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3.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4.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5.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965" r:id="rId2"/>
    <p:sldMasterId id="2147484424" r:id="rId3"/>
    <p:sldMasterId id="2147484496" r:id="rId4"/>
    <p:sldMasterId id="2147484582" r:id="rId5"/>
    <p:sldMasterId id="2147485383" r:id="rId6"/>
  </p:sldMasterIdLst>
  <p:notesMasterIdLst>
    <p:notesMasterId r:id="rId106"/>
  </p:notesMasterIdLst>
  <p:sldIdLst>
    <p:sldId id="285" r:id="rId7"/>
    <p:sldId id="345" r:id="rId8"/>
    <p:sldId id="299" r:id="rId9"/>
    <p:sldId id="267" r:id="rId10"/>
    <p:sldId id="2147483391" r:id="rId11"/>
    <p:sldId id="303" r:id="rId12"/>
    <p:sldId id="2147483429" r:id="rId13"/>
    <p:sldId id="320" r:id="rId14"/>
    <p:sldId id="294" r:id="rId15"/>
    <p:sldId id="260" r:id="rId16"/>
    <p:sldId id="2147483611" r:id="rId17"/>
    <p:sldId id="297" r:id="rId18"/>
    <p:sldId id="2147482334" r:id="rId19"/>
    <p:sldId id="2147483400" r:id="rId20"/>
    <p:sldId id="351" r:id="rId21"/>
    <p:sldId id="2147483393" r:id="rId22"/>
    <p:sldId id="2147483417" r:id="rId23"/>
    <p:sldId id="269" r:id="rId24"/>
    <p:sldId id="2147483382" r:id="rId25"/>
    <p:sldId id="2147481954" r:id="rId26"/>
    <p:sldId id="274" r:id="rId27"/>
    <p:sldId id="284" r:id="rId28"/>
    <p:sldId id="2147482251" r:id="rId29"/>
    <p:sldId id="276" r:id="rId30"/>
    <p:sldId id="287" r:id="rId31"/>
    <p:sldId id="2147483642" r:id="rId32"/>
    <p:sldId id="277" r:id="rId33"/>
    <p:sldId id="289" r:id="rId34"/>
    <p:sldId id="2147483638" r:id="rId35"/>
    <p:sldId id="2147483377" r:id="rId36"/>
    <p:sldId id="282" r:id="rId37"/>
    <p:sldId id="271" r:id="rId38"/>
    <p:sldId id="263" r:id="rId39"/>
    <p:sldId id="270" r:id="rId40"/>
    <p:sldId id="293" r:id="rId41"/>
    <p:sldId id="2147481951" r:id="rId42"/>
    <p:sldId id="290" r:id="rId43"/>
    <p:sldId id="292" r:id="rId44"/>
    <p:sldId id="2147483639" r:id="rId45"/>
    <p:sldId id="295" r:id="rId46"/>
    <p:sldId id="296" r:id="rId47"/>
    <p:sldId id="2147482194" r:id="rId48"/>
    <p:sldId id="300" r:id="rId49"/>
    <p:sldId id="256" r:id="rId50"/>
    <p:sldId id="2147482250" r:id="rId51"/>
    <p:sldId id="279" r:id="rId52"/>
    <p:sldId id="2147483402" r:id="rId53"/>
    <p:sldId id="301" r:id="rId54"/>
    <p:sldId id="302" r:id="rId55"/>
    <p:sldId id="275" r:id="rId56"/>
    <p:sldId id="278" r:id="rId57"/>
    <p:sldId id="306" r:id="rId58"/>
    <p:sldId id="307" r:id="rId59"/>
    <p:sldId id="343" r:id="rId60"/>
    <p:sldId id="283" r:id="rId61"/>
    <p:sldId id="330" r:id="rId62"/>
    <p:sldId id="2147478418" r:id="rId63"/>
    <p:sldId id="280" r:id="rId64"/>
    <p:sldId id="308" r:id="rId65"/>
    <p:sldId id="344" r:id="rId66"/>
    <p:sldId id="2147483641" r:id="rId67"/>
    <p:sldId id="2147481893" r:id="rId68"/>
    <p:sldId id="281" r:id="rId69"/>
    <p:sldId id="309" r:id="rId70"/>
    <p:sldId id="321" r:id="rId71"/>
    <p:sldId id="310" r:id="rId72"/>
    <p:sldId id="311" r:id="rId73"/>
    <p:sldId id="312" r:id="rId74"/>
    <p:sldId id="313" r:id="rId75"/>
    <p:sldId id="314" r:id="rId76"/>
    <p:sldId id="2147481134" r:id="rId77"/>
    <p:sldId id="273" r:id="rId78"/>
    <p:sldId id="317" r:id="rId79"/>
    <p:sldId id="259" r:id="rId80"/>
    <p:sldId id="322" r:id="rId81"/>
    <p:sldId id="304" r:id="rId82"/>
    <p:sldId id="298" r:id="rId83"/>
    <p:sldId id="2147483410" r:id="rId84"/>
    <p:sldId id="2147483412" r:id="rId85"/>
    <p:sldId id="2147483413" r:id="rId86"/>
    <p:sldId id="2147483433" r:id="rId87"/>
    <p:sldId id="286" r:id="rId88"/>
    <p:sldId id="257" r:id="rId89"/>
    <p:sldId id="318" r:id="rId90"/>
    <p:sldId id="327" r:id="rId91"/>
    <p:sldId id="288" r:id="rId92"/>
    <p:sldId id="291" r:id="rId93"/>
    <p:sldId id="258" r:id="rId94"/>
    <p:sldId id="2147480402" r:id="rId95"/>
    <p:sldId id="2147481904" r:id="rId96"/>
    <p:sldId id="262" r:id="rId97"/>
    <p:sldId id="261" r:id="rId98"/>
    <p:sldId id="2147483444" r:id="rId99"/>
    <p:sldId id="2147483446" r:id="rId100"/>
    <p:sldId id="319" r:id="rId101"/>
    <p:sldId id="264" r:id="rId102"/>
    <p:sldId id="268" r:id="rId103"/>
    <p:sldId id="323" r:id="rId104"/>
    <p:sldId id="336"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4B2920C-3038-3D4E-AE6B-9DB714F600F2}">
          <p14:sldIdLst>
            <p14:sldId id="285"/>
            <p14:sldId id="345"/>
            <p14:sldId id="299"/>
            <p14:sldId id="267"/>
            <p14:sldId id="2147483391"/>
            <p14:sldId id="303"/>
            <p14:sldId id="2147483429"/>
            <p14:sldId id="320"/>
            <p14:sldId id="294"/>
            <p14:sldId id="260"/>
            <p14:sldId id="2147483611"/>
            <p14:sldId id="297"/>
            <p14:sldId id="2147482334"/>
            <p14:sldId id="2147483400"/>
          </p14:sldIdLst>
        </p14:section>
        <p14:section name="Use cases" id="{CCE22F69-272E-5E4F-BD1D-9E06885422E9}">
          <p14:sldIdLst>
            <p14:sldId id="351"/>
            <p14:sldId id="2147483393"/>
            <p14:sldId id="2147483417"/>
            <p14:sldId id="269"/>
            <p14:sldId id="2147483382"/>
            <p14:sldId id="2147481954"/>
            <p14:sldId id="274"/>
            <p14:sldId id="284"/>
            <p14:sldId id="2147482251"/>
            <p14:sldId id="276"/>
            <p14:sldId id="287"/>
            <p14:sldId id="2147483642"/>
            <p14:sldId id="277"/>
            <p14:sldId id="289"/>
            <p14:sldId id="2147483638"/>
            <p14:sldId id="2147483377"/>
            <p14:sldId id="282"/>
            <p14:sldId id="271"/>
            <p14:sldId id="263"/>
            <p14:sldId id="270"/>
            <p14:sldId id="293"/>
            <p14:sldId id="2147481951"/>
            <p14:sldId id="290"/>
            <p14:sldId id="292"/>
            <p14:sldId id="2147483639"/>
            <p14:sldId id="295"/>
            <p14:sldId id="296"/>
            <p14:sldId id="2147482194"/>
            <p14:sldId id="300"/>
            <p14:sldId id="256"/>
            <p14:sldId id="2147482250"/>
          </p14:sldIdLst>
        </p14:section>
        <p14:section name="Modernization" id="{84977E22-F94B-AC4B-81D0-7779EC8FCE69}">
          <p14:sldIdLst>
            <p14:sldId id="279"/>
            <p14:sldId id="2147483402"/>
            <p14:sldId id="301"/>
            <p14:sldId id="302"/>
            <p14:sldId id="275"/>
            <p14:sldId id="278"/>
            <p14:sldId id="306"/>
            <p14:sldId id="307"/>
            <p14:sldId id="343"/>
            <p14:sldId id="283"/>
            <p14:sldId id="330"/>
            <p14:sldId id="2147478418"/>
            <p14:sldId id="280"/>
            <p14:sldId id="308"/>
            <p14:sldId id="344"/>
            <p14:sldId id="2147483641"/>
            <p14:sldId id="2147481893"/>
          </p14:sldIdLst>
        </p14:section>
        <p14:section name="Platform capabilities" id="{08A19E88-0CB0-3D42-89CA-DEF49927D869}">
          <p14:sldIdLst>
            <p14:sldId id="281"/>
            <p14:sldId id="309"/>
            <p14:sldId id="321"/>
            <p14:sldId id="310"/>
            <p14:sldId id="311"/>
            <p14:sldId id="312"/>
            <p14:sldId id="313"/>
            <p14:sldId id="314"/>
            <p14:sldId id="2147481134"/>
            <p14:sldId id="273"/>
            <p14:sldId id="317"/>
            <p14:sldId id="259"/>
            <p14:sldId id="322"/>
            <p14:sldId id="304"/>
            <p14:sldId id="298"/>
          </p14:sldIdLst>
        </p14:section>
        <p14:section name="Get started today" id="{B4288FE8-717A-EA42-A8C1-B5998E9CEAB7}">
          <p14:sldIdLst>
            <p14:sldId id="2147483410"/>
            <p14:sldId id="2147483412"/>
            <p14:sldId id="2147483413"/>
            <p14:sldId id="2147483433"/>
          </p14:sldIdLst>
        </p14:section>
        <p14:section name="Appendix" id="{0153AF20-EC35-4865-9DFB-F8A67A018547}">
          <p14:sldIdLst>
            <p14:sldId id="286"/>
          </p14:sldIdLst>
        </p14:section>
        <p14:section name="Product slides" id="{CBB25016-DD04-4DC4-8AE9-BF9BF62BAFF3}">
          <p14:sldIdLst>
            <p14:sldId id="257"/>
            <p14:sldId id="318"/>
            <p14:sldId id="327"/>
            <p14:sldId id="288"/>
            <p14:sldId id="291"/>
            <p14:sldId id="258"/>
            <p14:sldId id="2147480402"/>
            <p14:sldId id="2147481904"/>
            <p14:sldId id="262"/>
            <p14:sldId id="261"/>
            <p14:sldId id="2147483444"/>
            <p14:sldId id="2147483446"/>
          </p14:sldIdLst>
        </p14:section>
        <p14:section name="Customer stories" id="{58D8A411-7862-4238-8466-EE1ECC3BE5DD}">
          <p14:sldIdLst>
            <p14:sldId id="319"/>
            <p14:sldId id="264"/>
            <p14:sldId id="268"/>
            <p14:sldId id="323"/>
            <p14:sldId id="33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EA4"/>
    <a:srgbClr val="0062AC"/>
    <a:srgbClr val="008DF6"/>
    <a:srgbClr val="0156D3"/>
    <a:srgbClr val="6504D0"/>
    <a:srgbClr val="9F04D0"/>
    <a:srgbClr val="0078D4"/>
    <a:srgbClr val="B84EC9"/>
    <a:srgbClr val="6B6FD2"/>
    <a:srgbClr val="6770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p:restoredTop sz="71918"/>
  </p:normalViewPr>
  <p:slideViewPr>
    <p:cSldViewPr snapToGrid="0">
      <p:cViewPr varScale="1">
        <p:scale>
          <a:sx n="54" d="100"/>
          <a:sy n="54" d="100"/>
        </p:scale>
        <p:origin x="1766" y="302"/>
      </p:cViewPr>
      <p:guideLst/>
    </p:cSldViewPr>
  </p:slideViewPr>
  <p:outlineViewPr>
    <p:cViewPr>
      <p:scale>
        <a:sx n="33" d="100"/>
        <a:sy n="33" d="100"/>
      </p:scale>
      <p:origin x="0" y="-22768"/>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presProps" Target="presProps.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viewProps" Target="view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theme" Target="theme/theme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1EC1D-CC59-4BBC-9AA3-566EAF4425A9}" type="datetimeFigureOut">
              <a:rPr lang="en-US" smtClean="0"/>
              <a:t>9/30/2024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10399-A718-4F49-BCA7-C48F679C7C4B}" type="slidenum">
              <a:rPr lang="en-US" smtClean="0"/>
              <a:t>‹#›</a:t>
            </a:fld>
            <a:endParaRPr lang="en-US" dirty="0"/>
          </a:p>
        </p:txBody>
      </p:sp>
    </p:spTree>
    <p:extLst>
      <p:ext uri="{BB962C8B-B14F-4D97-AF65-F5344CB8AC3E}">
        <p14:creationId xmlns:p14="http://schemas.microsoft.com/office/powerpoint/2010/main" val="2520663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A9BE51-7E9B-48EC-BA18-3D7816771E8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7361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55041-6D3D-46B3-A211-A85EF28526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460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55041-6D3D-46B3-A211-A85EF28526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565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14</a:t>
            </a:fld>
            <a:endParaRPr lang="en-US" dirty="0"/>
          </a:p>
        </p:txBody>
      </p:sp>
    </p:spTree>
    <p:extLst>
      <p:ext uri="{BB962C8B-B14F-4D97-AF65-F5344CB8AC3E}">
        <p14:creationId xmlns:p14="http://schemas.microsoft.com/office/powerpoint/2010/main" val="2052895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15</a:t>
            </a:fld>
            <a:endParaRPr lang="en-US" dirty="0"/>
          </a:p>
        </p:txBody>
      </p:sp>
    </p:spTree>
    <p:extLst>
      <p:ext uri="{BB962C8B-B14F-4D97-AF65-F5344CB8AC3E}">
        <p14:creationId xmlns:p14="http://schemas.microsoft.com/office/powerpoint/2010/main" val="486180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575BD8-3CFA-4104-A2C7-4353B83AEAC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2823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28F7B4-3FC0-476B-A935-88BB9C2DDB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49603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19</a:t>
            </a:fld>
            <a:endParaRPr lang="en-US" dirty="0"/>
          </a:p>
        </p:txBody>
      </p:sp>
    </p:spTree>
    <p:extLst>
      <p:ext uri="{BB962C8B-B14F-4D97-AF65-F5344CB8AC3E}">
        <p14:creationId xmlns:p14="http://schemas.microsoft.com/office/powerpoint/2010/main" val="332348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02">
              <a:lnSpc>
                <a:spcPct val="100000"/>
              </a:lnSpc>
              <a:spcBef>
                <a:spcPts val="1800"/>
              </a:spcBef>
              <a:spcAft>
                <a:spcPts val="12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94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28F7B4-3FC0-476B-A935-88BB9C2DDB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0121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22</a:t>
            </a:fld>
            <a:endParaRPr lang="en-US" dirty="0"/>
          </a:p>
        </p:txBody>
      </p:sp>
    </p:spTree>
    <p:extLst>
      <p:ext uri="{BB962C8B-B14F-4D97-AF65-F5344CB8AC3E}">
        <p14:creationId xmlns:p14="http://schemas.microsoft.com/office/powerpoint/2010/main" val="4012592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dirty="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39486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A9C0F1-04A0-5A4D-8BB8-8EA9728E29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854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28F7B4-3FC0-476B-A935-88BB9C2DDB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49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25</a:t>
            </a:fld>
            <a:endParaRPr lang="en-US" dirty="0"/>
          </a:p>
        </p:txBody>
      </p:sp>
    </p:spTree>
    <p:extLst>
      <p:ext uri="{BB962C8B-B14F-4D97-AF65-F5344CB8AC3E}">
        <p14:creationId xmlns:p14="http://schemas.microsoft.com/office/powerpoint/2010/main" val="3253262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28D2E7-0C2C-7148-8008-A26398CBE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93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28F7B4-3FC0-476B-A935-88BB9C2DDB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81993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28</a:t>
            </a:fld>
            <a:endParaRPr lang="en-US" dirty="0"/>
          </a:p>
        </p:txBody>
      </p:sp>
    </p:spTree>
    <p:extLst>
      <p:ext uri="{BB962C8B-B14F-4D97-AF65-F5344CB8AC3E}">
        <p14:creationId xmlns:p14="http://schemas.microsoft.com/office/powerpoint/2010/main" val="499275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7A058-7EFD-4587-B985-A5AFA688B05A}"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917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575BD8-3CFA-4104-A2C7-4353B83AEAC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4937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28F7B4-3FC0-476B-A935-88BB9C2DDB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12349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32</a:t>
            </a:fld>
            <a:endParaRPr lang="en-US" dirty="0"/>
          </a:p>
        </p:txBody>
      </p:sp>
    </p:spTree>
    <p:extLst>
      <p:ext uri="{BB962C8B-B14F-4D97-AF65-F5344CB8AC3E}">
        <p14:creationId xmlns:p14="http://schemas.microsoft.com/office/powerpoint/2010/main" val="320573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4</a:t>
            </a:fld>
            <a:endParaRPr lang="en-US" dirty="0"/>
          </a:p>
        </p:txBody>
      </p:sp>
    </p:spTree>
    <p:extLst>
      <p:ext uri="{BB962C8B-B14F-4D97-AF65-F5344CB8AC3E}">
        <p14:creationId xmlns:p14="http://schemas.microsoft.com/office/powerpoint/2010/main" val="690375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7A058-7EFD-4587-B985-A5AFA688B05A}"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638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28F7B4-3FC0-476B-A935-88BB9C2DDB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4976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35</a:t>
            </a:fld>
            <a:endParaRPr lang="en-US" dirty="0"/>
          </a:p>
        </p:txBody>
      </p:sp>
    </p:spTree>
    <p:extLst>
      <p:ext uri="{BB962C8B-B14F-4D97-AF65-F5344CB8AC3E}">
        <p14:creationId xmlns:p14="http://schemas.microsoft.com/office/powerpoint/2010/main" val="3609955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B92D-C262-4745-A3DB-E864CF5CBD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16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28F7B4-3FC0-476B-A935-88BB9C2DDB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72950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38</a:t>
            </a:fld>
            <a:endParaRPr lang="en-US" dirty="0"/>
          </a:p>
        </p:txBody>
      </p:sp>
    </p:spTree>
    <p:extLst>
      <p:ext uri="{BB962C8B-B14F-4D97-AF65-F5344CB8AC3E}">
        <p14:creationId xmlns:p14="http://schemas.microsoft.com/office/powerpoint/2010/main" val="4008458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7A058-7EFD-4587-B985-A5AFA688B0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940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28F7B4-3FC0-476B-A935-88BB9C2DDB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05728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41</a:t>
            </a:fld>
            <a:endParaRPr lang="en-US" dirty="0"/>
          </a:p>
        </p:txBody>
      </p:sp>
    </p:spTree>
    <p:extLst>
      <p:ext uri="{BB962C8B-B14F-4D97-AF65-F5344CB8AC3E}">
        <p14:creationId xmlns:p14="http://schemas.microsoft.com/office/powerpoint/2010/main" val="1214262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2457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575BD8-3CFA-4104-A2C7-4353B83AEAC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15485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28F7B4-3FC0-476B-A935-88BB9C2DDB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0017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44</a:t>
            </a:fld>
            <a:endParaRPr lang="en-US" dirty="0"/>
          </a:p>
        </p:txBody>
      </p:sp>
    </p:spTree>
    <p:extLst>
      <p:ext uri="{BB962C8B-B14F-4D97-AF65-F5344CB8AC3E}">
        <p14:creationId xmlns:p14="http://schemas.microsoft.com/office/powerpoint/2010/main" val="2178736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A9C0F1-04A0-5A4D-8BB8-8EA9728E29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86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46</a:t>
            </a:fld>
            <a:endParaRPr lang="en-US" dirty="0"/>
          </a:p>
        </p:txBody>
      </p:sp>
    </p:spTree>
    <p:extLst>
      <p:ext uri="{BB962C8B-B14F-4D97-AF65-F5344CB8AC3E}">
        <p14:creationId xmlns:p14="http://schemas.microsoft.com/office/powerpoint/2010/main" val="1749014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47</a:t>
            </a:fld>
            <a:endParaRPr lang="en-US" dirty="0"/>
          </a:p>
        </p:txBody>
      </p:sp>
    </p:spTree>
    <p:extLst>
      <p:ext uri="{BB962C8B-B14F-4D97-AF65-F5344CB8AC3E}">
        <p14:creationId xmlns:p14="http://schemas.microsoft.com/office/powerpoint/2010/main" val="4102214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48</a:t>
            </a:fld>
            <a:endParaRPr lang="en-US" dirty="0"/>
          </a:p>
        </p:txBody>
      </p:sp>
    </p:spTree>
    <p:extLst>
      <p:ext uri="{BB962C8B-B14F-4D97-AF65-F5344CB8AC3E}">
        <p14:creationId xmlns:p14="http://schemas.microsoft.com/office/powerpoint/2010/main" val="25213842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49</a:t>
            </a:fld>
            <a:endParaRPr lang="en-US" dirty="0"/>
          </a:p>
        </p:txBody>
      </p:sp>
    </p:spTree>
    <p:extLst>
      <p:ext uri="{BB962C8B-B14F-4D97-AF65-F5344CB8AC3E}">
        <p14:creationId xmlns:p14="http://schemas.microsoft.com/office/powerpoint/2010/main" val="3060666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50</a:t>
            </a:fld>
            <a:endParaRPr lang="en-US" dirty="0"/>
          </a:p>
        </p:txBody>
      </p:sp>
    </p:spTree>
    <p:extLst>
      <p:ext uri="{BB962C8B-B14F-4D97-AF65-F5344CB8AC3E}">
        <p14:creationId xmlns:p14="http://schemas.microsoft.com/office/powerpoint/2010/main" val="474278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55041-6D3D-46B3-A211-A85EF28526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999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52</a:t>
            </a:fld>
            <a:endParaRPr lang="en-US" dirty="0"/>
          </a:p>
        </p:txBody>
      </p:sp>
    </p:spTree>
    <p:extLst>
      <p:ext uri="{BB962C8B-B14F-4D97-AF65-F5344CB8AC3E}">
        <p14:creationId xmlns:p14="http://schemas.microsoft.com/office/powerpoint/2010/main" val="379026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6</a:t>
            </a:fld>
            <a:endParaRPr lang="en-US" dirty="0"/>
          </a:p>
        </p:txBody>
      </p:sp>
    </p:spTree>
    <p:extLst>
      <p:ext uri="{BB962C8B-B14F-4D97-AF65-F5344CB8AC3E}">
        <p14:creationId xmlns:p14="http://schemas.microsoft.com/office/powerpoint/2010/main" val="650699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53</a:t>
            </a:fld>
            <a:endParaRPr lang="en-US" dirty="0"/>
          </a:p>
        </p:txBody>
      </p:sp>
    </p:spTree>
    <p:extLst>
      <p:ext uri="{BB962C8B-B14F-4D97-AF65-F5344CB8AC3E}">
        <p14:creationId xmlns:p14="http://schemas.microsoft.com/office/powerpoint/2010/main" val="1930921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54</a:t>
            </a:fld>
            <a:endParaRPr lang="en-US" dirty="0"/>
          </a:p>
        </p:txBody>
      </p:sp>
    </p:spTree>
    <p:extLst>
      <p:ext uri="{BB962C8B-B14F-4D97-AF65-F5344CB8AC3E}">
        <p14:creationId xmlns:p14="http://schemas.microsoft.com/office/powerpoint/2010/main" val="457775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55</a:t>
            </a:fld>
            <a:endParaRPr lang="en-US" dirty="0"/>
          </a:p>
        </p:txBody>
      </p:sp>
    </p:spTree>
    <p:extLst>
      <p:ext uri="{BB962C8B-B14F-4D97-AF65-F5344CB8AC3E}">
        <p14:creationId xmlns:p14="http://schemas.microsoft.com/office/powerpoint/2010/main" val="1619917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56</a:t>
            </a:fld>
            <a:endParaRPr lang="en-US" dirty="0"/>
          </a:p>
        </p:txBody>
      </p:sp>
    </p:spTree>
    <p:extLst>
      <p:ext uri="{BB962C8B-B14F-4D97-AF65-F5344CB8AC3E}">
        <p14:creationId xmlns:p14="http://schemas.microsoft.com/office/powerpoint/2010/main" val="31173772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77069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59</a:t>
            </a:fld>
            <a:endParaRPr lang="en-US" dirty="0"/>
          </a:p>
        </p:txBody>
      </p:sp>
    </p:spTree>
    <p:extLst>
      <p:ext uri="{BB962C8B-B14F-4D97-AF65-F5344CB8AC3E}">
        <p14:creationId xmlns:p14="http://schemas.microsoft.com/office/powerpoint/2010/main" val="3256698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60</a:t>
            </a:fld>
            <a:endParaRPr lang="en-US"/>
          </a:p>
        </p:txBody>
      </p:sp>
    </p:spTree>
    <p:extLst>
      <p:ext uri="{BB962C8B-B14F-4D97-AF65-F5344CB8AC3E}">
        <p14:creationId xmlns:p14="http://schemas.microsoft.com/office/powerpoint/2010/main" val="13014134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232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ffectLst/>
            </a:endParaRPr>
          </a:p>
        </p:txBody>
      </p:sp>
      <p:sp>
        <p:nvSpPr>
          <p:cNvPr id="4" name="Slide Number Placeholder 3"/>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4D69D98E-00C0-4BFC-8AEA-80D645241C7C}"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62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13363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A10399-A718-4F49-BCA7-C48F679C7C4B}" type="slidenum">
              <a:rPr lang="en-US" smtClean="0"/>
              <a:t>63</a:t>
            </a:fld>
            <a:endParaRPr lang="en-US"/>
          </a:p>
        </p:txBody>
      </p:sp>
    </p:spTree>
    <p:extLst>
      <p:ext uri="{BB962C8B-B14F-4D97-AF65-F5344CB8AC3E}">
        <p14:creationId xmlns:p14="http://schemas.microsoft.com/office/powerpoint/2010/main" val="371410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A908F-A903-43D8-916B-68DDDE2402C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33594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9/30/2024 10:11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627220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43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55041-6D3D-46B3-A211-A85EF28526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8760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55041-6D3D-46B3-A211-A85EF28526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617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55041-6D3D-46B3-A211-A85EF28526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7961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320F2-26F1-43CD-81A0-D98EA0D0BF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2754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54C6E22-02FF-E34E-90C1-5DB4C1E4EA1D}" type="slidenum">
              <a:rPr lang="en-US" smtClean="0"/>
              <a:t>71</a:t>
            </a:fld>
            <a:endParaRPr lang="en-US"/>
          </a:p>
        </p:txBody>
      </p:sp>
    </p:spTree>
    <p:extLst>
      <p:ext uri="{BB962C8B-B14F-4D97-AF65-F5344CB8AC3E}">
        <p14:creationId xmlns:p14="http://schemas.microsoft.com/office/powerpoint/2010/main" val="42599928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1394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55041-6D3D-46B3-A211-A85EF28526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2545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403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575BD8-3CFA-4104-A2C7-4353B83AEAC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06486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6377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337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4166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lnSpc>
                <a:spcPct val="90000"/>
              </a:lnSpc>
              <a:spcAft>
                <a:spcPts val="333"/>
              </a:spcAf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90757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C6E22-02FF-E34E-90C1-5DB4C1E4EA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8363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929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44335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44335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65056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096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4C6E22-02FF-E34E-90C1-5DB4C1E4EA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8402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9/30/2024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4143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1588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799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4132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748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3734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66387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7897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95</a:t>
            </a:fld>
            <a:endParaRPr lang="en-US" dirty="0"/>
          </a:p>
        </p:txBody>
      </p:sp>
    </p:spTree>
    <p:extLst>
      <p:ext uri="{BB962C8B-B14F-4D97-AF65-F5344CB8AC3E}">
        <p14:creationId xmlns:p14="http://schemas.microsoft.com/office/powerpoint/2010/main" val="40652591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96</a:t>
            </a:fld>
            <a:endParaRPr lang="en-US" dirty="0"/>
          </a:p>
        </p:txBody>
      </p:sp>
    </p:spTree>
    <p:extLst>
      <p:ext uri="{BB962C8B-B14F-4D97-AF65-F5344CB8AC3E}">
        <p14:creationId xmlns:p14="http://schemas.microsoft.com/office/powerpoint/2010/main" val="1104825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10399-A718-4F49-BCA7-C48F679C7C4B}" type="slidenum">
              <a:rPr lang="en-US" smtClean="0"/>
              <a:t>10</a:t>
            </a:fld>
            <a:endParaRPr lang="en-US" dirty="0"/>
          </a:p>
        </p:txBody>
      </p:sp>
    </p:spTree>
    <p:extLst>
      <p:ext uri="{BB962C8B-B14F-4D97-AF65-F5344CB8AC3E}">
        <p14:creationId xmlns:p14="http://schemas.microsoft.com/office/powerpoint/2010/main" val="4720113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C6BDD2E-C11B-49E0-B227-C3497EB5E15D}" type="slidenum">
              <a:rPr lang="en-US" smtClean="0"/>
              <a:t>97</a:t>
            </a:fld>
            <a:endParaRPr lang="en-US" dirty="0"/>
          </a:p>
        </p:txBody>
      </p:sp>
    </p:spTree>
    <p:extLst>
      <p:ext uri="{BB962C8B-B14F-4D97-AF65-F5344CB8AC3E}">
        <p14:creationId xmlns:p14="http://schemas.microsoft.com/office/powerpoint/2010/main" val="25594678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0C6BDD2E-C11B-49E0-B227-C3497EB5E15D}" type="slidenum">
              <a:rPr lang="en-US" smtClean="0"/>
              <a:t>98</a:t>
            </a:fld>
            <a:endParaRPr lang="en-US"/>
          </a:p>
        </p:txBody>
      </p:sp>
    </p:spTree>
    <p:extLst>
      <p:ext uri="{BB962C8B-B14F-4D97-AF65-F5344CB8AC3E}">
        <p14:creationId xmlns:p14="http://schemas.microsoft.com/office/powerpoint/2010/main" val="12817102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43BA5-FFC7-E55A-A1B7-E24DC0956A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074E1-4C34-8767-6BA2-6827BF3DD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ECF07-E5A1-C5C7-5660-5F2E13A24D6C}"/>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Slide Number Placeholder 3">
            <a:extLst>
              <a:ext uri="{FF2B5EF4-FFF2-40B4-BE49-F238E27FC236}">
                <a16:creationId xmlns:a16="http://schemas.microsoft.com/office/drawing/2014/main" id="{E1AF43D4-CF16-A4E2-B75C-AC65FA146BC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192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4.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2.xml"/><Relationship Id="rId4" Type="http://schemas.openxmlformats.org/officeDocument/2006/relationships/image" Target="../media/image60.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2.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2.xml"/><Relationship Id="rId6" Type="http://schemas.openxmlformats.org/officeDocument/2006/relationships/image" Target="../media/image65.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4.jpe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emf"/><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emf"/><Relationship Id="rId1" Type="http://schemas.openxmlformats.org/officeDocument/2006/relationships/slideMaster" Target="../slideMasters/slideMaster4.xml"/><Relationship Id="rId4" Type="http://schemas.openxmlformats.org/officeDocument/2006/relationships/image" Target="../media/image79.sv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emf"/><Relationship Id="rId1" Type="http://schemas.openxmlformats.org/officeDocument/2006/relationships/slideMaster" Target="../slideMasters/slideMaster4.xml"/><Relationship Id="rId4" Type="http://schemas.openxmlformats.org/officeDocument/2006/relationships/image" Target="../media/image8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emf"/><Relationship Id="rId1" Type="http://schemas.openxmlformats.org/officeDocument/2006/relationships/slideMaster" Target="../slideMasters/slideMaster4.xml"/><Relationship Id="rId4" Type="http://schemas.openxmlformats.org/officeDocument/2006/relationships/image" Target="../media/image83.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emf"/><Relationship Id="rId1" Type="http://schemas.openxmlformats.org/officeDocument/2006/relationships/slideMaster" Target="../slideMasters/slideMaster4.xml"/><Relationship Id="rId4" Type="http://schemas.openxmlformats.org/officeDocument/2006/relationships/image" Target="../media/image85.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emf"/><Relationship Id="rId1" Type="http://schemas.openxmlformats.org/officeDocument/2006/relationships/slideMaster" Target="../slideMasters/slideMaster4.xml"/><Relationship Id="rId4" Type="http://schemas.openxmlformats.org/officeDocument/2006/relationships/image" Target="../media/image87.sv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emf"/><Relationship Id="rId1" Type="http://schemas.openxmlformats.org/officeDocument/2006/relationships/slideMaster" Target="../slideMasters/slideMaster4.xml"/><Relationship Id="rId4" Type="http://schemas.openxmlformats.org/officeDocument/2006/relationships/image" Target="../media/image89.sv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76.emf"/><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76.emf"/><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90.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76.emf"/><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76.emf"/><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76.emf"/><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4.xml"/><Relationship Id="rId4" Type="http://schemas.openxmlformats.org/officeDocument/2006/relationships/image" Target="../media/image54.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4.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4.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4.xml"/><Relationship Id="rId6" Type="http://schemas.openxmlformats.org/officeDocument/2006/relationships/image" Target="../media/image65.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4.xml"/><Relationship Id="rId4" Type="http://schemas.openxmlformats.org/officeDocument/2006/relationships/image" Target="../media/image54.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4.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4.xml"/><Relationship Id="rId6" Type="http://schemas.openxmlformats.org/officeDocument/2006/relationships/image" Target="../media/image65.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Master" Target="../slideMasters/slideMaster4.xml"/><Relationship Id="rId5" Type="http://schemas.openxmlformats.org/officeDocument/2006/relationships/image" Target="../media/image101.png"/><Relationship Id="rId4" Type="http://schemas.openxmlformats.org/officeDocument/2006/relationships/image" Target="../media/image100.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emf"/><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2.png"/><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22.jpe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3.png"/><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3.png"/><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6.xml"/><Relationship Id="rId4" Type="http://schemas.openxmlformats.org/officeDocument/2006/relationships/image" Target="../media/image54.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6.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0.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6.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6.xml"/><Relationship Id="rId6" Type="http://schemas.openxmlformats.org/officeDocument/2006/relationships/image" Target="../media/image65.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6.xml"/><Relationship Id="rId4" Type="http://schemas.openxmlformats.org/officeDocument/2006/relationships/image" Target="../media/image54.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6.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6.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Master" Target="../slideMasters/slideMaster6.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Segoe Sans Text Semibold"/>
                <a:ea typeface="+mn-ea"/>
                <a:cs typeface="+mn-cs"/>
              </a:rPr>
              <a:t>Microsoft Azure</a:t>
            </a:r>
          </a:p>
        </p:txBody>
      </p:sp>
    </p:spTree>
    <p:extLst>
      <p:ext uri="{BB962C8B-B14F-4D97-AF65-F5344CB8AC3E}">
        <p14:creationId xmlns:p14="http://schemas.microsoft.com/office/powerpoint/2010/main" val="67146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5825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160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831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4540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5660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838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379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517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392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011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780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014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7147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385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3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37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85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2208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3917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365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6719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64801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7397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5451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8142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4343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5698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08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64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18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90328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985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106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38215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9700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ssion Resources with QR co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EE338-0BF0-908B-5F1D-EF52ED4BD70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Picture Placeholder 3">
            <a:extLst>
              <a:ext uri="{FF2B5EF4-FFF2-40B4-BE49-F238E27FC236}">
                <a16:creationId xmlns:a16="http://schemas.microsoft.com/office/drawing/2014/main" id="{DE4B0FFD-EFE6-9596-2235-17992A0596E3}"/>
              </a:ext>
            </a:extLst>
          </p:cNvPr>
          <p:cNvSpPr>
            <a:spLocks noGrp="1"/>
          </p:cNvSpPr>
          <p:nvPr>
            <p:ph type="pic" sz="quarter" idx="10"/>
          </p:nvPr>
        </p:nvSpPr>
        <p:spPr>
          <a:xfrm>
            <a:off x="7542805" y="1885020"/>
            <a:ext cx="2147542" cy="2161341"/>
          </a:xfrm>
        </p:spPr>
        <p:txBody>
          <a:bodyPr/>
          <a:lstStyle/>
          <a:p>
            <a:endParaRPr lang="en-US" dirty="0"/>
          </a:p>
        </p:txBody>
      </p:sp>
    </p:spTree>
    <p:extLst>
      <p:ext uri="{BB962C8B-B14F-4D97-AF65-F5344CB8AC3E}">
        <p14:creationId xmlns:p14="http://schemas.microsoft.com/office/powerpoint/2010/main" val="119761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Title Only_Gra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pc="0"/>
            </a:lvl1pPr>
          </a:lstStyle>
          <a:p>
            <a:r>
              <a:rPr lang="en-US"/>
              <a:t>Click to edit Master title style</a:t>
            </a:r>
          </a:p>
        </p:txBody>
      </p:sp>
    </p:spTree>
    <p:extLst>
      <p:ext uri="{BB962C8B-B14F-4D97-AF65-F5344CB8AC3E}">
        <p14:creationId xmlns:p14="http://schemas.microsoft.com/office/powerpoint/2010/main" val="338547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spc="0">
                <a:solidFill>
                  <a:schemeClr val="accent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270789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372998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7447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9619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5738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34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5742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28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337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2695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58724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3800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79792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0578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538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62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081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902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75322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05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143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49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42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532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91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3581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20150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7633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8391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29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7343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61305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4885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9268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5196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3305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258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307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799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528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165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290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015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484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970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8702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287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31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9087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1821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71533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411626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35835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27376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48127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663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775180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63515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937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958061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91393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61328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36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53308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249742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178400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767587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dirty="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Quote author</a:t>
            </a:r>
          </a:p>
        </p:txBody>
      </p:sp>
    </p:spTree>
    <p:extLst>
      <p:ext uri="{BB962C8B-B14F-4D97-AF65-F5344CB8AC3E}">
        <p14:creationId xmlns:p14="http://schemas.microsoft.com/office/powerpoint/2010/main" val="1416626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98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632856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869837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402373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033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0000"/>
                </a:solidFill>
                <a:effectLst/>
                <a:uLnTx/>
                <a:uFillTx/>
                <a:latin typeface="Segoe Sans Text Semibold"/>
                <a:ea typeface="+mn-ea"/>
                <a:cs typeface="+mn-cs"/>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3690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80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9640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93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64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90605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13938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pic>
        <p:nvPicPr>
          <p:cNvPr id="3" name="Picture 2">
            <a:extLst>
              <a:ext uri="{FF2B5EF4-FFF2-40B4-BE49-F238E27FC236}">
                <a16:creationId xmlns:a16="http://schemas.microsoft.com/office/drawing/2014/main" id="{92E7B64C-C9E6-AD91-1FFD-4607EE06AFA0}"/>
              </a:ext>
            </a:extLst>
          </p:cNvPr>
          <p:cNvPicPr>
            <a:picLocks noChangeAspect="1"/>
          </p:cNvPicPr>
          <p:nvPr userDrawn="1"/>
        </p:nvPicPr>
        <p:blipFill>
          <a:blip r:embed="rId2"/>
          <a:stretch>
            <a:fillRect/>
          </a:stretch>
        </p:blipFill>
        <p:spPr>
          <a:xfrm>
            <a:off x="582043" y="585788"/>
            <a:ext cx="2308795" cy="294139"/>
          </a:xfrm>
          <a:prstGeom prst="rect">
            <a:avLst/>
          </a:prstGeom>
        </p:spPr>
      </p:pic>
      <p:pic>
        <p:nvPicPr>
          <p:cNvPr id="4" name="Picture 3" descr="Icon&#10;&#10;Description automatically generated">
            <a:extLst>
              <a:ext uri="{FF2B5EF4-FFF2-40B4-BE49-F238E27FC236}">
                <a16:creationId xmlns:a16="http://schemas.microsoft.com/office/drawing/2014/main" id="{C4B805E9-5686-FF71-8911-5E8D53579ABC}"/>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436378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065053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02724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558336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121691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97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31899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4185963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00440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2732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084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1892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392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9354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206441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06760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10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5" name="Graphic 4">
              <a:extLst>
                <a:ext uri="{FF2B5EF4-FFF2-40B4-BE49-F238E27FC236}">
                  <a16:creationId xmlns:a16="http://schemas.microsoft.com/office/drawing/2014/main" id="{8773D37F-9426-48AF-9E30-19EA4A3E4F07}"/>
                </a:ext>
              </a:extLst>
            </p:cNvPr>
            <p:cNvSpPr/>
            <p:nvPr/>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87883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53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22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192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95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36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7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76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53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90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743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51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578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36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9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4032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045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5804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675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822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422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476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260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586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09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821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2321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325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015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8792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668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712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38365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892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98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6684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20038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25906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362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0451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76400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78903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756983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42435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707049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44846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2831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77842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96928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4747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8866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20585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E4F1B18B-766A-772C-F5BF-05832DDA4D2D}"/>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631498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3046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3215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0088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3311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405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5AA7B548-A748-33FC-B57C-D8726576F58A}"/>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4004765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9509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1487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110935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578261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444530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727372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080751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444517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862719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30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194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645906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31964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80335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9566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85592" y="2206480"/>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83995" y="2206480"/>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984794" y="2206480"/>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86390" y="2206480"/>
            <a:ext cx="2962573" cy="2962573"/>
          </a:xfrm>
          <a:prstGeom prst="rect">
            <a:avLst/>
          </a:prstGeom>
        </p:spPr>
      </p:pic>
    </p:spTree>
    <p:extLst>
      <p:ext uri="{BB962C8B-B14F-4D97-AF65-F5344CB8AC3E}">
        <p14:creationId xmlns:p14="http://schemas.microsoft.com/office/powerpoint/2010/main" val="306592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444883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AA05-ECF6-436D-937F-4A36D59E7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FCE9DD-D23B-4D1A-99A3-CC426BEC2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D3BE34-5CD4-4FD9-A0C8-3982D05727F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5C1635-312B-4513-AEED-B8C694C4C32C}"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9/30/2024</a:t>
            </a:fld>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C08EB68A-73D8-44FA-8FE5-1BBE57AFC75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32A7CF67-B33C-45C6-8009-E23FA178334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DC5431-B75D-438A-84BD-FC9F7757CBD8}"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7906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5_Section title - Risk mitiga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9" name="Graphic 18">
            <a:extLst>
              <a:ext uri="{FF2B5EF4-FFF2-40B4-BE49-F238E27FC236}">
                <a16:creationId xmlns:a16="http://schemas.microsoft.com/office/drawing/2014/main" id="{9407B427-F5D0-4772-8503-A298C22597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2" y="0"/>
            <a:ext cx="4787900" cy="6858000"/>
          </a:xfrm>
          <a:prstGeom prst="rect">
            <a:avLst/>
          </a:prstGeom>
        </p:spPr>
      </p:pic>
    </p:spTree>
    <p:extLst>
      <p:ext uri="{BB962C8B-B14F-4D97-AF65-F5344CB8AC3E}">
        <p14:creationId xmlns:p14="http://schemas.microsoft.com/office/powerpoint/2010/main" val="3186821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11717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Content_Three Row BLANK">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261202-B43E-AFEC-1247-D8B93E325B08}"/>
              </a:ext>
            </a:extLst>
          </p:cNvPr>
          <p:cNvSpPr>
            <a:spLocks noGrp="1"/>
          </p:cNvSpPr>
          <p:nvPr userDrawn="1">
            <p:ph type="title" hasCustomPrompt="1"/>
          </p:nvPr>
        </p:nvSpPr>
        <p:spPr bwMode="white">
          <a:xfrm>
            <a:off x="421629" y="3044280"/>
            <a:ext cx="1408451" cy="769441"/>
          </a:xfrm>
          <a:noFill/>
        </p:spPr>
        <p:txBody>
          <a:bodyPr wrap="square" lIns="0" tIns="0" rIns="0" bIns="0" anchor="ctr" anchorCtr="0">
            <a:spAutoFit/>
          </a:bodyPr>
          <a:lstStyle>
            <a:lvl1pPr>
              <a:defRPr sz="2500" b="0" i="0" spc="-50" baseline="0">
                <a:solidFill>
                  <a:schemeClr val="tx1"/>
                </a:solidFill>
                <a:latin typeface="+mj-lt"/>
                <a:cs typeface="Segoe Sans Display" pitchFamily="2" charset="0"/>
              </a:defRPr>
            </a:lvl1pPr>
          </a:lstStyle>
          <a:p>
            <a:r>
              <a:rPr lang="en-US"/>
              <a:t>This is your title</a:t>
            </a:r>
          </a:p>
        </p:txBody>
      </p:sp>
      <p:sp>
        <p:nvSpPr>
          <p:cNvPr id="8" name="Text Placeholder 14">
            <a:extLst>
              <a:ext uri="{FF2B5EF4-FFF2-40B4-BE49-F238E27FC236}">
                <a16:creationId xmlns:a16="http://schemas.microsoft.com/office/drawing/2014/main" id="{0FE9D846-31B0-62B6-269C-226AEA90444B}"/>
              </a:ext>
            </a:extLst>
          </p:cNvPr>
          <p:cNvSpPr>
            <a:spLocks noGrp="1"/>
          </p:cNvSpPr>
          <p:nvPr>
            <p:ph type="body" sz="quarter" idx="15" hasCustomPrompt="1"/>
          </p:nvPr>
        </p:nvSpPr>
        <p:spPr>
          <a:xfrm>
            <a:off x="2390273" y="651349"/>
            <a:ext cx="1812759" cy="461665"/>
          </a:xfrm>
        </p:spPr>
        <p:txBody>
          <a:bodyPr wrap="square" lIns="0" rIns="0" anchor="t" anchorCtr="0">
            <a:noAutofit/>
          </a:bodyPr>
          <a:lstStyle>
            <a:lvl1pPr marL="0" indent="0">
              <a:buNone/>
              <a:defRPr sz="1500">
                <a:latin typeface="+mj-lt"/>
              </a:defRPr>
            </a:lvl1pPr>
          </a:lstStyle>
          <a:p>
            <a:pPr lvl="0"/>
            <a:r>
              <a:rPr lang="pt-BR" err="1">
                <a:effectLst/>
              </a:rPr>
              <a:t>Lorem</a:t>
            </a:r>
            <a:r>
              <a:rPr lang="pt-BR">
                <a:effectLst/>
              </a:rPr>
              <a:t> ipsum</a:t>
            </a:r>
            <a:endParaRPr lang="en-US"/>
          </a:p>
        </p:txBody>
      </p:sp>
      <p:sp>
        <p:nvSpPr>
          <p:cNvPr id="9" name="Text Placeholder 14">
            <a:extLst>
              <a:ext uri="{FF2B5EF4-FFF2-40B4-BE49-F238E27FC236}">
                <a16:creationId xmlns:a16="http://schemas.microsoft.com/office/drawing/2014/main" id="{00E3E30D-B536-6AE3-B8FB-1D8B267321C0}"/>
              </a:ext>
            </a:extLst>
          </p:cNvPr>
          <p:cNvSpPr>
            <a:spLocks noGrp="1"/>
          </p:cNvSpPr>
          <p:nvPr>
            <p:ph type="body" sz="quarter" idx="16" hasCustomPrompt="1"/>
          </p:nvPr>
        </p:nvSpPr>
        <p:spPr>
          <a:xfrm>
            <a:off x="4403558" y="644091"/>
            <a:ext cx="5590674" cy="1061829"/>
          </a:xfrm>
        </p:spPr>
        <p:txBody>
          <a:bodyPr wrap="square" lIns="0" rIns="0" anchor="t" anchorCtr="0">
            <a:noAutofit/>
          </a:bodyPr>
          <a:lstStyle>
            <a:lvl1pPr marL="285750" indent="-285750">
              <a:buFont typeface="Arial" panose="020B0604020202020204" pitchFamily="34" charset="0"/>
              <a:buChar char="•"/>
              <a:defRPr sz="1500"/>
            </a:lvl1pPr>
          </a:lstStyle>
          <a:p>
            <a:pPr lvl="0"/>
            <a:r>
              <a:rPr lang="en-US">
                <a:effectLst/>
              </a:rPr>
              <a:t>Lorem ipsum</a:t>
            </a:r>
          </a:p>
          <a:p>
            <a:pPr lvl="0"/>
            <a:r>
              <a:rPr lang="en-US">
                <a:effectLst/>
              </a:rPr>
              <a:t>Lorem ipsum</a:t>
            </a:r>
          </a:p>
          <a:p>
            <a:pPr lvl="0"/>
            <a:r>
              <a:rPr lang="en-US">
                <a:effectLst/>
              </a:rPr>
              <a:t>Lorem ipsum</a:t>
            </a:r>
          </a:p>
          <a:p>
            <a:pPr lvl="0"/>
            <a:r>
              <a:rPr lang="en-US">
                <a:effectLst/>
              </a:rPr>
              <a:t>Lorem ipsum</a:t>
            </a:r>
          </a:p>
        </p:txBody>
      </p:sp>
      <p:sp>
        <p:nvSpPr>
          <p:cNvPr id="14" name="Picture Placeholder 36">
            <a:extLst>
              <a:ext uri="{FF2B5EF4-FFF2-40B4-BE49-F238E27FC236}">
                <a16:creationId xmlns:a16="http://schemas.microsoft.com/office/drawing/2014/main" id="{119B994B-5311-B689-8C3A-FEFEABE7FEF8}"/>
              </a:ext>
            </a:extLst>
          </p:cNvPr>
          <p:cNvSpPr>
            <a:spLocks noGrp="1"/>
          </p:cNvSpPr>
          <p:nvPr>
            <p:ph type="pic" sz="quarter" idx="19" hasCustomPrompt="1"/>
          </p:nvPr>
        </p:nvSpPr>
        <p:spPr>
          <a:xfrm>
            <a:off x="2390273" y="1248720"/>
            <a:ext cx="457200" cy="457200"/>
          </a:xfrm>
          <a:prstGeom prst="ellipse">
            <a:avLst/>
          </a:prstGeom>
          <a:solidFill>
            <a:schemeClr val="accent1"/>
          </a:solidFill>
        </p:spPr>
        <p:txBody>
          <a:bodyPr/>
          <a:lstStyle>
            <a:lvl1pPr marL="0" indent="0">
              <a:buNone/>
              <a:defRPr sz="1000"/>
            </a:lvl1pPr>
          </a:lstStyle>
          <a:p>
            <a:r>
              <a:rPr lang="en-US" dirty="0"/>
              <a:t>Image</a:t>
            </a:r>
          </a:p>
        </p:txBody>
      </p:sp>
      <p:sp>
        <p:nvSpPr>
          <p:cNvPr id="24" name="Text Placeholder 14">
            <a:extLst>
              <a:ext uri="{FF2B5EF4-FFF2-40B4-BE49-F238E27FC236}">
                <a16:creationId xmlns:a16="http://schemas.microsoft.com/office/drawing/2014/main" id="{7CE5953F-EC87-DB94-F896-F3FF4F46CF6D}"/>
              </a:ext>
            </a:extLst>
          </p:cNvPr>
          <p:cNvSpPr>
            <a:spLocks noGrp="1"/>
          </p:cNvSpPr>
          <p:nvPr>
            <p:ph type="body" sz="quarter" idx="36" hasCustomPrompt="1"/>
          </p:nvPr>
        </p:nvSpPr>
        <p:spPr>
          <a:xfrm>
            <a:off x="2390273" y="2905343"/>
            <a:ext cx="1812759" cy="461665"/>
          </a:xfrm>
        </p:spPr>
        <p:txBody>
          <a:bodyPr wrap="square" lIns="0" rIns="0" anchor="t" anchorCtr="0">
            <a:noAutofit/>
          </a:bodyPr>
          <a:lstStyle>
            <a:lvl1pPr marL="0" indent="0">
              <a:buNone/>
              <a:defRPr sz="1500">
                <a:latin typeface="+mj-lt"/>
              </a:defRPr>
            </a:lvl1pPr>
          </a:lstStyle>
          <a:p>
            <a:pPr lvl="0"/>
            <a:r>
              <a:rPr lang="pt-BR" err="1">
                <a:effectLst/>
              </a:rPr>
              <a:t>Lorem</a:t>
            </a:r>
            <a:r>
              <a:rPr lang="pt-BR">
                <a:effectLst/>
              </a:rPr>
              <a:t> ipsum</a:t>
            </a:r>
            <a:endParaRPr lang="en-US"/>
          </a:p>
        </p:txBody>
      </p:sp>
      <p:sp>
        <p:nvSpPr>
          <p:cNvPr id="26" name="Text Placeholder 14">
            <a:extLst>
              <a:ext uri="{FF2B5EF4-FFF2-40B4-BE49-F238E27FC236}">
                <a16:creationId xmlns:a16="http://schemas.microsoft.com/office/drawing/2014/main" id="{52B27276-B12B-0C01-18D5-19E958CF7E2C}"/>
              </a:ext>
            </a:extLst>
          </p:cNvPr>
          <p:cNvSpPr>
            <a:spLocks noGrp="1"/>
          </p:cNvSpPr>
          <p:nvPr>
            <p:ph type="body" sz="quarter" idx="37" hasCustomPrompt="1"/>
          </p:nvPr>
        </p:nvSpPr>
        <p:spPr>
          <a:xfrm>
            <a:off x="4403558" y="2898085"/>
            <a:ext cx="5590674" cy="1061829"/>
          </a:xfrm>
        </p:spPr>
        <p:txBody>
          <a:bodyPr wrap="square" lIns="0" rIns="0" anchor="t" anchorCtr="0">
            <a:noAutofit/>
          </a:bodyPr>
          <a:lstStyle>
            <a:lvl1pPr marL="285750" indent="-285750">
              <a:buFont typeface="Arial" panose="020B0604020202020204" pitchFamily="34" charset="0"/>
              <a:buChar char="•"/>
              <a:defRPr sz="1500"/>
            </a:lvl1pPr>
          </a:lstStyle>
          <a:p>
            <a:pPr lvl="0"/>
            <a:r>
              <a:rPr lang="en-US">
                <a:effectLst/>
              </a:rPr>
              <a:t>Lorem ipsum</a:t>
            </a:r>
          </a:p>
          <a:p>
            <a:pPr lvl="0"/>
            <a:r>
              <a:rPr lang="en-US">
                <a:effectLst/>
              </a:rPr>
              <a:t>Lorem ipsum</a:t>
            </a:r>
          </a:p>
          <a:p>
            <a:pPr lvl="0"/>
            <a:r>
              <a:rPr lang="en-US">
                <a:effectLst/>
              </a:rPr>
              <a:t>Lorem ipsum</a:t>
            </a:r>
          </a:p>
          <a:p>
            <a:pPr lvl="0"/>
            <a:r>
              <a:rPr lang="en-US">
                <a:effectLst/>
              </a:rPr>
              <a:t>Lorem ipsum</a:t>
            </a:r>
          </a:p>
        </p:txBody>
      </p:sp>
      <p:sp>
        <p:nvSpPr>
          <p:cNvPr id="27" name="Picture Placeholder 36">
            <a:extLst>
              <a:ext uri="{FF2B5EF4-FFF2-40B4-BE49-F238E27FC236}">
                <a16:creationId xmlns:a16="http://schemas.microsoft.com/office/drawing/2014/main" id="{A62555DC-AE2F-0712-8892-4B2372789310}"/>
              </a:ext>
            </a:extLst>
          </p:cNvPr>
          <p:cNvSpPr>
            <a:spLocks noGrp="1"/>
          </p:cNvSpPr>
          <p:nvPr>
            <p:ph type="pic" sz="quarter" idx="38" hasCustomPrompt="1"/>
          </p:nvPr>
        </p:nvSpPr>
        <p:spPr>
          <a:xfrm>
            <a:off x="2390273" y="3502714"/>
            <a:ext cx="457200" cy="457200"/>
          </a:xfrm>
          <a:prstGeom prst="ellipse">
            <a:avLst/>
          </a:prstGeom>
          <a:solidFill>
            <a:schemeClr val="accent1"/>
          </a:solidFill>
        </p:spPr>
        <p:txBody>
          <a:bodyPr/>
          <a:lstStyle>
            <a:lvl1pPr marL="0" indent="0">
              <a:buNone/>
              <a:defRPr sz="1000"/>
            </a:lvl1pPr>
          </a:lstStyle>
          <a:p>
            <a:r>
              <a:rPr lang="en-US" dirty="0"/>
              <a:t>Image</a:t>
            </a:r>
          </a:p>
        </p:txBody>
      </p:sp>
      <p:sp>
        <p:nvSpPr>
          <p:cNvPr id="28" name="Text Placeholder 14">
            <a:extLst>
              <a:ext uri="{FF2B5EF4-FFF2-40B4-BE49-F238E27FC236}">
                <a16:creationId xmlns:a16="http://schemas.microsoft.com/office/drawing/2014/main" id="{5EA9E9BB-CDB0-7932-7F19-5BE2E73C7D03}"/>
              </a:ext>
            </a:extLst>
          </p:cNvPr>
          <p:cNvSpPr>
            <a:spLocks noGrp="1"/>
          </p:cNvSpPr>
          <p:nvPr>
            <p:ph type="body" sz="quarter" idx="39" hasCustomPrompt="1"/>
          </p:nvPr>
        </p:nvSpPr>
        <p:spPr>
          <a:xfrm>
            <a:off x="2390273" y="5159338"/>
            <a:ext cx="1812759" cy="461665"/>
          </a:xfrm>
        </p:spPr>
        <p:txBody>
          <a:bodyPr wrap="square" lIns="0" rIns="0" anchor="t" anchorCtr="0">
            <a:noAutofit/>
          </a:bodyPr>
          <a:lstStyle>
            <a:lvl1pPr marL="0" indent="0">
              <a:buNone/>
              <a:defRPr sz="1500">
                <a:latin typeface="+mj-lt"/>
              </a:defRPr>
            </a:lvl1pPr>
          </a:lstStyle>
          <a:p>
            <a:pPr lvl="0"/>
            <a:r>
              <a:rPr lang="pt-BR" err="1">
                <a:effectLst/>
              </a:rPr>
              <a:t>Lorem</a:t>
            </a:r>
            <a:r>
              <a:rPr lang="pt-BR">
                <a:effectLst/>
              </a:rPr>
              <a:t> ipsum</a:t>
            </a:r>
            <a:endParaRPr lang="en-US"/>
          </a:p>
        </p:txBody>
      </p:sp>
      <p:sp>
        <p:nvSpPr>
          <p:cNvPr id="33" name="Text Placeholder 14">
            <a:extLst>
              <a:ext uri="{FF2B5EF4-FFF2-40B4-BE49-F238E27FC236}">
                <a16:creationId xmlns:a16="http://schemas.microsoft.com/office/drawing/2014/main" id="{69BA649D-793B-BFEC-3A20-49D142EA0F27}"/>
              </a:ext>
            </a:extLst>
          </p:cNvPr>
          <p:cNvSpPr>
            <a:spLocks noGrp="1"/>
          </p:cNvSpPr>
          <p:nvPr>
            <p:ph type="body" sz="quarter" idx="40" hasCustomPrompt="1"/>
          </p:nvPr>
        </p:nvSpPr>
        <p:spPr>
          <a:xfrm>
            <a:off x="4403558" y="5152080"/>
            <a:ext cx="5590674" cy="1061829"/>
          </a:xfrm>
        </p:spPr>
        <p:txBody>
          <a:bodyPr wrap="square" lIns="0" rIns="0" anchor="t" anchorCtr="0">
            <a:noAutofit/>
          </a:bodyPr>
          <a:lstStyle>
            <a:lvl1pPr marL="285750" indent="-285750">
              <a:buFont typeface="Arial" panose="020B0604020202020204" pitchFamily="34" charset="0"/>
              <a:buChar char="•"/>
              <a:defRPr sz="1500"/>
            </a:lvl1pPr>
          </a:lstStyle>
          <a:p>
            <a:pPr lvl="0"/>
            <a:r>
              <a:rPr lang="en-US">
                <a:effectLst/>
              </a:rPr>
              <a:t>Lorem ipsum</a:t>
            </a:r>
          </a:p>
          <a:p>
            <a:pPr lvl="0"/>
            <a:r>
              <a:rPr lang="en-US">
                <a:effectLst/>
              </a:rPr>
              <a:t>Lorem ipsum</a:t>
            </a:r>
          </a:p>
          <a:p>
            <a:pPr lvl="0"/>
            <a:r>
              <a:rPr lang="en-US">
                <a:effectLst/>
              </a:rPr>
              <a:t>Lorem ipsum</a:t>
            </a:r>
          </a:p>
          <a:p>
            <a:pPr lvl="0"/>
            <a:r>
              <a:rPr lang="en-US">
                <a:effectLst/>
              </a:rPr>
              <a:t>Lorem ipsum</a:t>
            </a:r>
          </a:p>
        </p:txBody>
      </p:sp>
      <p:sp>
        <p:nvSpPr>
          <p:cNvPr id="34" name="Picture Placeholder 36">
            <a:extLst>
              <a:ext uri="{FF2B5EF4-FFF2-40B4-BE49-F238E27FC236}">
                <a16:creationId xmlns:a16="http://schemas.microsoft.com/office/drawing/2014/main" id="{1C154B96-7999-C8B2-BE3C-7C4EB1577E36}"/>
              </a:ext>
            </a:extLst>
          </p:cNvPr>
          <p:cNvSpPr>
            <a:spLocks noGrp="1"/>
          </p:cNvSpPr>
          <p:nvPr>
            <p:ph type="pic" sz="quarter" idx="41" hasCustomPrompt="1"/>
          </p:nvPr>
        </p:nvSpPr>
        <p:spPr>
          <a:xfrm>
            <a:off x="2390273" y="5756709"/>
            <a:ext cx="457200" cy="457200"/>
          </a:xfrm>
          <a:prstGeom prst="ellipse">
            <a:avLst/>
          </a:prstGeom>
          <a:solidFill>
            <a:schemeClr val="accent1"/>
          </a:solidFill>
        </p:spPr>
        <p:txBody>
          <a:bodyPr/>
          <a:lstStyle>
            <a:lvl1pPr marL="0" indent="0">
              <a:buNone/>
              <a:defRPr sz="1000"/>
            </a:lvl1pPr>
          </a:lstStyle>
          <a:p>
            <a:r>
              <a:rPr lang="en-US" dirty="0"/>
              <a:t>Image</a:t>
            </a:r>
          </a:p>
        </p:txBody>
      </p:sp>
      <p:sp>
        <p:nvSpPr>
          <p:cNvPr id="36" name="Text Placeholder 4">
            <a:extLst>
              <a:ext uri="{FF2B5EF4-FFF2-40B4-BE49-F238E27FC236}">
                <a16:creationId xmlns:a16="http://schemas.microsoft.com/office/drawing/2014/main" id="{DF4C7009-2FE3-3EEA-0DF3-09E1EE77CE48}"/>
              </a:ext>
            </a:extLst>
          </p:cNvPr>
          <p:cNvSpPr>
            <a:spLocks noGrp="1"/>
          </p:cNvSpPr>
          <p:nvPr>
            <p:ph type="body" sz="quarter" idx="13" hasCustomPrompt="1"/>
          </p:nvPr>
        </p:nvSpPr>
        <p:spPr bwMode="white">
          <a:xfrm>
            <a:off x="421629" y="6371826"/>
            <a:ext cx="1310918"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Segoe Sans Display" pitchFamily="2" charset="0"/>
                <a:cs typeface="Segoe Sans Display" pitchFamily="2" charset="0"/>
              </a:defRPr>
            </a:lvl1pPr>
          </a:lstStyle>
          <a:p>
            <a:pPr lvl="0"/>
            <a:fld id="{2AD9E353-E52B-4D0B-B2EE-4AB50A5D5CF0}" type="slidenum">
              <a:rPr lang="en-US" smtClean="0"/>
              <a:t>‹#›</a:t>
            </a:fld>
            <a:endParaRPr lang="en-US"/>
          </a:p>
        </p:txBody>
      </p:sp>
      <p:sp>
        <p:nvSpPr>
          <p:cNvPr id="53" name="Text Placeholder 4">
            <a:extLst>
              <a:ext uri="{FF2B5EF4-FFF2-40B4-BE49-F238E27FC236}">
                <a16:creationId xmlns:a16="http://schemas.microsoft.com/office/drawing/2014/main" id="{FC234DB8-29E1-49BD-8D92-56140D774079}"/>
              </a:ext>
            </a:extLst>
          </p:cNvPr>
          <p:cNvSpPr>
            <a:spLocks noGrp="1"/>
          </p:cNvSpPr>
          <p:nvPr>
            <p:ph type="body" sz="quarter" idx="35" hasCustomPrompt="1"/>
          </p:nvPr>
        </p:nvSpPr>
        <p:spPr bwMode="white">
          <a:xfrm>
            <a:off x="421629" y="332287"/>
            <a:ext cx="1310918"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Segoe Sans Display" pitchFamily="2" charset="0"/>
                <a:cs typeface="Segoe Sans Display" pitchFamily="2" charset="0"/>
              </a:defRPr>
            </a:lvl1pPr>
          </a:lstStyle>
          <a:p>
            <a:pPr lvl="0"/>
            <a:r>
              <a:rPr lang="en-US"/>
              <a:t>Lorem ipsum</a:t>
            </a:r>
          </a:p>
        </p:txBody>
      </p:sp>
    </p:spTree>
    <p:extLst>
      <p:ext uri="{BB962C8B-B14F-4D97-AF65-F5344CB8AC3E}">
        <p14:creationId xmlns:p14="http://schemas.microsoft.com/office/powerpoint/2010/main" val="104518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Content Four Column B BLANK">
    <p:bg>
      <p:bgPr>
        <a:solidFill>
          <a:schemeClr val="bg1"/>
        </a:solidFill>
        <a:effectLst/>
      </p:bgPr>
    </p:bg>
    <p:spTree>
      <p:nvGrpSpPr>
        <p:cNvPr id="1" name=""/>
        <p:cNvGrpSpPr/>
        <p:nvPr/>
      </p:nvGrpSpPr>
      <p:grpSpPr>
        <a:xfrm>
          <a:off x="0" y="0"/>
          <a:ext cx="0" cy="0"/>
          <a:chOff x="0" y="0"/>
          <a:chExt cx="0" cy="0"/>
        </a:xfrm>
      </p:grpSpPr>
      <p:sp>
        <p:nvSpPr>
          <p:cNvPr id="36" name="Text Placeholder 4">
            <a:extLst>
              <a:ext uri="{FF2B5EF4-FFF2-40B4-BE49-F238E27FC236}">
                <a16:creationId xmlns:a16="http://schemas.microsoft.com/office/drawing/2014/main" id="{DF4C7009-2FE3-3EEA-0DF3-09E1EE77CE48}"/>
              </a:ext>
            </a:extLst>
          </p:cNvPr>
          <p:cNvSpPr>
            <a:spLocks noGrp="1"/>
          </p:cNvSpPr>
          <p:nvPr>
            <p:ph type="body" sz="quarter" idx="13" hasCustomPrompt="1"/>
          </p:nvPr>
        </p:nvSpPr>
        <p:spPr bwMode="white">
          <a:xfrm>
            <a:off x="421629" y="6371826"/>
            <a:ext cx="1310918"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Segoe Sans Display" pitchFamily="2" charset="0"/>
                <a:cs typeface="Segoe Sans Display" pitchFamily="2" charset="0"/>
              </a:defRPr>
            </a:lvl1pPr>
          </a:lstStyle>
          <a:p>
            <a:pPr lvl="0"/>
            <a:fld id="{2AD9E353-E52B-4D0B-B2EE-4AB50A5D5CF0}" type="slidenum">
              <a:rPr lang="en-US" smtClean="0"/>
              <a:t>‹#›</a:t>
            </a:fld>
            <a:endParaRPr lang="en-US"/>
          </a:p>
        </p:txBody>
      </p:sp>
      <p:sp>
        <p:nvSpPr>
          <p:cNvPr id="53" name="Text Placeholder 4">
            <a:extLst>
              <a:ext uri="{FF2B5EF4-FFF2-40B4-BE49-F238E27FC236}">
                <a16:creationId xmlns:a16="http://schemas.microsoft.com/office/drawing/2014/main" id="{FC234DB8-29E1-49BD-8D92-56140D774079}"/>
              </a:ext>
            </a:extLst>
          </p:cNvPr>
          <p:cNvSpPr>
            <a:spLocks noGrp="1"/>
          </p:cNvSpPr>
          <p:nvPr>
            <p:ph type="body" sz="quarter" idx="35" hasCustomPrompt="1"/>
          </p:nvPr>
        </p:nvSpPr>
        <p:spPr bwMode="white">
          <a:xfrm>
            <a:off x="10459453" y="6371826"/>
            <a:ext cx="1310918" cy="153888"/>
          </a:xfrm>
          <a:prstGeom prst="rect">
            <a:avLst/>
          </a:prstGeom>
          <a:noFill/>
        </p:spPr>
        <p:txBody>
          <a:bodyPr wrap="square" lIns="0" tIns="0" rIns="0" bIns="0">
            <a:spAutoFit/>
          </a:bodyPr>
          <a:lstStyle>
            <a:lvl1pPr marL="0" indent="0" algn="r">
              <a:spcBef>
                <a:spcPts val="0"/>
              </a:spcBef>
              <a:buNone/>
              <a:defRPr sz="1000" spc="0" baseline="0">
                <a:solidFill>
                  <a:schemeClr val="tx1"/>
                </a:solidFill>
                <a:latin typeface="Segoe Sans Display" pitchFamily="2" charset="0"/>
                <a:cs typeface="Segoe Sans Display" pitchFamily="2" charset="0"/>
              </a:defRPr>
            </a:lvl1pPr>
          </a:lstStyle>
          <a:p>
            <a:pPr lvl="0"/>
            <a:r>
              <a:rPr lang="en-US"/>
              <a:t>Lorem ipsum</a:t>
            </a:r>
          </a:p>
        </p:txBody>
      </p:sp>
      <p:sp>
        <p:nvSpPr>
          <p:cNvPr id="85" name="Title 1">
            <a:extLst>
              <a:ext uri="{FF2B5EF4-FFF2-40B4-BE49-F238E27FC236}">
                <a16:creationId xmlns:a16="http://schemas.microsoft.com/office/drawing/2014/main" id="{0C2F4613-D975-55AD-07D4-73A934A90F4C}"/>
              </a:ext>
            </a:extLst>
          </p:cNvPr>
          <p:cNvSpPr>
            <a:spLocks noGrp="1"/>
          </p:cNvSpPr>
          <p:nvPr>
            <p:ph type="title" hasCustomPrompt="1"/>
          </p:nvPr>
        </p:nvSpPr>
        <p:spPr bwMode="white">
          <a:xfrm>
            <a:off x="463526" y="414143"/>
            <a:ext cx="11254359" cy="384721"/>
          </a:xfrm>
          <a:noFill/>
        </p:spPr>
        <p:txBody>
          <a:bodyPr wrap="square" lIns="0" tIns="0" rIns="0" bIns="0" anchor="ctr" anchorCtr="0">
            <a:spAutoFit/>
          </a:bodyPr>
          <a:lstStyle>
            <a:lvl1pPr algn="ctr">
              <a:defRPr sz="2500" b="0" i="0" spc="-50" baseline="0">
                <a:solidFill>
                  <a:schemeClr val="tx1"/>
                </a:solidFill>
                <a:latin typeface="+mj-lt"/>
                <a:cs typeface="Segoe Sans Display" pitchFamily="2" charset="0"/>
              </a:defRPr>
            </a:lvl1pPr>
          </a:lstStyle>
          <a:p>
            <a:r>
              <a:rPr lang="en-US"/>
              <a:t>This is your title</a:t>
            </a:r>
          </a:p>
        </p:txBody>
      </p:sp>
      <p:sp>
        <p:nvSpPr>
          <p:cNvPr id="11" name="Text Placeholder 14">
            <a:extLst>
              <a:ext uri="{FF2B5EF4-FFF2-40B4-BE49-F238E27FC236}">
                <a16:creationId xmlns:a16="http://schemas.microsoft.com/office/drawing/2014/main" id="{8012189B-0BAC-F2D3-AE83-596A445BF8C8}"/>
              </a:ext>
            </a:extLst>
          </p:cNvPr>
          <p:cNvSpPr>
            <a:spLocks noGrp="1"/>
          </p:cNvSpPr>
          <p:nvPr>
            <p:ph type="body" sz="quarter" idx="16" hasCustomPrompt="1"/>
          </p:nvPr>
        </p:nvSpPr>
        <p:spPr>
          <a:xfrm>
            <a:off x="180825" y="2075645"/>
            <a:ext cx="2822506" cy="3184243"/>
          </a:xfrm>
        </p:spPr>
        <p:txBody>
          <a:bodyPr wrap="square" lIns="137160" rIns="137160" anchor="t" anchorCtr="0">
            <a:noAutofit/>
          </a:bodyPr>
          <a:lstStyle>
            <a:lvl1pPr marL="0" indent="0">
              <a:buNone/>
              <a:defRPr sz="1500"/>
            </a:lvl1pPr>
          </a:lstStyle>
          <a:p>
            <a:pPr lvl="0"/>
            <a:r>
              <a:rPr lang="en-US">
                <a:effectLst/>
              </a:rPr>
              <a:t>Lorem ipsum</a:t>
            </a:r>
            <a:endParaRPr lang="en-US"/>
          </a:p>
        </p:txBody>
      </p:sp>
      <p:sp>
        <p:nvSpPr>
          <p:cNvPr id="12" name="Picture Placeholder 36">
            <a:extLst>
              <a:ext uri="{FF2B5EF4-FFF2-40B4-BE49-F238E27FC236}">
                <a16:creationId xmlns:a16="http://schemas.microsoft.com/office/drawing/2014/main" id="{00720ABE-1AFA-D316-4EBF-F7E54DBF8B95}"/>
              </a:ext>
            </a:extLst>
          </p:cNvPr>
          <p:cNvSpPr>
            <a:spLocks noGrp="1"/>
          </p:cNvSpPr>
          <p:nvPr>
            <p:ph type="pic" sz="quarter" idx="19" hasCustomPrompt="1"/>
          </p:nvPr>
        </p:nvSpPr>
        <p:spPr>
          <a:xfrm>
            <a:off x="2128871" y="5246604"/>
            <a:ext cx="685800" cy="685800"/>
          </a:xfrm>
          <a:prstGeom prst="ellipse">
            <a:avLst/>
          </a:prstGeom>
          <a:solidFill>
            <a:schemeClr val="accent1"/>
          </a:solidFill>
        </p:spPr>
        <p:txBody>
          <a:bodyPr/>
          <a:lstStyle>
            <a:lvl1pPr marL="0" indent="0">
              <a:buNone/>
              <a:defRPr sz="1000"/>
            </a:lvl1pPr>
          </a:lstStyle>
          <a:p>
            <a:r>
              <a:rPr lang="en-US" dirty="0"/>
              <a:t>Image</a:t>
            </a:r>
          </a:p>
        </p:txBody>
      </p:sp>
      <p:sp>
        <p:nvSpPr>
          <p:cNvPr id="13" name="Text Placeholder 14">
            <a:extLst>
              <a:ext uri="{FF2B5EF4-FFF2-40B4-BE49-F238E27FC236}">
                <a16:creationId xmlns:a16="http://schemas.microsoft.com/office/drawing/2014/main" id="{C6B267DF-4A67-19B1-DA3F-5C2DF0DB74D1}"/>
              </a:ext>
            </a:extLst>
          </p:cNvPr>
          <p:cNvSpPr>
            <a:spLocks noGrp="1"/>
          </p:cNvSpPr>
          <p:nvPr>
            <p:ph type="body" sz="quarter" idx="50" hasCustomPrompt="1"/>
          </p:nvPr>
        </p:nvSpPr>
        <p:spPr>
          <a:xfrm>
            <a:off x="180825" y="1548977"/>
            <a:ext cx="2822506" cy="384721"/>
          </a:xfrm>
        </p:spPr>
        <p:txBody>
          <a:bodyPr wrap="square" lIns="137160" rIns="137160" anchor="b" anchorCtr="0">
            <a:spAutoFit/>
          </a:bodyPr>
          <a:lstStyle>
            <a:lvl1pPr marL="0" indent="0" algn="l">
              <a:buNone/>
              <a:defRPr sz="2500">
                <a:latin typeface="+mn-lt"/>
              </a:defRPr>
            </a:lvl1pPr>
          </a:lstStyle>
          <a:p>
            <a:pPr lvl="0"/>
            <a:r>
              <a:rPr lang="pt-BR" err="1">
                <a:effectLst/>
              </a:rPr>
              <a:t>Lorem</a:t>
            </a:r>
            <a:r>
              <a:rPr lang="pt-BR">
                <a:effectLst/>
              </a:rPr>
              <a:t> ipsum</a:t>
            </a:r>
            <a:endParaRPr lang="en-US"/>
          </a:p>
        </p:txBody>
      </p:sp>
      <p:sp>
        <p:nvSpPr>
          <p:cNvPr id="17" name="Text Placeholder 14">
            <a:extLst>
              <a:ext uri="{FF2B5EF4-FFF2-40B4-BE49-F238E27FC236}">
                <a16:creationId xmlns:a16="http://schemas.microsoft.com/office/drawing/2014/main" id="{417DD7D0-9627-570F-6346-22FB6497AC5E}"/>
              </a:ext>
            </a:extLst>
          </p:cNvPr>
          <p:cNvSpPr>
            <a:spLocks noGrp="1"/>
          </p:cNvSpPr>
          <p:nvPr>
            <p:ph type="body" sz="quarter" idx="51" hasCustomPrompt="1"/>
          </p:nvPr>
        </p:nvSpPr>
        <p:spPr>
          <a:xfrm>
            <a:off x="3182007" y="2062360"/>
            <a:ext cx="2822506" cy="3184243"/>
          </a:xfrm>
        </p:spPr>
        <p:txBody>
          <a:bodyPr wrap="square" lIns="137160" rIns="137160" anchor="t" anchorCtr="0">
            <a:noAutofit/>
          </a:bodyPr>
          <a:lstStyle>
            <a:lvl1pPr marL="0" indent="0">
              <a:buNone/>
              <a:defRPr sz="1500"/>
            </a:lvl1pPr>
          </a:lstStyle>
          <a:p>
            <a:pPr lvl="0"/>
            <a:r>
              <a:rPr lang="en-US">
                <a:effectLst/>
              </a:rPr>
              <a:t>Lorem ipsum</a:t>
            </a:r>
            <a:endParaRPr lang="en-US"/>
          </a:p>
        </p:txBody>
      </p:sp>
      <p:sp>
        <p:nvSpPr>
          <p:cNvPr id="18" name="Picture Placeholder 36">
            <a:extLst>
              <a:ext uri="{FF2B5EF4-FFF2-40B4-BE49-F238E27FC236}">
                <a16:creationId xmlns:a16="http://schemas.microsoft.com/office/drawing/2014/main" id="{B3828E67-A117-239E-B16C-61C5FA42AD79}"/>
              </a:ext>
            </a:extLst>
          </p:cNvPr>
          <p:cNvSpPr>
            <a:spLocks noGrp="1"/>
          </p:cNvSpPr>
          <p:nvPr>
            <p:ph type="pic" sz="quarter" idx="52" hasCustomPrompt="1"/>
          </p:nvPr>
        </p:nvSpPr>
        <p:spPr>
          <a:xfrm>
            <a:off x="5130053" y="5246604"/>
            <a:ext cx="685800" cy="685800"/>
          </a:xfrm>
          <a:prstGeom prst="ellipse">
            <a:avLst/>
          </a:prstGeom>
          <a:solidFill>
            <a:schemeClr val="accent1"/>
          </a:solidFill>
        </p:spPr>
        <p:txBody>
          <a:bodyPr/>
          <a:lstStyle>
            <a:lvl1pPr marL="0" indent="0">
              <a:buNone/>
              <a:defRPr sz="1000"/>
            </a:lvl1pPr>
          </a:lstStyle>
          <a:p>
            <a:r>
              <a:rPr lang="en-US" dirty="0"/>
              <a:t>Image</a:t>
            </a:r>
          </a:p>
        </p:txBody>
      </p:sp>
      <p:sp>
        <p:nvSpPr>
          <p:cNvPr id="19" name="Text Placeholder 14">
            <a:extLst>
              <a:ext uri="{FF2B5EF4-FFF2-40B4-BE49-F238E27FC236}">
                <a16:creationId xmlns:a16="http://schemas.microsoft.com/office/drawing/2014/main" id="{7F438EA3-4573-DD17-C642-17554B80B307}"/>
              </a:ext>
            </a:extLst>
          </p:cNvPr>
          <p:cNvSpPr>
            <a:spLocks noGrp="1"/>
          </p:cNvSpPr>
          <p:nvPr>
            <p:ph type="body" sz="quarter" idx="53" hasCustomPrompt="1"/>
          </p:nvPr>
        </p:nvSpPr>
        <p:spPr>
          <a:xfrm>
            <a:off x="3182007" y="1535692"/>
            <a:ext cx="2822506" cy="384721"/>
          </a:xfrm>
        </p:spPr>
        <p:txBody>
          <a:bodyPr wrap="square" lIns="137160" rIns="137160" anchor="b" anchorCtr="0">
            <a:spAutoFit/>
          </a:bodyPr>
          <a:lstStyle>
            <a:lvl1pPr marL="0" indent="0" algn="l">
              <a:buNone/>
              <a:defRPr sz="2500">
                <a:latin typeface="+mn-lt"/>
              </a:defRPr>
            </a:lvl1pPr>
          </a:lstStyle>
          <a:p>
            <a:pPr lvl="0"/>
            <a:r>
              <a:rPr lang="pt-BR" err="1">
                <a:effectLst/>
              </a:rPr>
              <a:t>Lorem</a:t>
            </a:r>
            <a:r>
              <a:rPr lang="pt-BR">
                <a:effectLst/>
              </a:rPr>
              <a:t> ipsum</a:t>
            </a:r>
            <a:endParaRPr lang="en-US"/>
          </a:p>
        </p:txBody>
      </p:sp>
      <p:sp>
        <p:nvSpPr>
          <p:cNvPr id="20" name="Text Placeholder 14">
            <a:extLst>
              <a:ext uri="{FF2B5EF4-FFF2-40B4-BE49-F238E27FC236}">
                <a16:creationId xmlns:a16="http://schemas.microsoft.com/office/drawing/2014/main" id="{7812CE74-684C-8DFC-73EF-035A8EC4C450}"/>
              </a:ext>
            </a:extLst>
          </p:cNvPr>
          <p:cNvSpPr>
            <a:spLocks noGrp="1"/>
          </p:cNvSpPr>
          <p:nvPr>
            <p:ph type="body" sz="quarter" idx="54" hasCustomPrompt="1"/>
          </p:nvPr>
        </p:nvSpPr>
        <p:spPr>
          <a:xfrm>
            <a:off x="6185338" y="2062360"/>
            <a:ext cx="2822506" cy="3184243"/>
          </a:xfrm>
        </p:spPr>
        <p:txBody>
          <a:bodyPr wrap="square" lIns="137160" rIns="137160" anchor="t" anchorCtr="0">
            <a:noAutofit/>
          </a:bodyPr>
          <a:lstStyle>
            <a:lvl1pPr marL="0" indent="0">
              <a:buNone/>
              <a:defRPr sz="1500"/>
            </a:lvl1pPr>
          </a:lstStyle>
          <a:p>
            <a:pPr lvl="0"/>
            <a:r>
              <a:rPr lang="en-US">
                <a:effectLst/>
              </a:rPr>
              <a:t>Lorem ipsum</a:t>
            </a:r>
            <a:endParaRPr lang="en-US"/>
          </a:p>
        </p:txBody>
      </p:sp>
      <p:sp>
        <p:nvSpPr>
          <p:cNvPr id="21" name="Picture Placeholder 36">
            <a:extLst>
              <a:ext uri="{FF2B5EF4-FFF2-40B4-BE49-F238E27FC236}">
                <a16:creationId xmlns:a16="http://schemas.microsoft.com/office/drawing/2014/main" id="{99D13C59-B17E-FA2F-9FD6-9A5681420CBF}"/>
              </a:ext>
            </a:extLst>
          </p:cNvPr>
          <p:cNvSpPr>
            <a:spLocks noGrp="1"/>
          </p:cNvSpPr>
          <p:nvPr>
            <p:ph type="pic" sz="quarter" idx="55" hasCustomPrompt="1"/>
          </p:nvPr>
        </p:nvSpPr>
        <p:spPr>
          <a:xfrm>
            <a:off x="8133384" y="5246604"/>
            <a:ext cx="685800" cy="685800"/>
          </a:xfrm>
          <a:prstGeom prst="ellipse">
            <a:avLst/>
          </a:prstGeom>
          <a:solidFill>
            <a:schemeClr val="accent1"/>
          </a:solidFill>
        </p:spPr>
        <p:txBody>
          <a:bodyPr/>
          <a:lstStyle>
            <a:lvl1pPr marL="0" indent="0">
              <a:buNone/>
              <a:defRPr sz="1000"/>
            </a:lvl1pPr>
          </a:lstStyle>
          <a:p>
            <a:r>
              <a:rPr lang="en-US" dirty="0"/>
              <a:t>Image</a:t>
            </a:r>
          </a:p>
        </p:txBody>
      </p:sp>
      <p:sp>
        <p:nvSpPr>
          <p:cNvPr id="22" name="Text Placeholder 14">
            <a:extLst>
              <a:ext uri="{FF2B5EF4-FFF2-40B4-BE49-F238E27FC236}">
                <a16:creationId xmlns:a16="http://schemas.microsoft.com/office/drawing/2014/main" id="{6810061F-42B6-9188-4ADA-1EEE1B7EFD25}"/>
              </a:ext>
            </a:extLst>
          </p:cNvPr>
          <p:cNvSpPr>
            <a:spLocks noGrp="1"/>
          </p:cNvSpPr>
          <p:nvPr>
            <p:ph type="body" sz="quarter" idx="56" hasCustomPrompt="1"/>
          </p:nvPr>
        </p:nvSpPr>
        <p:spPr>
          <a:xfrm>
            <a:off x="6185338" y="1535692"/>
            <a:ext cx="2822506" cy="384721"/>
          </a:xfrm>
        </p:spPr>
        <p:txBody>
          <a:bodyPr wrap="square" lIns="137160" rIns="137160" anchor="b" anchorCtr="0">
            <a:spAutoFit/>
          </a:bodyPr>
          <a:lstStyle>
            <a:lvl1pPr marL="0" indent="0" algn="l">
              <a:buNone/>
              <a:defRPr sz="2500">
                <a:latin typeface="+mn-lt"/>
              </a:defRPr>
            </a:lvl1pPr>
          </a:lstStyle>
          <a:p>
            <a:pPr lvl="0"/>
            <a:r>
              <a:rPr lang="pt-BR" err="1">
                <a:effectLst/>
              </a:rPr>
              <a:t>Lorem</a:t>
            </a:r>
            <a:r>
              <a:rPr lang="pt-BR">
                <a:effectLst/>
              </a:rPr>
              <a:t> ipsum</a:t>
            </a:r>
            <a:endParaRPr lang="en-US"/>
          </a:p>
        </p:txBody>
      </p:sp>
      <p:sp>
        <p:nvSpPr>
          <p:cNvPr id="23" name="Text Placeholder 14">
            <a:extLst>
              <a:ext uri="{FF2B5EF4-FFF2-40B4-BE49-F238E27FC236}">
                <a16:creationId xmlns:a16="http://schemas.microsoft.com/office/drawing/2014/main" id="{6FE17DED-05BB-9C3C-7B8F-3C4E33E10ACA}"/>
              </a:ext>
            </a:extLst>
          </p:cNvPr>
          <p:cNvSpPr>
            <a:spLocks noGrp="1"/>
          </p:cNvSpPr>
          <p:nvPr>
            <p:ph type="body" sz="quarter" idx="57" hasCustomPrompt="1"/>
          </p:nvPr>
        </p:nvSpPr>
        <p:spPr>
          <a:xfrm>
            <a:off x="9186520" y="2062360"/>
            <a:ext cx="2822506" cy="3184243"/>
          </a:xfrm>
        </p:spPr>
        <p:txBody>
          <a:bodyPr wrap="square" lIns="137160" rIns="137160" anchor="t" anchorCtr="0">
            <a:noAutofit/>
          </a:bodyPr>
          <a:lstStyle>
            <a:lvl1pPr marL="0" indent="0">
              <a:buNone/>
              <a:defRPr sz="1500"/>
            </a:lvl1pPr>
          </a:lstStyle>
          <a:p>
            <a:pPr lvl="0"/>
            <a:r>
              <a:rPr lang="en-US">
                <a:effectLst/>
              </a:rPr>
              <a:t>Lorem ipsum</a:t>
            </a:r>
            <a:endParaRPr lang="en-US"/>
          </a:p>
        </p:txBody>
      </p:sp>
      <p:sp>
        <p:nvSpPr>
          <p:cNvPr id="24" name="Picture Placeholder 36">
            <a:extLst>
              <a:ext uri="{FF2B5EF4-FFF2-40B4-BE49-F238E27FC236}">
                <a16:creationId xmlns:a16="http://schemas.microsoft.com/office/drawing/2014/main" id="{193BBEAE-DCC7-136B-D7B0-26AB13501FBC}"/>
              </a:ext>
            </a:extLst>
          </p:cNvPr>
          <p:cNvSpPr>
            <a:spLocks noGrp="1"/>
          </p:cNvSpPr>
          <p:nvPr>
            <p:ph type="pic" sz="quarter" idx="58" hasCustomPrompt="1"/>
          </p:nvPr>
        </p:nvSpPr>
        <p:spPr>
          <a:xfrm>
            <a:off x="11134566" y="5246604"/>
            <a:ext cx="685800" cy="685800"/>
          </a:xfrm>
          <a:prstGeom prst="ellipse">
            <a:avLst/>
          </a:prstGeom>
          <a:solidFill>
            <a:schemeClr val="accent1"/>
          </a:solidFill>
        </p:spPr>
        <p:txBody>
          <a:bodyPr/>
          <a:lstStyle>
            <a:lvl1pPr marL="0" indent="0">
              <a:buNone/>
              <a:defRPr sz="1000"/>
            </a:lvl1pPr>
          </a:lstStyle>
          <a:p>
            <a:r>
              <a:rPr lang="en-US" dirty="0"/>
              <a:t>Image</a:t>
            </a:r>
          </a:p>
        </p:txBody>
      </p:sp>
      <p:sp>
        <p:nvSpPr>
          <p:cNvPr id="25" name="Text Placeholder 14">
            <a:extLst>
              <a:ext uri="{FF2B5EF4-FFF2-40B4-BE49-F238E27FC236}">
                <a16:creationId xmlns:a16="http://schemas.microsoft.com/office/drawing/2014/main" id="{8931CEF9-9C13-37EF-7933-2AC78F6506A0}"/>
              </a:ext>
            </a:extLst>
          </p:cNvPr>
          <p:cNvSpPr>
            <a:spLocks noGrp="1"/>
          </p:cNvSpPr>
          <p:nvPr>
            <p:ph type="body" sz="quarter" idx="59" hasCustomPrompt="1"/>
          </p:nvPr>
        </p:nvSpPr>
        <p:spPr>
          <a:xfrm>
            <a:off x="9186520" y="1535692"/>
            <a:ext cx="2822506" cy="384721"/>
          </a:xfrm>
        </p:spPr>
        <p:txBody>
          <a:bodyPr wrap="square" lIns="137160" rIns="137160" anchor="b" anchorCtr="0">
            <a:spAutoFit/>
          </a:bodyPr>
          <a:lstStyle>
            <a:lvl1pPr marL="0" indent="0" algn="l">
              <a:buNone/>
              <a:defRPr sz="2500">
                <a:latin typeface="+mn-lt"/>
              </a:defRPr>
            </a:lvl1pPr>
          </a:lstStyle>
          <a:p>
            <a:pPr lvl="0"/>
            <a:r>
              <a:rPr lang="pt-BR" err="1">
                <a:effectLst/>
              </a:rPr>
              <a:t>Lorem</a:t>
            </a:r>
            <a:r>
              <a:rPr lang="pt-BR">
                <a:effectLst/>
              </a:rPr>
              <a:t> ipsum</a:t>
            </a:r>
            <a:endParaRPr lang="en-US"/>
          </a:p>
        </p:txBody>
      </p:sp>
    </p:spTree>
    <p:extLst>
      <p:ext uri="{BB962C8B-B14F-4D97-AF65-F5344CB8AC3E}">
        <p14:creationId xmlns:p14="http://schemas.microsoft.com/office/powerpoint/2010/main" val="326791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253368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Slid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24392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4120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7794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14810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755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247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707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5229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9208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2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2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98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800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17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62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3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316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4807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5056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931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635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1692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9319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332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237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267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382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007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82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606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67987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7091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495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7594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244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5768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668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917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53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67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62481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3074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1618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27736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22621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34362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61155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74893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76485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dirty="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954852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86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628243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78384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83856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33753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1"/>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392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19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298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57517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0690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1"/>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4"/>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4073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1"/>
            <a:ext cx="12191998" cy="6857999"/>
          </a:xfrm>
          <a:prstGeom prst="rect">
            <a:avLst/>
          </a:prstGeom>
        </p:spPr>
      </p:pic>
      <p:sp>
        <p:nvSpPr>
          <p:cNvPr id="9" name="Title 1"/>
          <p:cNvSpPr>
            <a:spLocks noGrp="1"/>
          </p:cNvSpPr>
          <p:nvPr>
            <p:ph type="title" hasCustomPrompt="1"/>
          </p:nvPr>
        </p:nvSpPr>
        <p:spPr bwMode="white">
          <a:xfrm>
            <a:off x="584200" y="2918224"/>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spTree>
    <p:extLst>
      <p:ext uri="{BB962C8B-B14F-4D97-AF65-F5344CB8AC3E}">
        <p14:creationId xmlns:p14="http://schemas.microsoft.com/office/powerpoint/2010/main" val="369518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90592"/>
            <a:ext cx="9144000" cy="543185"/>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70138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415616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585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842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349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70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48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874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22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803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65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08F612-A69D-6AE9-4646-AB3AF3C2C6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2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67">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09621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1_">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57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46239"/>
            <a:ext cx="4127692" cy="965521"/>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09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04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58679"/>
            <a:ext cx="4158362" cy="9655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207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44653"/>
            <a:ext cx="4159950" cy="9655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826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234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721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63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558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71747"/>
            <a:ext cx="11018520" cy="4827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815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44167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01906"/>
            <a:ext cx="11018520" cy="4827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68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636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9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52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1"/>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47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607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3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5366"/>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244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9410"/>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913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1506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9410"/>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938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827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6033"/>
            <a:ext cx="3182027" cy="4827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333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7375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6031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24308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8019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79024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1931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3921"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1770"/>
          </a:xfrm>
          <a:noFill/>
        </p:spPr>
        <p:txBody>
          <a:bodyPr lIns="0" tIns="0" rIns="0" bIns="0">
            <a:spAutoFit/>
          </a:bodyPr>
          <a:lstStyle>
            <a:lvl1pPr marL="0" indent="0">
              <a:spcBef>
                <a:spcPts val="0"/>
              </a:spcBef>
              <a:spcAft>
                <a:spcPts val="588"/>
              </a:spcAft>
              <a:buFont typeface="Arial" panose="020B0604020202020204" pitchFamily="34" charset="0"/>
              <a:buNone/>
              <a:defRPr sz="196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748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44009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8"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9875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3921"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466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18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779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56891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8017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6" name="Picture 5">
            <a:extLst>
              <a:ext uri="{FF2B5EF4-FFF2-40B4-BE49-F238E27FC236}">
                <a16:creationId xmlns:a16="http://schemas.microsoft.com/office/drawing/2014/main" id="{1FA046E0-5E86-4DB6-8B57-32239D2050DC}"/>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18" b="1970"/>
          <a:stretch/>
        </p:blipFill>
        <p:spPr>
          <a:xfrm>
            <a:off x="9053195" y="1262"/>
            <a:ext cx="3383280" cy="6856739"/>
          </a:xfrm>
          <a:prstGeom prst="rect">
            <a:avLst/>
          </a:prstGeom>
        </p:spPr>
      </p:pic>
    </p:spTree>
    <p:extLst>
      <p:ext uri="{BB962C8B-B14F-4D97-AF65-F5344CB8AC3E}">
        <p14:creationId xmlns:p14="http://schemas.microsoft.com/office/powerpoint/2010/main" val="298950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type="tx" preserve="1">
  <p:cSld name="3_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93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tx" preserve="1">
  <p:cSld name="Title Slide 11">
    <p:bg>
      <p:bgPr>
        <a:solidFill>
          <a:srgbClr val="000000"/>
        </a:solidFill>
        <a:effectLst/>
      </p:bgPr>
    </p:bg>
    <p:spTree>
      <p:nvGrpSpPr>
        <p:cNvPr id="1" name=""/>
        <p:cNvGrpSpPr/>
        <p:nvPr/>
      </p:nvGrpSpPr>
      <p:grpSpPr>
        <a:xfrm>
          <a:off x="0" y="0"/>
          <a:ext cx="0" cy="0"/>
          <a:chOff x="0" y="0"/>
          <a:chExt cx="0" cy="0"/>
        </a:xfrm>
      </p:grpSpPr>
      <p:sp>
        <p:nvSpPr>
          <p:cNvPr id="425" name="Azure presentationtitle or event name"/>
          <p:cNvSpPr txBox="1">
            <a:spLocks noGrp="1"/>
          </p:cNvSpPr>
          <p:nvPr>
            <p:ph type="title" hasCustomPrompt="1"/>
          </p:nvPr>
        </p:nvSpPr>
        <p:spPr>
          <a:xfrm>
            <a:off x="428682" y="2155456"/>
            <a:ext cx="5428937" cy="2170097"/>
          </a:xfrm>
          <a:prstGeom prst="rect">
            <a:avLst/>
          </a:prstGeom>
        </p:spPr>
        <p:txBody>
          <a:bodyPr lIns="0" tIns="0" rIns="0" bIns="0" anchor="b"/>
          <a:lstStyle>
            <a:lvl1pPr defTabSz="932563">
              <a:lnSpc>
                <a:spcPct val="100000"/>
              </a:lnSpc>
              <a:defRPr sz="4700" b="1" spc="-49">
                <a:latin typeface="Segoe UI Semilight"/>
                <a:ea typeface="Segoe UI Semilight"/>
                <a:cs typeface="Segoe UI Semilight"/>
                <a:sym typeface="Segoe UI Semilight"/>
              </a:defRPr>
            </a:lvl1pPr>
          </a:lstStyle>
          <a:p>
            <a:r>
              <a:t>Azure presentationtitle or event name</a:t>
            </a:r>
          </a:p>
        </p:txBody>
      </p:sp>
      <p:sp>
        <p:nvSpPr>
          <p:cNvPr id="426" name="Body Level One…"/>
          <p:cNvSpPr txBox="1">
            <a:spLocks noGrp="1"/>
          </p:cNvSpPr>
          <p:nvPr>
            <p:ph type="body" sz="quarter" idx="1" hasCustomPrompt="1"/>
          </p:nvPr>
        </p:nvSpPr>
        <p:spPr>
          <a:xfrm>
            <a:off x="442466" y="4350113"/>
            <a:ext cx="5413396" cy="1509474"/>
          </a:xfrm>
          <a:prstGeom prst="rect">
            <a:avLst/>
          </a:prstGeom>
        </p:spPr>
        <p:txBody>
          <a:bodyPr lIns="0" tIns="0" rIns="0" bIns="0"/>
          <a:lstStyle>
            <a:lvl1pPr defTabSz="932563">
              <a:lnSpc>
                <a:spcPct val="100000"/>
              </a:lnSpc>
              <a:spcBef>
                <a:spcPts val="400"/>
              </a:spcBef>
              <a:buSzPct val="90000"/>
              <a:buFontTx/>
              <a:buChar char="·"/>
              <a:defRPr sz="1700">
                <a:latin typeface="Segoe UI"/>
                <a:ea typeface="Segoe UI"/>
                <a:cs typeface="Segoe UI"/>
                <a:sym typeface="Segoe UI"/>
              </a:defRPr>
            </a:lvl1pPr>
            <a:lvl2pPr marL="457112" indent="-228556" defTabSz="932563">
              <a:lnSpc>
                <a:spcPct val="100000"/>
              </a:lnSpc>
              <a:spcBef>
                <a:spcPts val="400"/>
              </a:spcBef>
              <a:buSzPct val="90000"/>
              <a:buFontTx/>
              <a:buChar char="·"/>
              <a:defRPr sz="1700">
                <a:latin typeface="Segoe UI"/>
                <a:ea typeface="Segoe UI"/>
                <a:cs typeface="Segoe UI"/>
                <a:sym typeface="Segoe UI"/>
              </a:defRPr>
            </a:lvl2pPr>
            <a:lvl3pPr marL="718633" indent="-261521" defTabSz="932563">
              <a:lnSpc>
                <a:spcPct val="100000"/>
              </a:lnSpc>
              <a:spcBef>
                <a:spcPts val="400"/>
              </a:spcBef>
              <a:buSzPct val="90000"/>
              <a:buFontTx/>
              <a:buChar char="·"/>
              <a:defRPr sz="1700">
                <a:latin typeface="Segoe UI"/>
                <a:ea typeface="Segoe UI"/>
                <a:cs typeface="Segoe UI"/>
                <a:sym typeface="Segoe UI"/>
              </a:defRPr>
            </a:lvl3pPr>
            <a:lvl4pPr marL="898473" indent="-236614" defTabSz="932563">
              <a:lnSpc>
                <a:spcPct val="100000"/>
              </a:lnSpc>
              <a:spcBef>
                <a:spcPts val="400"/>
              </a:spcBef>
              <a:buSzPct val="90000"/>
              <a:buFontTx/>
              <a:buChar char="·"/>
              <a:defRPr sz="1700">
                <a:latin typeface="Segoe UI"/>
                <a:ea typeface="Segoe UI"/>
                <a:cs typeface="Segoe UI"/>
                <a:sym typeface="Segoe UI"/>
              </a:defRPr>
            </a:lvl4pPr>
            <a:lvl5pPr marL="1141510" indent="-286012" defTabSz="932563">
              <a:lnSpc>
                <a:spcPct val="100000"/>
              </a:lnSpc>
              <a:spcBef>
                <a:spcPts val="400"/>
              </a:spcBef>
              <a:buSzPct val="90000"/>
              <a:buFontTx/>
              <a:buChar char="·"/>
              <a:defRPr sz="1700">
                <a:latin typeface="Segoe UI"/>
                <a:ea typeface="Segoe UI"/>
                <a:cs typeface="Segoe UI"/>
                <a:sym typeface="Segoe UI"/>
              </a:defRPr>
            </a:lvl5pPr>
          </a:lstStyle>
          <a:p>
            <a:r>
              <a:t>Author nameDate</a:t>
            </a:r>
          </a:p>
          <a:p>
            <a:pPr lvl="1"/>
            <a:endParaRPr/>
          </a:p>
          <a:p>
            <a:pPr lvl="2"/>
            <a:endParaRPr/>
          </a:p>
          <a:p>
            <a:pPr lvl="3"/>
            <a:endParaRPr/>
          </a:p>
          <a:p>
            <a:pPr lvl="4"/>
            <a:endParaRPr/>
          </a:p>
        </p:txBody>
      </p:sp>
      <p:sp>
        <p:nvSpPr>
          <p:cNvPr id="428" name="Slide Number"/>
          <p:cNvSpPr txBox="1">
            <a:spLocks noGrp="1"/>
          </p:cNvSpPr>
          <p:nvPr>
            <p:ph type="sldNum" sz="quarter" idx="2"/>
          </p:nvPr>
        </p:nvSpPr>
        <p:spPr>
          <a:xfrm>
            <a:off x="8478979" y="6221732"/>
            <a:ext cx="258623" cy="269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2107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pic>
        <p:nvPicPr>
          <p:cNvPr id="5" name="Picture 4" descr="A picture containing fan, device, vector graphics&#10;&#10;Description automatically generated">
            <a:extLst>
              <a:ext uri="{FF2B5EF4-FFF2-40B4-BE49-F238E27FC236}">
                <a16:creationId xmlns:a16="http://schemas.microsoft.com/office/drawing/2014/main" id="{9F8024D6-A577-EAD7-1A02-64523DB10325}"/>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Lst>
          </a:blip>
          <a:srcRect/>
          <a:stretch/>
        </p:blipFill>
        <p:spPr>
          <a:xfrm>
            <a:off x="0" y="0"/>
            <a:ext cx="12192000" cy="4457700"/>
          </a:xfrm>
          <a:prstGeom prst="rect">
            <a:avLst/>
          </a:prstGeom>
        </p:spPr>
      </p:pic>
      <p:pic>
        <p:nvPicPr>
          <p:cNvPr id="6" name="Graphic 5">
            <a:extLst>
              <a:ext uri="{FF2B5EF4-FFF2-40B4-BE49-F238E27FC236}">
                <a16:creationId xmlns:a16="http://schemas.microsoft.com/office/drawing/2014/main" id="{B9C0CF49-C449-D596-55DD-EDD97E7793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14300"/>
            <a:ext cx="7858859" cy="6743700"/>
          </a:xfrm>
          <a:prstGeom prst="rect">
            <a:avLst/>
          </a:prstGeom>
        </p:spPr>
      </p:pic>
      <p:pic>
        <p:nvPicPr>
          <p:cNvPr id="10" name="Graphic 9">
            <a:extLst>
              <a:ext uri="{FF2B5EF4-FFF2-40B4-BE49-F238E27FC236}">
                <a16:creationId xmlns:a16="http://schemas.microsoft.com/office/drawing/2014/main" id="{0F90962D-27F7-281C-0522-B7BFA1D48BA1}"/>
              </a:ext>
            </a:extLst>
          </p:cNvPr>
          <p:cNvPicPr>
            <a:picLocks noChangeAspect="1"/>
          </p:cNvPicPr>
          <p:nvPr userDrawn="1"/>
        </p:nvPicPr>
        <p:blipFill>
          <a:blip r:embed="rId5">
            <a:extLst>
              <a:ext uri="{96DAC541-7B7A-43D3-8B79-37D633B846F1}">
                <asvg:svgBlip xmlns:asvg="http://schemas.microsoft.com/office/drawing/2016/SVG/main" r:embed="rId6"/>
              </a:ext>
            </a:extLst>
          </a:blip>
          <a:srcRect l="5219" t="50000"/>
          <a:stretch>
            <a:fillRect/>
          </a:stretch>
        </p:blipFill>
        <p:spPr>
          <a:xfrm flipH="1" flipV="1">
            <a:off x="636354" y="4352284"/>
            <a:ext cx="11555647" cy="2505717"/>
          </a:xfrm>
          <a:custGeom>
            <a:avLst/>
            <a:gdLst>
              <a:gd name="connsiteX0" fmla="*/ 11555647 w 11555647"/>
              <a:gd name="connsiteY0" fmla="*/ 2505717 h 2505717"/>
              <a:gd name="connsiteX1" fmla="*/ 0 w 11555647"/>
              <a:gd name="connsiteY1" fmla="*/ 2505717 h 2505717"/>
              <a:gd name="connsiteX2" fmla="*/ 0 w 11555647"/>
              <a:gd name="connsiteY2" fmla="*/ 0 h 2505717"/>
              <a:gd name="connsiteX3" fmla="*/ 11555647 w 11555647"/>
              <a:gd name="connsiteY3" fmla="*/ 0 h 2505717"/>
            </a:gdLst>
            <a:ahLst/>
            <a:cxnLst>
              <a:cxn ang="0">
                <a:pos x="connsiteX0" y="connsiteY0"/>
              </a:cxn>
              <a:cxn ang="0">
                <a:pos x="connsiteX1" y="connsiteY1"/>
              </a:cxn>
              <a:cxn ang="0">
                <a:pos x="connsiteX2" y="connsiteY2"/>
              </a:cxn>
              <a:cxn ang="0">
                <a:pos x="connsiteX3" y="connsiteY3"/>
              </a:cxn>
            </a:cxnLst>
            <a:rect l="l" t="t" r="r" b="b"/>
            <a:pathLst>
              <a:path w="11555647" h="2505717">
                <a:moveTo>
                  <a:pt x="11555647" y="2505717"/>
                </a:moveTo>
                <a:lnTo>
                  <a:pt x="0" y="2505717"/>
                </a:lnTo>
                <a:lnTo>
                  <a:pt x="0" y="0"/>
                </a:lnTo>
                <a:lnTo>
                  <a:pt x="11555647" y="0"/>
                </a:lnTo>
                <a:close/>
              </a:path>
            </a:pathLst>
          </a:custGeom>
        </p:spPr>
      </p:pic>
      <p:sp>
        <p:nvSpPr>
          <p:cNvPr id="11" name="Freeform: Shape 10">
            <a:extLst>
              <a:ext uri="{FF2B5EF4-FFF2-40B4-BE49-F238E27FC236}">
                <a16:creationId xmlns:a16="http://schemas.microsoft.com/office/drawing/2014/main" id="{3BC03F4A-6B9E-F6C6-9691-05C56B0DE370}"/>
              </a:ext>
            </a:extLst>
          </p:cNvPr>
          <p:cNvSpPr/>
          <p:nvPr userDrawn="1"/>
        </p:nvSpPr>
        <p:spPr>
          <a:xfrm>
            <a:off x="7587249" y="2713402"/>
            <a:ext cx="4604750" cy="3421470"/>
          </a:xfrm>
          <a:custGeom>
            <a:avLst/>
            <a:gdLst>
              <a:gd name="connsiteX0" fmla="*/ 3499917 w 4604750"/>
              <a:gd name="connsiteY0" fmla="*/ 0 h 3421470"/>
              <a:gd name="connsiteX1" fmla="*/ 4604750 w 4604750"/>
              <a:gd name="connsiteY1" fmla="*/ 151528 h 3421470"/>
              <a:gd name="connsiteX2" fmla="*/ 4604750 w 4604750"/>
              <a:gd name="connsiteY2" fmla="*/ 2093712 h 3421470"/>
              <a:gd name="connsiteX3" fmla="*/ 4449177 w 4604750"/>
              <a:gd name="connsiteY3" fmla="*/ 2086125 h 3421470"/>
              <a:gd name="connsiteX4" fmla="*/ 0 w 4604750"/>
              <a:gd name="connsiteY4" fmla="*/ 3421470 h 3421470"/>
              <a:gd name="connsiteX5" fmla="*/ 0 w 4604750"/>
              <a:gd name="connsiteY5" fmla="*/ 3420934 h 342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4750" h="3421470">
                <a:moveTo>
                  <a:pt x="3499917" y="0"/>
                </a:moveTo>
                <a:lnTo>
                  <a:pt x="4604750" y="151528"/>
                </a:lnTo>
                <a:lnTo>
                  <a:pt x="4604750" y="2093712"/>
                </a:lnTo>
                <a:lnTo>
                  <a:pt x="4449177" y="2086125"/>
                </a:lnTo>
                <a:cubicBezTo>
                  <a:pt x="1754462" y="2013640"/>
                  <a:pt x="0" y="3421470"/>
                  <a:pt x="0" y="3421470"/>
                </a:cubicBezTo>
                <a:lnTo>
                  <a:pt x="0" y="3420934"/>
                </a:lnTo>
                <a:close/>
              </a:path>
            </a:pathLst>
          </a:custGeom>
          <a:solidFill>
            <a:schemeClr val="accent3"/>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6C71D346-E789-200D-4D75-0258BA76601E}"/>
              </a:ext>
            </a:extLst>
          </p:cNvPr>
          <p:cNvSpPr/>
          <p:nvPr userDrawn="1"/>
        </p:nvSpPr>
        <p:spPr>
          <a:xfrm>
            <a:off x="4" y="2202309"/>
            <a:ext cx="12191997" cy="4682325"/>
          </a:xfrm>
          <a:custGeom>
            <a:avLst/>
            <a:gdLst>
              <a:gd name="connsiteX0" fmla="*/ 12191997 w 12191997"/>
              <a:gd name="connsiteY0" fmla="*/ 0 h 4682325"/>
              <a:gd name="connsiteX1" fmla="*/ 12191997 w 12191997"/>
              <a:gd name="connsiteY1" fmla="*/ 999099 h 4682325"/>
              <a:gd name="connsiteX2" fmla="*/ 12065391 w 12191997"/>
              <a:gd name="connsiteY2" fmla="*/ 1032010 h 4682325"/>
              <a:gd name="connsiteX3" fmla="*/ 8414139 w 12191997"/>
              <a:gd name="connsiteY3" fmla="*/ 3297790 h 4682325"/>
              <a:gd name="connsiteX4" fmla="*/ 6499716 w 12191997"/>
              <a:gd name="connsiteY4" fmla="*/ 4543845 h 4682325"/>
              <a:gd name="connsiteX5" fmla="*/ 6137119 w 12191997"/>
              <a:gd name="connsiteY5" fmla="*/ 4682325 h 4682325"/>
              <a:gd name="connsiteX6" fmla="*/ 39258 w 12191997"/>
              <a:gd name="connsiteY6" fmla="*/ 4682325 h 4682325"/>
              <a:gd name="connsiteX7" fmla="*/ 0 w 12191997"/>
              <a:gd name="connsiteY7" fmla="*/ 4672166 h 4682325"/>
              <a:gd name="connsiteX8" fmla="*/ 0 w 12191997"/>
              <a:gd name="connsiteY8" fmla="*/ 1791042 h 4682325"/>
              <a:gd name="connsiteX9" fmla="*/ 181050 w 12191997"/>
              <a:gd name="connsiteY9" fmla="*/ 1908346 h 4682325"/>
              <a:gd name="connsiteX10" fmla="*/ 8414139 w 12191997"/>
              <a:gd name="connsiteY10" fmla="*/ 1423183 h 4682325"/>
              <a:gd name="connsiteX11" fmla="*/ 11992197 w 12191997"/>
              <a:gd name="connsiteY11" fmla="*/ 23723 h 46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7" h="4682325">
                <a:moveTo>
                  <a:pt x="12191997" y="0"/>
                </a:moveTo>
                <a:lnTo>
                  <a:pt x="12191997" y="999099"/>
                </a:lnTo>
                <a:lnTo>
                  <a:pt x="12065391" y="1032010"/>
                </a:lnTo>
                <a:cubicBezTo>
                  <a:pt x="11062094" y="1316874"/>
                  <a:pt x="9820095" y="1962152"/>
                  <a:pt x="8414139" y="3297790"/>
                </a:cubicBezTo>
                <a:cubicBezTo>
                  <a:pt x="7826813" y="3855734"/>
                  <a:pt x="7177428" y="4259574"/>
                  <a:pt x="6499716" y="4543845"/>
                </a:cubicBezTo>
                <a:lnTo>
                  <a:pt x="6137119" y="4682325"/>
                </a:lnTo>
                <a:lnTo>
                  <a:pt x="39258" y="4682325"/>
                </a:lnTo>
                <a:lnTo>
                  <a:pt x="0" y="4672166"/>
                </a:lnTo>
                <a:lnTo>
                  <a:pt x="0" y="1791042"/>
                </a:lnTo>
                <a:lnTo>
                  <a:pt x="181050" y="1908346"/>
                </a:lnTo>
                <a:cubicBezTo>
                  <a:pt x="2185364" y="3118865"/>
                  <a:pt x="5498864" y="3327560"/>
                  <a:pt x="8414139" y="1423183"/>
                </a:cubicBezTo>
                <a:cubicBezTo>
                  <a:pt x="9757635" y="545518"/>
                  <a:pt x="10984020" y="161237"/>
                  <a:pt x="11992197" y="23723"/>
                </a:cubicBezTo>
                <a:close/>
              </a:path>
            </a:pathLst>
          </a:custGeom>
          <a:solidFill>
            <a:schemeClr val="tx2"/>
          </a:solidFill>
          <a:ln w="9525"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endParaRPr lang="en-US" sz="1800"/>
          </a:p>
        </p:txBody>
      </p:sp>
      <p:sp>
        <p:nvSpPr>
          <p:cNvPr id="13" name="Freeform: Shape 12">
            <a:extLst>
              <a:ext uri="{FF2B5EF4-FFF2-40B4-BE49-F238E27FC236}">
                <a16:creationId xmlns:a16="http://schemas.microsoft.com/office/drawing/2014/main" id="{0EAC2F65-68E1-E058-BE49-152665DE7619}"/>
              </a:ext>
            </a:extLst>
          </p:cNvPr>
          <p:cNvSpPr/>
          <p:nvPr userDrawn="1"/>
        </p:nvSpPr>
        <p:spPr>
          <a:xfrm>
            <a:off x="4" y="3616685"/>
            <a:ext cx="8383667" cy="1907931"/>
          </a:xfrm>
          <a:custGeom>
            <a:avLst/>
            <a:gdLst>
              <a:gd name="connsiteX0" fmla="*/ 8383667 w 8383667"/>
              <a:gd name="connsiteY0" fmla="*/ 0 h 1907931"/>
              <a:gd name="connsiteX1" fmla="*/ 270919 w 8383667"/>
              <a:gd name="connsiteY1" fmla="*/ 1346347 h 1907931"/>
              <a:gd name="connsiteX2" fmla="*/ 0 w 8383667"/>
              <a:gd name="connsiteY2" fmla="*/ 1235149 h 1907931"/>
              <a:gd name="connsiteX3" fmla="*/ 0 w 8383667"/>
              <a:gd name="connsiteY3" fmla="*/ 321403 h 1907931"/>
              <a:gd name="connsiteX4" fmla="*/ 91033 w 8383667"/>
              <a:gd name="connsiteY4" fmla="*/ 383790 h 1907931"/>
              <a:gd name="connsiteX5" fmla="*/ 1653555 w 8383667"/>
              <a:gd name="connsiteY5" fmla="*/ 1091239 h 1907931"/>
              <a:gd name="connsiteX6" fmla="*/ 8383667 w 8383667"/>
              <a:gd name="connsiteY6" fmla="*/ 0 h 190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3667" h="1907931">
                <a:moveTo>
                  <a:pt x="8383667" y="0"/>
                </a:moveTo>
                <a:cubicBezTo>
                  <a:pt x="5143734" y="2484183"/>
                  <a:pt x="2160269" y="2082611"/>
                  <a:pt x="270919" y="1346347"/>
                </a:cubicBezTo>
                <a:lnTo>
                  <a:pt x="0" y="1235149"/>
                </a:lnTo>
                <a:lnTo>
                  <a:pt x="0" y="321403"/>
                </a:lnTo>
                <a:lnTo>
                  <a:pt x="91033" y="383790"/>
                </a:lnTo>
                <a:cubicBezTo>
                  <a:pt x="598054" y="712065"/>
                  <a:pt x="1148635" y="939858"/>
                  <a:pt x="1653555" y="1091239"/>
                </a:cubicBezTo>
                <a:cubicBezTo>
                  <a:pt x="5291555" y="2183015"/>
                  <a:pt x="8383667" y="0"/>
                  <a:pt x="8383667"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cs typeface="Segoe UI" pitchFamily="34" charset="0"/>
            </a:endParaRPr>
          </a:p>
        </p:txBody>
      </p:sp>
      <p:sp>
        <p:nvSpPr>
          <p:cNvPr id="14" name="Freeform: Shape 13">
            <a:extLst>
              <a:ext uri="{FF2B5EF4-FFF2-40B4-BE49-F238E27FC236}">
                <a16:creationId xmlns:a16="http://schemas.microsoft.com/office/drawing/2014/main" id="{ADA043E4-026B-A3A1-2968-1C8E13727B64}"/>
              </a:ext>
            </a:extLst>
          </p:cNvPr>
          <p:cNvSpPr/>
          <p:nvPr userDrawn="1"/>
        </p:nvSpPr>
        <p:spPr>
          <a:xfrm>
            <a:off x="8234690" y="2978803"/>
            <a:ext cx="3957311" cy="2658541"/>
          </a:xfrm>
          <a:custGeom>
            <a:avLst/>
            <a:gdLst>
              <a:gd name="connsiteX0" fmla="*/ 3957311 w 3957311"/>
              <a:gd name="connsiteY0" fmla="*/ 0 h 2658541"/>
              <a:gd name="connsiteX1" fmla="*/ 3957311 w 3957311"/>
              <a:gd name="connsiteY1" fmla="*/ 299502 h 2658541"/>
              <a:gd name="connsiteX2" fmla="*/ 3713294 w 3957311"/>
              <a:gd name="connsiteY2" fmla="*/ 359344 h 2658541"/>
              <a:gd name="connsiteX3" fmla="*/ 0 w 3957311"/>
              <a:gd name="connsiteY3" fmla="*/ 2658541 h 2658541"/>
              <a:gd name="connsiteX4" fmla="*/ 536 w 3957311"/>
              <a:gd name="connsiteY4" fmla="*/ 2658005 h 2658541"/>
              <a:gd name="connsiteX5" fmla="*/ 3929449 w 3957311"/>
              <a:gd name="connsiteY5" fmla="*/ 7472 h 26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7311" h="2658541">
                <a:moveTo>
                  <a:pt x="3957311" y="0"/>
                </a:moveTo>
                <a:lnTo>
                  <a:pt x="3957311" y="299502"/>
                </a:lnTo>
                <a:lnTo>
                  <a:pt x="3713294" y="359344"/>
                </a:lnTo>
                <a:cubicBezTo>
                  <a:pt x="2678908" y="638384"/>
                  <a:pt x="1410590" y="1289456"/>
                  <a:pt x="0" y="2658541"/>
                </a:cubicBezTo>
                <a:lnTo>
                  <a:pt x="536" y="2658005"/>
                </a:lnTo>
                <a:cubicBezTo>
                  <a:pt x="536" y="2658005"/>
                  <a:pt x="2027817" y="568390"/>
                  <a:pt x="3929449" y="7472"/>
                </a:cubicBezTo>
                <a:close/>
              </a:path>
            </a:pathLst>
          </a:custGeom>
          <a:solidFill>
            <a:schemeClr val="accent3">
              <a:lumMod val="75000"/>
            </a:schemeClr>
          </a:solidFill>
          <a:ln w="9525" cap="flat">
            <a:noFill/>
            <a:prstDash val="solid"/>
            <a:miter/>
          </a:ln>
        </p:spPr>
        <p:txBody>
          <a:bodyPr rtlCol="0" anchor="ctr"/>
          <a:lstStyle/>
          <a:p>
            <a:endParaRPr lang="en-US" sz="1800"/>
          </a:p>
        </p:txBody>
      </p:sp>
      <p:sp>
        <p:nvSpPr>
          <p:cNvPr id="9" name="Title 1"/>
          <p:cNvSpPr>
            <a:spLocks noGrp="1"/>
          </p:cNvSpPr>
          <p:nvPr>
            <p:ph type="title" hasCustomPrompt="1"/>
          </p:nvPr>
        </p:nvSpPr>
        <p:spPr>
          <a:xfrm>
            <a:off x="419100" y="2774539"/>
            <a:ext cx="4907644" cy="747897"/>
          </a:xfrm>
          <a:noFill/>
        </p:spPr>
        <p:txBody>
          <a:bodyPr wrap="square" lIns="0" tIns="0" rIns="0" bIns="0" anchor="t" anchorCtr="0">
            <a:spAutoFit/>
          </a:bodyPr>
          <a:lstStyle>
            <a:lvl1pPr marL="0" algn="l" defTabSz="914168" rtl="0" eaLnBrk="1" latinLnBrk="0" hangingPunct="1">
              <a:lnSpc>
                <a:spcPct val="90000"/>
              </a:lnSpc>
              <a:spcBef>
                <a:spcPct val="0"/>
              </a:spcBef>
              <a:buNone/>
              <a:defRPr lang="en-US" sz="5199" b="0" kern="1200" cap="none" spc="-100" baseline="0" dirty="0">
                <a:ln w="3175">
                  <a:noFill/>
                </a:ln>
                <a:solidFill>
                  <a:schemeClr val="bg1"/>
                </a:solidFill>
                <a:effectLst/>
                <a:latin typeface="+mj-lt"/>
                <a:ea typeface="+mn-ea"/>
                <a:cs typeface="Segoe UI" pitchFamily="34" charset="0"/>
              </a:defRPr>
            </a:lvl1pPr>
          </a:lstStyle>
          <a:p>
            <a:r>
              <a:rPr lang="en-US"/>
              <a:t>Section Divider</a:t>
            </a:r>
          </a:p>
        </p:txBody>
      </p:sp>
    </p:spTree>
    <p:extLst>
      <p:ext uri="{BB962C8B-B14F-4D97-AF65-F5344CB8AC3E}">
        <p14:creationId xmlns:p14="http://schemas.microsoft.com/office/powerpoint/2010/main" val="258299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5686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27945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1"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482761"/>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2"/>
            <a:ext cx="11026772" cy="307777"/>
          </a:xfrm>
        </p:spPr>
        <p:txBody>
          <a:bodyPr/>
          <a:lstStyle>
            <a:lvl1pPr marL="0" indent="0" algn="ctr">
              <a:buNone/>
              <a:defRPr sz="2000">
                <a:solidFill>
                  <a:schemeClr val="tx1"/>
                </a:solidFill>
                <a:latin typeface="+mn-lt"/>
              </a:defRPr>
            </a:lvl1pPr>
            <a:lvl2pPr marL="228556" indent="0" algn="ctr">
              <a:buNone/>
              <a:defRPr/>
            </a:lvl2pPr>
            <a:lvl3pPr marL="457112" indent="0" algn="ctr">
              <a:buNone/>
              <a:defRPr/>
            </a:lvl3pPr>
            <a:lvl4pPr marL="661861" indent="0" algn="ctr">
              <a:buNone/>
              <a:defRPr/>
            </a:lvl4pPr>
            <a:lvl5pPr marL="855499" indent="0" algn="ctr">
              <a:buNone/>
              <a:defRPr/>
            </a:lvl5pPr>
          </a:lstStyle>
          <a:p>
            <a:pPr lvl="0"/>
            <a:r>
              <a:rPr lang="en-US"/>
              <a:t>Click to edit Master text styles</a:t>
            </a:r>
          </a:p>
        </p:txBody>
      </p:sp>
    </p:spTree>
    <p:extLst>
      <p:ext uri="{BB962C8B-B14F-4D97-AF65-F5344CB8AC3E}">
        <p14:creationId xmlns:p14="http://schemas.microsoft.com/office/powerpoint/2010/main" val="31097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9"/>
            <a:ext cx="11056094" cy="307804"/>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3058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13431" b="-61696"/>
          <a:stretch/>
        </p:blipFill>
        <p:spPr>
          <a:xfrm>
            <a:off x="1" y="0"/>
            <a:ext cx="2840019" cy="5862918"/>
          </a:xfrm>
          <a:prstGeom prst="rect">
            <a:avLst/>
          </a:prstGeom>
        </p:spPr>
      </p:pic>
    </p:spTree>
    <p:extLst>
      <p:ext uri="{BB962C8B-B14F-4D97-AF65-F5344CB8AC3E}">
        <p14:creationId xmlns:p14="http://schemas.microsoft.com/office/powerpoint/2010/main" val="19708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41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40830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9598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19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94387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99388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6509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28138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9925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83138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1758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24331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339869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84299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23177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812920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99843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10354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9006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9613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178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54124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9141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Sans Text"/>
              <a:ea typeface="+mn-ea"/>
              <a:cs typeface="+mn-cs"/>
            </a:endParaRPr>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717018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82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34891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865261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87961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1772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741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17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12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43493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Sans Text"/>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76172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75521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01C9-5E10-22D0-C528-782D931B49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ED3F1F-A4B7-2E64-454F-9289F732DA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E381D-CD0C-1C6C-5E50-7102D74AF81E}"/>
              </a:ext>
            </a:extLst>
          </p:cNvPr>
          <p:cNvSpPr>
            <a:spLocks noGrp="1"/>
          </p:cNvSpPr>
          <p:nvPr>
            <p:ph type="dt" sz="half" idx="10"/>
          </p:nvPr>
        </p:nvSpPr>
        <p:spPr/>
        <p:txBody>
          <a:bodyPr/>
          <a:lstStyle/>
          <a:p>
            <a:fld id="{70F70253-9429-4E23-A464-34B60540974E}" type="datetimeFigureOut">
              <a:rPr lang="en-US" smtClean="0"/>
              <a:t>9/30/2024</a:t>
            </a:fld>
            <a:endParaRPr lang="en-US" dirty="0"/>
          </a:p>
        </p:txBody>
      </p:sp>
      <p:sp>
        <p:nvSpPr>
          <p:cNvPr id="5" name="Footer Placeholder 4">
            <a:extLst>
              <a:ext uri="{FF2B5EF4-FFF2-40B4-BE49-F238E27FC236}">
                <a16:creationId xmlns:a16="http://schemas.microsoft.com/office/drawing/2014/main" id="{17444B62-54F9-E0DD-0182-FAEC040587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2C4DDC-2DC8-58BE-E4A6-76518929488A}"/>
              </a:ext>
            </a:extLst>
          </p:cNvPr>
          <p:cNvSpPr>
            <a:spLocks noGrp="1"/>
          </p:cNvSpPr>
          <p:nvPr>
            <p:ph type="sldNum" sz="quarter" idx="12"/>
          </p:nvPr>
        </p:nvSpPr>
        <p:spPr/>
        <p:txBody>
          <a:bodyPr/>
          <a:lstStyle/>
          <a:p>
            <a:fld id="{B5D0058C-FC8D-4F7E-8F0E-DB8447C6E0F3}" type="slidenum">
              <a:rPr lang="en-US" smtClean="0"/>
              <a:t>‹#›</a:t>
            </a:fld>
            <a:endParaRPr lang="en-US" dirty="0"/>
          </a:p>
        </p:txBody>
      </p:sp>
    </p:spTree>
    <p:extLst>
      <p:ext uri="{BB962C8B-B14F-4D97-AF65-F5344CB8AC3E}">
        <p14:creationId xmlns:p14="http://schemas.microsoft.com/office/powerpoint/2010/main" val="365107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4199" y="457200"/>
            <a:ext cx="11022583" cy="553998"/>
          </a:xfrm>
        </p:spPr>
        <p:txBody>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1858FD15-A5B5-C53A-8733-14C6D3672214}"/>
              </a:ext>
            </a:extLst>
          </p:cNvPr>
          <p:cNvSpPr>
            <a:spLocks noGrp="1"/>
          </p:cNvSpPr>
          <p:nvPr>
            <p:ph type="body" sz="quarter" idx="10"/>
          </p:nvPr>
        </p:nvSpPr>
        <p:spPr>
          <a:xfrm>
            <a:off x="584200" y="1067356"/>
            <a:ext cx="11036300" cy="369332"/>
          </a:xfrm>
        </p:spPr>
        <p:txBody>
          <a:bodyPr/>
          <a:lstStyle>
            <a:lvl1pPr marL="0" indent="0">
              <a:buNone/>
              <a:defRPr kumimoji="0" lang="en-US" sz="2400" b="0" u="none" strike="noStrike" kern="1200" cap="none" spc="0" normalizeH="0" baseline="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064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Agenda L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C284FE-C4D0-DD2B-A720-4B27B6534113}"/>
              </a:ext>
            </a:extLst>
          </p:cNvPr>
          <p:cNvSpPr/>
          <p:nvPr userDrawn="1"/>
        </p:nvSpPr>
        <p:spPr bwMode="auto">
          <a:xfrm>
            <a:off x="0" y="1537855"/>
            <a:ext cx="4373217" cy="5320146"/>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picture containing plant, flower&#10;&#10;Description automatically generated">
            <a:extLst>
              <a:ext uri="{FF2B5EF4-FFF2-40B4-BE49-F238E27FC236}">
                <a16:creationId xmlns:a16="http://schemas.microsoft.com/office/drawing/2014/main" id="{F8156420-329E-6B68-5591-52480586F29F}"/>
              </a:ext>
            </a:extLst>
          </p:cNvPr>
          <p:cNvPicPr>
            <a:picLocks noChangeAspect="1"/>
          </p:cNvPicPr>
          <p:nvPr userDrawn="1"/>
        </p:nvPicPr>
        <p:blipFill>
          <a:blip r:embed="rId2"/>
          <a:stretch>
            <a:fillRect/>
          </a:stretch>
        </p:blipFill>
        <p:spPr>
          <a:xfrm>
            <a:off x="-7495" y="3314700"/>
            <a:ext cx="4394200" cy="3543300"/>
          </a:xfrm>
          <a:prstGeom prst="rect">
            <a:avLst/>
          </a:prstGeom>
        </p:spPr>
      </p:pic>
      <p:sp>
        <p:nvSpPr>
          <p:cNvPr id="4" name="Rectangle 3">
            <a:extLst>
              <a:ext uri="{FF2B5EF4-FFF2-40B4-BE49-F238E27FC236}">
                <a16:creationId xmlns:a16="http://schemas.microsoft.com/office/drawing/2014/main" id="{D2C84F27-63CD-3AB4-E6C7-2BE88FBF1778}"/>
              </a:ext>
            </a:extLst>
          </p:cNvPr>
          <p:cNvSpPr/>
          <p:nvPr userDrawn="1"/>
        </p:nvSpPr>
        <p:spPr bwMode="auto">
          <a:xfrm flipH="1">
            <a:off x="4373217" y="0"/>
            <a:ext cx="781878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0000"/>
              </a:lnSpc>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5234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dirty="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dirty="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dirty="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dirty="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dirty="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dirty="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dirty="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dirty="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dirty="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dirty="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dirty="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dirty="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dirty="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59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5758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0543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dirty="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dirty="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dirty="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dirty="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dirty="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dirty="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dirty="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dirty="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dirty="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dirty="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dirty="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dirty="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dirty="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429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5349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1483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1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68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87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5895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436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9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824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4603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7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821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2947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48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918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880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331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6793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227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4000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698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8329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8167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png"/><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slideLayout" Target="../slideLayouts/slideLayout116.xml"/><Relationship Id="rId47" Type="http://schemas.openxmlformats.org/officeDocument/2006/relationships/slideLayout" Target="../slideLayouts/slideLayout121.xml"/><Relationship Id="rId50" Type="http://schemas.openxmlformats.org/officeDocument/2006/relationships/slideLayout" Target="../slideLayouts/slideLayout124.xml"/><Relationship Id="rId55" Type="http://schemas.openxmlformats.org/officeDocument/2006/relationships/slideLayout" Target="../slideLayouts/slideLayout129.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9" Type="http://schemas.openxmlformats.org/officeDocument/2006/relationships/slideLayout" Target="../slideLayouts/slideLayout103.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45" Type="http://schemas.openxmlformats.org/officeDocument/2006/relationships/slideLayout" Target="../slideLayouts/slideLayout119.xml"/><Relationship Id="rId53" Type="http://schemas.openxmlformats.org/officeDocument/2006/relationships/slideLayout" Target="../slideLayouts/slideLayout127.xml"/><Relationship Id="rId58" Type="http://schemas.openxmlformats.org/officeDocument/2006/relationships/slideLayout" Target="../slideLayouts/slideLayout132.xml"/><Relationship Id="rId5" Type="http://schemas.openxmlformats.org/officeDocument/2006/relationships/slideLayout" Target="../slideLayouts/slideLayout79.xml"/><Relationship Id="rId61" Type="http://schemas.openxmlformats.org/officeDocument/2006/relationships/image" Target="../media/image1.png"/><Relationship Id="rId19" Type="http://schemas.openxmlformats.org/officeDocument/2006/relationships/slideLayout" Target="../slideLayouts/slideLayout9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slideLayout" Target="../slideLayouts/slideLayout117.xml"/><Relationship Id="rId48" Type="http://schemas.openxmlformats.org/officeDocument/2006/relationships/slideLayout" Target="../slideLayouts/slideLayout122.xml"/><Relationship Id="rId56" Type="http://schemas.openxmlformats.org/officeDocument/2006/relationships/slideLayout" Target="../slideLayouts/slideLayout130.xml"/><Relationship Id="rId8" Type="http://schemas.openxmlformats.org/officeDocument/2006/relationships/slideLayout" Target="../slideLayouts/slideLayout82.xml"/><Relationship Id="rId51" Type="http://schemas.openxmlformats.org/officeDocument/2006/relationships/slideLayout" Target="../slideLayouts/slideLayout125.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46" Type="http://schemas.openxmlformats.org/officeDocument/2006/relationships/slideLayout" Target="../slideLayouts/slideLayout120.xml"/><Relationship Id="rId59" Type="http://schemas.openxmlformats.org/officeDocument/2006/relationships/slideLayout" Target="../slideLayouts/slideLayout133.xml"/><Relationship Id="rId20" Type="http://schemas.openxmlformats.org/officeDocument/2006/relationships/slideLayout" Target="../slideLayouts/slideLayout94.xml"/><Relationship Id="rId41" Type="http://schemas.openxmlformats.org/officeDocument/2006/relationships/slideLayout" Target="../slideLayouts/slideLayout115.xml"/><Relationship Id="rId54" Type="http://schemas.openxmlformats.org/officeDocument/2006/relationships/slideLayout" Target="../slideLayouts/slideLayout128.xml"/><Relationship Id="rId62" Type="http://schemas.openxmlformats.org/officeDocument/2006/relationships/image" Target="../media/image2.svg"/><Relationship Id="rId1" Type="http://schemas.openxmlformats.org/officeDocument/2006/relationships/slideLayout" Target="../slideLayouts/slideLayout75.xml"/><Relationship Id="rId6" Type="http://schemas.openxmlformats.org/officeDocument/2006/relationships/slideLayout" Target="../slideLayouts/slideLayout80.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49" Type="http://schemas.openxmlformats.org/officeDocument/2006/relationships/slideLayout" Target="../slideLayouts/slideLayout123.xml"/><Relationship Id="rId57" Type="http://schemas.openxmlformats.org/officeDocument/2006/relationships/slideLayout" Target="../slideLayouts/slideLayout131.xml"/><Relationship Id="rId10" Type="http://schemas.openxmlformats.org/officeDocument/2006/relationships/slideLayout" Target="../slideLayouts/slideLayout84.xml"/><Relationship Id="rId31" Type="http://schemas.openxmlformats.org/officeDocument/2006/relationships/slideLayout" Target="../slideLayouts/slideLayout105.xml"/><Relationship Id="rId44" Type="http://schemas.openxmlformats.org/officeDocument/2006/relationships/slideLayout" Target="../slideLayouts/slideLayout118.xml"/><Relationship Id="rId52" Type="http://schemas.openxmlformats.org/officeDocument/2006/relationships/slideLayout" Target="../slideLayouts/slideLayout126.xml"/><Relationship Id="rId60" Type="http://schemas.openxmlformats.org/officeDocument/2006/relationships/theme" Target="../theme/theme2.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59.xml"/><Relationship Id="rId21" Type="http://schemas.openxmlformats.org/officeDocument/2006/relationships/slideLayout" Target="../slideLayouts/slideLayout154.xml"/><Relationship Id="rId42" Type="http://schemas.openxmlformats.org/officeDocument/2006/relationships/slideLayout" Target="../slideLayouts/slideLayout175.xml"/><Relationship Id="rId47" Type="http://schemas.openxmlformats.org/officeDocument/2006/relationships/slideLayout" Target="../slideLayouts/slideLayout180.xml"/><Relationship Id="rId63" Type="http://schemas.openxmlformats.org/officeDocument/2006/relationships/slideLayout" Target="../slideLayouts/slideLayout196.xml"/><Relationship Id="rId68" Type="http://schemas.openxmlformats.org/officeDocument/2006/relationships/slideLayout" Target="../slideLayouts/slideLayout201.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9" Type="http://schemas.openxmlformats.org/officeDocument/2006/relationships/slideLayout" Target="../slideLayouts/slideLayout162.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45" Type="http://schemas.openxmlformats.org/officeDocument/2006/relationships/slideLayout" Target="../slideLayouts/slideLayout178.xml"/><Relationship Id="rId53" Type="http://schemas.openxmlformats.org/officeDocument/2006/relationships/slideLayout" Target="../slideLayouts/slideLayout186.xml"/><Relationship Id="rId58" Type="http://schemas.openxmlformats.org/officeDocument/2006/relationships/slideLayout" Target="../slideLayouts/slideLayout191.xml"/><Relationship Id="rId66" Type="http://schemas.openxmlformats.org/officeDocument/2006/relationships/slideLayout" Target="../slideLayouts/slideLayout199.xml"/><Relationship Id="rId74" Type="http://schemas.openxmlformats.org/officeDocument/2006/relationships/image" Target="../media/image2.svg"/><Relationship Id="rId5" Type="http://schemas.openxmlformats.org/officeDocument/2006/relationships/slideLayout" Target="../slideLayouts/slideLayout138.xml"/><Relationship Id="rId61" Type="http://schemas.openxmlformats.org/officeDocument/2006/relationships/slideLayout" Target="../slideLayouts/slideLayout194.xml"/><Relationship Id="rId19" Type="http://schemas.openxmlformats.org/officeDocument/2006/relationships/slideLayout" Target="../slideLayouts/slideLayout15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slideLayout" Target="../slideLayouts/slideLayout176.xml"/><Relationship Id="rId48" Type="http://schemas.openxmlformats.org/officeDocument/2006/relationships/slideLayout" Target="../slideLayouts/slideLayout181.xml"/><Relationship Id="rId56" Type="http://schemas.openxmlformats.org/officeDocument/2006/relationships/slideLayout" Target="../slideLayouts/slideLayout189.xml"/><Relationship Id="rId64" Type="http://schemas.openxmlformats.org/officeDocument/2006/relationships/slideLayout" Target="../slideLayouts/slideLayout197.xml"/><Relationship Id="rId69" Type="http://schemas.openxmlformats.org/officeDocument/2006/relationships/slideLayout" Target="../slideLayouts/slideLayout202.xml"/><Relationship Id="rId8" Type="http://schemas.openxmlformats.org/officeDocument/2006/relationships/slideLayout" Target="../slideLayouts/slideLayout141.xml"/><Relationship Id="rId51" Type="http://schemas.openxmlformats.org/officeDocument/2006/relationships/slideLayout" Target="../slideLayouts/slideLayout184.xml"/><Relationship Id="rId72" Type="http://schemas.openxmlformats.org/officeDocument/2006/relationships/theme" Target="../theme/theme3.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 Id="rId46" Type="http://schemas.openxmlformats.org/officeDocument/2006/relationships/slideLayout" Target="../slideLayouts/slideLayout179.xml"/><Relationship Id="rId59" Type="http://schemas.openxmlformats.org/officeDocument/2006/relationships/slideLayout" Target="../slideLayouts/slideLayout192.xml"/><Relationship Id="rId67" Type="http://schemas.openxmlformats.org/officeDocument/2006/relationships/slideLayout" Target="../slideLayouts/slideLayout200.xml"/><Relationship Id="rId20" Type="http://schemas.openxmlformats.org/officeDocument/2006/relationships/slideLayout" Target="../slideLayouts/slideLayout153.xml"/><Relationship Id="rId41" Type="http://schemas.openxmlformats.org/officeDocument/2006/relationships/slideLayout" Target="../slideLayouts/slideLayout174.xml"/><Relationship Id="rId54" Type="http://schemas.openxmlformats.org/officeDocument/2006/relationships/slideLayout" Target="../slideLayouts/slideLayout187.xml"/><Relationship Id="rId62" Type="http://schemas.openxmlformats.org/officeDocument/2006/relationships/slideLayout" Target="../slideLayouts/slideLayout195.xml"/><Relationship Id="rId70" Type="http://schemas.openxmlformats.org/officeDocument/2006/relationships/slideLayout" Target="../slideLayouts/slideLayout20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49" Type="http://schemas.openxmlformats.org/officeDocument/2006/relationships/slideLayout" Target="../slideLayouts/slideLayout182.xml"/><Relationship Id="rId57" Type="http://schemas.openxmlformats.org/officeDocument/2006/relationships/slideLayout" Target="../slideLayouts/slideLayout190.xml"/><Relationship Id="rId10" Type="http://schemas.openxmlformats.org/officeDocument/2006/relationships/slideLayout" Target="../slideLayouts/slideLayout143.xml"/><Relationship Id="rId31" Type="http://schemas.openxmlformats.org/officeDocument/2006/relationships/slideLayout" Target="../slideLayouts/slideLayout164.xml"/><Relationship Id="rId44" Type="http://schemas.openxmlformats.org/officeDocument/2006/relationships/slideLayout" Target="../slideLayouts/slideLayout177.xml"/><Relationship Id="rId52" Type="http://schemas.openxmlformats.org/officeDocument/2006/relationships/slideLayout" Target="../slideLayouts/slideLayout185.xml"/><Relationship Id="rId60" Type="http://schemas.openxmlformats.org/officeDocument/2006/relationships/slideLayout" Target="../slideLayouts/slideLayout193.xml"/><Relationship Id="rId65" Type="http://schemas.openxmlformats.org/officeDocument/2006/relationships/slideLayout" Target="../slideLayouts/slideLayout198.xml"/><Relationship Id="rId73" Type="http://schemas.openxmlformats.org/officeDocument/2006/relationships/image" Target="../media/image1.png"/><Relationship Id="rId4" Type="http://schemas.openxmlformats.org/officeDocument/2006/relationships/slideLayout" Target="../slideLayouts/slideLayout137.xml"/><Relationship Id="rId9" Type="http://schemas.openxmlformats.org/officeDocument/2006/relationships/slideLayout" Target="../slideLayouts/slideLayout142.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9" Type="http://schemas.openxmlformats.org/officeDocument/2006/relationships/slideLayout" Target="../slideLayouts/slideLayout172.xml"/><Relationship Id="rId34" Type="http://schemas.openxmlformats.org/officeDocument/2006/relationships/slideLayout" Target="../slideLayouts/slideLayout167.xml"/><Relationship Id="rId50" Type="http://schemas.openxmlformats.org/officeDocument/2006/relationships/slideLayout" Target="../slideLayouts/slideLayout183.xml"/><Relationship Id="rId55" Type="http://schemas.openxmlformats.org/officeDocument/2006/relationships/slideLayout" Target="../slideLayouts/slideLayout188.xml"/><Relationship Id="rId7" Type="http://schemas.openxmlformats.org/officeDocument/2006/relationships/slideLayout" Target="../slideLayouts/slideLayout140.xml"/><Relationship Id="rId71" Type="http://schemas.openxmlformats.org/officeDocument/2006/relationships/slideLayout" Target="../slideLayouts/slideLayout204.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42" Type="http://schemas.openxmlformats.org/officeDocument/2006/relationships/slideLayout" Target="../slideLayouts/slideLayout246.xml"/><Relationship Id="rId47" Type="http://schemas.openxmlformats.org/officeDocument/2006/relationships/slideLayout" Target="../slideLayouts/slideLayout251.xml"/><Relationship Id="rId63" Type="http://schemas.openxmlformats.org/officeDocument/2006/relationships/slideLayout" Target="../slideLayouts/slideLayout267.xml"/><Relationship Id="rId68" Type="http://schemas.openxmlformats.org/officeDocument/2006/relationships/slideLayout" Target="../slideLayouts/slideLayout272.xml"/><Relationship Id="rId84" Type="http://schemas.openxmlformats.org/officeDocument/2006/relationships/slideLayout" Target="../slideLayouts/slideLayout288.xml"/><Relationship Id="rId89" Type="http://schemas.openxmlformats.org/officeDocument/2006/relationships/image" Target="../media/image75.emf"/><Relationship Id="rId16" Type="http://schemas.openxmlformats.org/officeDocument/2006/relationships/slideLayout" Target="../slideLayouts/slideLayout220.xml"/><Relationship Id="rId11" Type="http://schemas.openxmlformats.org/officeDocument/2006/relationships/slideLayout" Target="../slideLayouts/slideLayout215.xml"/><Relationship Id="rId32" Type="http://schemas.openxmlformats.org/officeDocument/2006/relationships/slideLayout" Target="../slideLayouts/slideLayout236.xml"/><Relationship Id="rId37" Type="http://schemas.openxmlformats.org/officeDocument/2006/relationships/slideLayout" Target="../slideLayouts/slideLayout241.xml"/><Relationship Id="rId53" Type="http://schemas.openxmlformats.org/officeDocument/2006/relationships/slideLayout" Target="../slideLayouts/slideLayout257.xml"/><Relationship Id="rId58" Type="http://schemas.openxmlformats.org/officeDocument/2006/relationships/slideLayout" Target="../slideLayouts/slideLayout262.xml"/><Relationship Id="rId74" Type="http://schemas.openxmlformats.org/officeDocument/2006/relationships/slideLayout" Target="../slideLayouts/slideLayout278.xml"/><Relationship Id="rId79" Type="http://schemas.openxmlformats.org/officeDocument/2006/relationships/slideLayout" Target="../slideLayouts/slideLayout283.xml"/><Relationship Id="rId5" Type="http://schemas.openxmlformats.org/officeDocument/2006/relationships/slideLayout" Target="../slideLayouts/slideLayout209.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43" Type="http://schemas.openxmlformats.org/officeDocument/2006/relationships/slideLayout" Target="../slideLayouts/slideLayout247.xml"/><Relationship Id="rId48" Type="http://schemas.openxmlformats.org/officeDocument/2006/relationships/slideLayout" Target="../slideLayouts/slideLayout252.xml"/><Relationship Id="rId56" Type="http://schemas.openxmlformats.org/officeDocument/2006/relationships/slideLayout" Target="../slideLayouts/slideLayout260.xml"/><Relationship Id="rId64" Type="http://schemas.openxmlformats.org/officeDocument/2006/relationships/slideLayout" Target="../slideLayouts/slideLayout268.xml"/><Relationship Id="rId69" Type="http://schemas.openxmlformats.org/officeDocument/2006/relationships/slideLayout" Target="../slideLayouts/slideLayout273.xml"/><Relationship Id="rId77" Type="http://schemas.openxmlformats.org/officeDocument/2006/relationships/slideLayout" Target="../slideLayouts/slideLayout281.xml"/><Relationship Id="rId8" Type="http://schemas.openxmlformats.org/officeDocument/2006/relationships/slideLayout" Target="../slideLayouts/slideLayout212.xml"/><Relationship Id="rId51" Type="http://schemas.openxmlformats.org/officeDocument/2006/relationships/slideLayout" Target="../slideLayouts/slideLayout255.xml"/><Relationship Id="rId72" Type="http://schemas.openxmlformats.org/officeDocument/2006/relationships/slideLayout" Target="../slideLayouts/slideLayout276.xml"/><Relationship Id="rId80" Type="http://schemas.openxmlformats.org/officeDocument/2006/relationships/slideLayout" Target="../slideLayouts/slideLayout284.xml"/><Relationship Id="rId85" Type="http://schemas.openxmlformats.org/officeDocument/2006/relationships/slideLayout" Target="../slideLayouts/slideLayout289.xml"/><Relationship Id="rId3" Type="http://schemas.openxmlformats.org/officeDocument/2006/relationships/slideLayout" Target="../slideLayouts/slideLayout207.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38" Type="http://schemas.openxmlformats.org/officeDocument/2006/relationships/slideLayout" Target="../slideLayouts/slideLayout242.xml"/><Relationship Id="rId46" Type="http://schemas.openxmlformats.org/officeDocument/2006/relationships/slideLayout" Target="../slideLayouts/slideLayout250.xml"/><Relationship Id="rId59" Type="http://schemas.openxmlformats.org/officeDocument/2006/relationships/slideLayout" Target="../slideLayouts/slideLayout263.xml"/><Relationship Id="rId67" Type="http://schemas.openxmlformats.org/officeDocument/2006/relationships/slideLayout" Target="../slideLayouts/slideLayout271.xml"/><Relationship Id="rId20" Type="http://schemas.openxmlformats.org/officeDocument/2006/relationships/slideLayout" Target="../slideLayouts/slideLayout224.xml"/><Relationship Id="rId41" Type="http://schemas.openxmlformats.org/officeDocument/2006/relationships/slideLayout" Target="../slideLayouts/slideLayout245.xml"/><Relationship Id="rId54" Type="http://schemas.openxmlformats.org/officeDocument/2006/relationships/slideLayout" Target="../slideLayouts/slideLayout258.xml"/><Relationship Id="rId62" Type="http://schemas.openxmlformats.org/officeDocument/2006/relationships/slideLayout" Target="../slideLayouts/slideLayout266.xml"/><Relationship Id="rId70" Type="http://schemas.openxmlformats.org/officeDocument/2006/relationships/slideLayout" Target="../slideLayouts/slideLayout274.xml"/><Relationship Id="rId75" Type="http://schemas.openxmlformats.org/officeDocument/2006/relationships/slideLayout" Target="../slideLayouts/slideLayout279.xml"/><Relationship Id="rId83" Type="http://schemas.openxmlformats.org/officeDocument/2006/relationships/slideLayout" Target="../slideLayouts/slideLayout287.xml"/><Relationship Id="rId88" Type="http://schemas.openxmlformats.org/officeDocument/2006/relationships/theme" Target="../theme/theme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slideLayout" Target="../slideLayouts/slideLayout240.xml"/><Relationship Id="rId49" Type="http://schemas.openxmlformats.org/officeDocument/2006/relationships/slideLayout" Target="../slideLayouts/slideLayout253.xml"/><Relationship Id="rId57" Type="http://schemas.openxmlformats.org/officeDocument/2006/relationships/slideLayout" Target="../slideLayouts/slideLayout261.xml"/><Relationship Id="rId10" Type="http://schemas.openxmlformats.org/officeDocument/2006/relationships/slideLayout" Target="../slideLayouts/slideLayout214.xml"/><Relationship Id="rId31" Type="http://schemas.openxmlformats.org/officeDocument/2006/relationships/slideLayout" Target="../slideLayouts/slideLayout235.xml"/><Relationship Id="rId44" Type="http://schemas.openxmlformats.org/officeDocument/2006/relationships/slideLayout" Target="../slideLayouts/slideLayout248.xml"/><Relationship Id="rId52" Type="http://schemas.openxmlformats.org/officeDocument/2006/relationships/slideLayout" Target="../slideLayouts/slideLayout256.xml"/><Relationship Id="rId60" Type="http://schemas.openxmlformats.org/officeDocument/2006/relationships/slideLayout" Target="../slideLayouts/slideLayout264.xml"/><Relationship Id="rId65" Type="http://schemas.openxmlformats.org/officeDocument/2006/relationships/slideLayout" Target="../slideLayouts/slideLayout269.xml"/><Relationship Id="rId73" Type="http://schemas.openxmlformats.org/officeDocument/2006/relationships/slideLayout" Target="../slideLayouts/slideLayout277.xml"/><Relationship Id="rId78" Type="http://schemas.openxmlformats.org/officeDocument/2006/relationships/slideLayout" Target="../slideLayouts/slideLayout282.xml"/><Relationship Id="rId81" Type="http://schemas.openxmlformats.org/officeDocument/2006/relationships/slideLayout" Target="../slideLayouts/slideLayout285.xml"/><Relationship Id="rId86" Type="http://schemas.openxmlformats.org/officeDocument/2006/relationships/slideLayout" Target="../slideLayouts/slideLayout290.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9" Type="http://schemas.openxmlformats.org/officeDocument/2006/relationships/slideLayout" Target="../slideLayouts/slideLayout243.xml"/><Relationship Id="rId34" Type="http://schemas.openxmlformats.org/officeDocument/2006/relationships/slideLayout" Target="../slideLayouts/slideLayout238.xml"/><Relationship Id="rId50" Type="http://schemas.openxmlformats.org/officeDocument/2006/relationships/slideLayout" Target="../slideLayouts/slideLayout254.xml"/><Relationship Id="rId55" Type="http://schemas.openxmlformats.org/officeDocument/2006/relationships/slideLayout" Target="../slideLayouts/slideLayout259.xml"/><Relationship Id="rId76" Type="http://schemas.openxmlformats.org/officeDocument/2006/relationships/slideLayout" Target="../slideLayouts/slideLayout280.xml"/><Relationship Id="rId7" Type="http://schemas.openxmlformats.org/officeDocument/2006/relationships/slideLayout" Target="../slideLayouts/slideLayout211.xml"/><Relationship Id="rId71" Type="http://schemas.openxmlformats.org/officeDocument/2006/relationships/slideLayout" Target="../slideLayouts/slideLayout275.xml"/><Relationship Id="rId2" Type="http://schemas.openxmlformats.org/officeDocument/2006/relationships/slideLayout" Target="../slideLayouts/slideLayout206.xml"/><Relationship Id="rId29" Type="http://schemas.openxmlformats.org/officeDocument/2006/relationships/slideLayout" Target="../slideLayouts/slideLayout233.xml"/><Relationship Id="rId24" Type="http://schemas.openxmlformats.org/officeDocument/2006/relationships/slideLayout" Target="../slideLayouts/slideLayout228.xml"/><Relationship Id="rId40" Type="http://schemas.openxmlformats.org/officeDocument/2006/relationships/slideLayout" Target="../slideLayouts/slideLayout244.xml"/><Relationship Id="rId45" Type="http://schemas.openxmlformats.org/officeDocument/2006/relationships/slideLayout" Target="../slideLayouts/slideLayout249.xml"/><Relationship Id="rId66" Type="http://schemas.openxmlformats.org/officeDocument/2006/relationships/slideLayout" Target="../slideLayouts/slideLayout270.xml"/><Relationship Id="rId87" Type="http://schemas.openxmlformats.org/officeDocument/2006/relationships/slideLayout" Target="../slideLayouts/slideLayout291.xml"/><Relationship Id="rId61" Type="http://schemas.openxmlformats.org/officeDocument/2006/relationships/slideLayout" Target="../slideLayouts/slideLayout265.xml"/><Relationship Id="rId82" Type="http://schemas.openxmlformats.org/officeDocument/2006/relationships/slideLayout" Target="../slideLayouts/slideLayout286.xml"/><Relationship Id="rId19" Type="http://schemas.openxmlformats.org/officeDocument/2006/relationships/slideLayout" Target="../slideLayouts/slideLayout22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26" Type="http://schemas.openxmlformats.org/officeDocument/2006/relationships/slideLayout" Target="../slideLayouts/slideLayout317.xml"/><Relationship Id="rId39" Type="http://schemas.openxmlformats.org/officeDocument/2006/relationships/slideLayout" Target="../slideLayouts/slideLayout330.xml"/><Relationship Id="rId21" Type="http://schemas.openxmlformats.org/officeDocument/2006/relationships/slideLayout" Target="../slideLayouts/slideLayout312.xml"/><Relationship Id="rId34" Type="http://schemas.openxmlformats.org/officeDocument/2006/relationships/slideLayout" Target="../slideLayouts/slideLayout325.xml"/><Relationship Id="rId42" Type="http://schemas.openxmlformats.org/officeDocument/2006/relationships/slideLayout" Target="../slideLayouts/slideLayout333.xml"/><Relationship Id="rId47" Type="http://schemas.openxmlformats.org/officeDocument/2006/relationships/slideLayout" Target="../slideLayouts/slideLayout338.xml"/><Relationship Id="rId50" Type="http://schemas.openxmlformats.org/officeDocument/2006/relationships/slideLayout" Target="../slideLayouts/slideLayout341.xml"/><Relationship Id="rId55" Type="http://schemas.openxmlformats.org/officeDocument/2006/relationships/slideLayout" Target="../slideLayouts/slideLayout346.xml"/><Relationship Id="rId7" Type="http://schemas.openxmlformats.org/officeDocument/2006/relationships/slideLayout" Target="../slideLayouts/slideLayout29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9" Type="http://schemas.openxmlformats.org/officeDocument/2006/relationships/slideLayout" Target="../slideLayouts/slideLayout320.xml"/><Relationship Id="rId11" Type="http://schemas.openxmlformats.org/officeDocument/2006/relationships/slideLayout" Target="../slideLayouts/slideLayout302.xml"/><Relationship Id="rId24" Type="http://schemas.openxmlformats.org/officeDocument/2006/relationships/slideLayout" Target="../slideLayouts/slideLayout315.xml"/><Relationship Id="rId32" Type="http://schemas.openxmlformats.org/officeDocument/2006/relationships/slideLayout" Target="../slideLayouts/slideLayout323.xml"/><Relationship Id="rId37" Type="http://schemas.openxmlformats.org/officeDocument/2006/relationships/slideLayout" Target="../slideLayouts/slideLayout328.xml"/><Relationship Id="rId40" Type="http://schemas.openxmlformats.org/officeDocument/2006/relationships/slideLayout" Target="../slideLayouts/slideLayout331.xml"/><Relationship Id="rId45" Type="http://schemas.openxmlformats.org/officeDocument/2006/relationships/slideLayout" Target="../slideLayouts/slideLayout336.xml"/><Relationship Id="rId53" Type="http://schemas.openxmlformats.org/officeDocument/2006/relationships/slideLayout" Target="../slideLayouts/slideLayout344.xml"/><Relationship Id="rId58" Type="http://schemas.openxmlformats.org/officeDocument/2006/relationships/image" Target="../media/image2.svg"/><Relationship Id="rId5" Type="http://schemas.openxmlformats.org/officeDocument/2006/relationships/slideLayout" Target="../slideLayouts/slideLayout296.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slideLayout" Target="../slideLayouts/slideLayout313.xml"/><Relationship Id="rId27" Type="http://schemas.openxmlformats.org/officeDocument/2006/relationships/slideLayout" Target="../slideLayouts/slideLayout318.xml"/><Relationship Id="rId30" Type="http://schemas.openxmlformats.org/officeDocument/2006/relationships/slideLayout" Target="../slideLayouts/slideLayout321.xml"/><Relationship Id="rId35" Type="http://schemas.openxmlformats.org/officeDocument/2006/relationships/slideLayout" Target="../slideLayouts/slideLayout326.xml"/><Relationship Id="rId43" Type="http://schemas.openxmlformats.org/officeDocument/2006/relationships/slideLayout" Target="../slideLayouts/slideLayout334.xml"/><Relationship Id="rId48" Type="http://schemas.openxmlformats.org/officeDocument/2006/relationships/slideLayout" Target="../slideLayouts/slideLayout339.xml"/><Relationship Id="rId56" Type="http://schemas.openxmlformats.org/officeDocument/2006/relationships/theme" Target="../theme/theme5.xml"/><Relationship Id="rId8" Type="http://schemas.openxmlformats.org/officeDocument/2006/relationships/slideLayout" Target="../slideLayouts/slideLayout299.xml"/><Relationship Id="rId51" Type="http://schemas.openxmlformats.org/officeDocument/2006/relationships/slideLayout" Target="../slideLayouts/slideLayout342.xml"/><Relationship Id="rId3" Type="http://schemas.openxmlformats.org/officeDocument/2006/relationships/slideLayout" Target="../slideLayouts/slideLayout294.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5" Type="http://schemas.openxmlformats.org/officeDocument/2006/relationships/slideLayout" Target="../slideLayouts/slideLayout316.xml"/><Relationship Id="rId33" Type="http://schemas.openxmlformats.org/officeDocument/2006/relationships/slideLayout" Target="../slideLayouts/slideLayout324.xml"/><Relationship Id="rId38" Type="http://schemas.openxmlformats.org/officeDocument/2006/relationships/slideLayout" Target="../slideLayouts/slideLayout329.xml"/><Relationship Id="rId46" Type="http://schemas.openxmlformats.org/officeDocument/2006/relationships/slideLayout" Target="../slideLayouts/slideLayout337.xml"/><Relationship Id="rId20" Type="http://schemas.openxmlformats.org/officeDocument/2006/relationships/slideLayout" Target="../slideLayouts/slideLayout311.xml"/><Relationship Id="rId41" Type="http://schemas.openxmlformats.org/officeDocument/2006/relationships/slideLayout" Target="../slideLayouts/slideLayout332.xml"/><Relationship Id="rId54" Type="http://schemas.openxmlformats.org/officeDocument/2006/relationships/slideLayout" Target="../slideLayouts/slideLayout345.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5" Type="http://schemas.openxmlformats.org/officeDocument/2006/relationships/slideLayout" Target="../slideLayouts/slideLayout306.xml"/><Relationship Id="rId23" Type="http://schemas.openxmlformats.org/officeDocument/2006/relationships/slideLayout" Target="../slideLayouts/slideLayout314.xml"/><Relationship Id="rId28" Type="http://schemas.openxmlformats.org/officeDocument/2006/relationships/slideLayout" Target="../slideLayouts/slideLayout319.xml"/><Relationship Id="rId36" Type="http://schemas.openxmlformats.org/officeDocument/2006/relationships/slideLayout" Target="../slideLayouts/slideLayout327.xml"/><Relationship Id="rId49" Type="http://schemas.openxmlformats.org/officeDocument/2006/relationships/slideLayout" Target="../slideLayouts/slideLayout340.xml"/><Relationship Id="rId57" Type="http://schemas.openxmlformats.org/officeDocument/2006/relationships/image" Target="../media/image1.png"/><Relationship Id="rId10" Type="http://schemas.openxmlformats.org/officeDocument/2006/relationships/slideLayout" Target="../slideLayouts/slideLayout301.xml"/><Relationship Id="rId31" Type="http://schemas.openxmlformats.org/officeDocument/2006/relationships/slideLayout" Target="../slideLayouts/slideLayout322.xml"/><Relationship Id="rId44" Type="http://schemas.openxmlformats.org/officeDocument/2006/relationships/slideLayout" Target="../slideLayouts/slideLayout335.xml"/><Relationship Id="rId52" Type="http://schemas.openxmlformats.org/officeDocument/2006/relationships/slideLayout" Target="../slideLayouts/slideLayout34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26" Type="http://schemas.openxmlformats.org/officeDocument/2006/relationships/slideLayout" Target="../slideLayouts/slideLayout372.xml"/><Relationship Id="rId39" Type="http://schemas.openxmlformats.org/officeDocument/2006/relationships/slideLayout" Target="../slideLayouts/slideLayout385.xml"/><Relationship Id="rId21" Type="http://schemas.openxmlformats.org/officeDocument/2006/relationships/slideLayout" Target="../slideLayouts/slideLayout367.xml"/><Relationship Id="rId34" Type="http://schemas.openxmlformats.org/officeDocument/2006/relationships/slideLayout" Target="../slideLayouts/slideLayout380.xml"/><Relationship Id="rId42" Type="http://schemas.openxmlformats.org/officeDocument/2006/relationships/slideLayout" Target="../slideLayouts/slideLayout388.xml"/><Relationship Id="rId47" Type="http://schemas.openxmlformats.org/officeDocument/2006/relationships/slideLayout" Target="../slideLayouts/slideLayout393.xml"/><Relationship Id="rId50" Type="http://schemas.openxmlformats.org/officeDocument/2006/relationships/slideLayout" Target="../slideLayouts/slideLayout396.xml"/><Relationship Id="rId55" Type="http://schemas.openxmlformats.org/officeDocument/2006/relationships/slideLayout" Target="../slideLayouts/slideLayout401.xml"/><Relationship Id="rId7" Type="http://schemas.openxmlformats.org/officeDocument/2006/relationships/slideLayout" Target="../slideLayouts/slideLayout353.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9" Type="http://schemas.openxmlformats.org/officeDocument/2006/relationships/slideLayout" Target="../slideLayouts/slideLayout375.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32" Type="http://schemas.openxmlformats.org/officeDocument/2006/relationships/slideLayout" Target="../slideLayouts/slideLayout378.xml"/><Relationship Id="rId37" Type="http://schemas.openxmlformats.org/officeDocument/2006/relationships/slideLayout" Target="../slideLayouts/slideLayout383.xml"/><Relationship Id="rId40" Type="http://schemas.openxmlformats.org/officeDocument/2006/relationships/slideLayout" Target="../slideLayouts/slideLayout386.xml"/><Relationship Id="rId45" Type="http://schemas.openxmlformats.org/officeDocument/2006/relationships/slideLayout" Target="../slideLayouts/slideLayout391.xml"/><Relationship Id="rId53" Type="http://schemas.openxmlformats.org/officeDocument/2006/relationships/slideLayout" Target="../slideLayouts/slideLayout399.xml"/><Relationship Id="rId58" Type="http://schemas.openxmlformats.org/officeDocument/2006/relationships/theme" Target="../theme/theme6.xml"/><Relationship Id="rId5" Type="http://schemas.openxmlformats.org/officeDocument/2006/relationships/slideLayout" Target="../slideLayouts/slideLayout351.xml"/><Relationship Id="rId19" Type="http://schemas.openxmlformats.org/officeDocument/2006/relationships/slideLayout" Target="../slideLayouts/slideLayout365.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 Id="rId30" Type="http://schemas.openxmlformats.org/officeDocument/2006/relationships/slideLayout" Target="../slideLayouts/slideLayout376.xml"/><Relationship Id="rId35" Type="http://schemas.openxmlformats.org/officeDocument/2006/relationships/slideLayout" Target="../slideLayouts/slideLayout381.xml"/><Relationship Id="rId43" Type="http://schemas.openxmlformats.org/officeDocument/2006/relationships/slideLayout" Target="../slideLayouts/slideLayout389.xml"/><Relationship Id="rId48" Type="http://schemas.openxmlformats.org/officeDocument/2006/relationships/slideLayout" Target="../slideLayouts/slideLayout394.xml"/><Relationship Id="rId56" Type="http://schemas.openxmlformats.org/officeDocument/2006/relationships/slideLayout" Target="../slideLayouts/slideLayout402.xml"/><Relationship Id="rId8" Type="http://schemas.openxmlformats.org/officeDocument/2006/relationships/slideLayout" Target="../slideLayouts/slideLayout354.xml"/><Relationship Id="rId51" Type="http://schemas.openxmlformats.org/officeDocument/2006/relationships/slideLayout" Target="../slideLayouts/slideLayout397.xml"/><Relationship Id="rId3" Type="http://schemas.openxmlformats.org/officeDocument/2006/relationships/slideLayout" Target="../slideLayouts/slideLayout349.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33" Type="http://schemas.openxmlformats.org/officeDocument/2006/relationships/slideLayout" Target="../slideLayouts/slideLayout379.xml"/><Relationship Id="rId38" Type="http://schemas.openxmlformats.org/officeDocument/2006/relationships/slideLayout" Target="../slideLayouts/slideLayout384.xml"/><Relationship Id="rId46" Type="http://schemas.openxmlformats.org/officeDocument/2006/relationships/slideLayout" Target="../slideLayouts/slideLayout392.xml"/><Relationship Id="rId59" Type="http://schemas.openxmlformats.org/officeDocument/2006/relationships/image" Target="../media/image1.png"/><Relationship Id="rId20" Type="http://schemas.openxmlformats.org/officeDocument/2006/relationships/slideLayout" Target="../slideLayouts/slideLayout366.xml"/><Relationship Id="rId41" Type="http://schemas.openxmlformats.org/officeDocument/2006/relationships/slideLayout" Target="../slideLayouts/slideLayout387.xml"/><Relationship Id="rId54" Type="http://schemas.openxmlformats.org/officeDocument/2006/relationships/slideLayout" Target="../slideLayouts/slideLayout400.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slideLayout" Target="../slideLayouts/slideLayout374.xml"/><Relationship Id="rId36" Type="http://schemas.openxmlformats.org/officeDocument/2006/relationships/slideLayout" Target="../slideLayouts/slideLayout382.xml"/><Relationship Id="rId49" Type="http://schemas.openxmlformats.org/officeDocument/2006/relationships/slideLayout" Target="../slideLayouts/slideLayout395.xml"/><Relationship Id="rId57" Type="http://schemas.openxmlformats.org/officeDocument/2006/relationships/slideLayout" Target="../slideLayouts/slideLayout403.xml"/><Relationship Id="rId10" Type="http://schemas.openxmlformats.org/officeDocument/2006/relationships/slideLayout" Target="../slideLayouts/slideLayout356.xml"/><Relationship Id="rId31" Type="http://schemas.openxmlformats.org/officeDocument/2006/relationships/slideLayout" Target="../slideLayouts/slideLayout377.xml"/><Relationship Id="rId44" Type="http://schemas.openxmlformats.org/officeDocument/2006/relationships/slideLayout" Target="../slideLayouts/slideLayout390.xml"/><Relationship Id="rId52" Type="http://schemas.openxmlformats.org/officeDocument/2006/relationships/slideLayout" Target="../slideLayouts/slideLayout398.xml"/><Relationship Id="rId6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6">
            <a:extLst>
              <a:ext uri="{96DAC541-7B7A-43D3-8B79-37D633B846F1}">
                <asvg:svgBlip xmlns:asvg="http://schemas.microsoft.com/office/drawing/2016/SVG/main" r:embed="rId7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06456391"/>
      </p:ext>
    </p:extLst>
  </p:cSld>
  <p:clrMap bg1="lt1" tx1="dk1" bg2="lt2" tx2="dk2" accent1="accent1" accent2="accent2" accent3="accent3" accent4="accent4" accent5="accent5" accent6="accent6" hlink="hlink" folHlink="folHlink"/>
  <p:sldLayoutIdLst>
    <p:sldLayoutId id="2147484995" r:id="rId1"/>
    <p:sldLayoutId id="2147484996" r:id="rId2"/>
    <p:sldLayoutId id="2147484997" r:id="rId3"/>
    <p:sldLayoutId id="2147483664" r:id="rId4"/>
    <p:sldLayoutId id="2147483665" r:id="rId5"/>
    <p:sldLayoutId id="2147483666" r:id="rId6"/>
    <p:sldLayoutId id="2147483667" r:id="rId7"/>
    <p:sldLayoutId id="2147483668" r:id="rId8"/>
    <p:sldLayoutId id="214748499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4999" r:id="rId41"/>
    <p:sldLayoutId id="2147483702" r:id="rId42"/>
    <p:sldLayoutId id="2147485000" r:id="rId43"/>
    <p:sldLayoutId id="2147483704" r:id="rId44"/>
    <p:sldLayoutId id="2147483705" r:id="rId45"/>
    <p:sldLayoutId id="2147483706" r:id="rId46"/>
    <p:sldLayoutId id="2147483707" r:id="rId47"/>
    <p:sldLayoutId id="2147483708" r:id="rId48"/>
    <p:sldLayoutId id="2147485001"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5" r:id="rId72"/>
    <p:sldLayoutId id="2147483736" r:id="rId73"/>
    <p:sldLayoutId id="2147483835" r:id="rId7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65757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669"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 id="2147483989" r:id="rId28"/>
    <p:sldLayoutId id="2147483990" r:id="rId29"/>
    <p:sldLayoutId id="2147483991" r:id="rId30"/>
    <p:sldLayoutId id="2147483992" r:id="rId31"/>
    <p:sldLayoutId id="2147483993" r:id="rId32"/>
    <p:sldLayoutId id="2147483994" r:id="rId33"/>
    <p:sldLayoutId id="2147483995" r:id="rId34"/>
    <p:sldLayoutId id="2147483996" r:id="rId35"/>
    <p:sldLayoutId id="2147483997" r:id="rId36"/>
    <p:sldLayoutId id="2147483998" r:id="rId37"/>
    <p:sldLayoutId id="2147483999" r:id="rId38"/>
    <p:sldLayoutId id="2147484000" r:id="rId39"/>
    <p:sldLayoutId id="2147484001" r:id="rId40"/>
    <p:sldLayoutId id="2147484002" r:id="rId41"/>
    <p:sldLayoutId id="2147484003" r:id="rId42"/>
    <p:sldLayoutId id="2147484004" r:id="rId43"/>
    <p:sldLayoutId id="2147484005" r:id="rId44"/>
    <p:sldLayoutId id="2147483701" r:id="rId45"/>
    <p:sldLayoutId id="2147484006" r:id="rId46"/>
    <p:sldLayoutId id="2147484007" r:id="rId47"/>
    <p:sldLayoutId id="2147483703" r:id="rId48"/>
    <p:sldLayoutId id="2147484008" r:id="rId49"/>
    <p:sldLayoutId id="2147484009" r:id="rId50"/>
    <p:sldLayoutId id="2147484010" r:id="rId51"/>
    <p:sldLayoutId id="2147484011" r:id="rId52"/>
    <p:sldLayoutId id="2147484012" r:id="rId53"/>
    <p:sldLayoutId id="2147484013" r:id="rId54"/>
    <p:sldLayoutId id="2147483709" r:id="rId55"/>
    <p:sldLayoutId id="2147484014" r:id="rId56"/>
    <p:sldLayoutId id="2147484015" r:id="rId57"/>
    <p:sldLayoutId id="2147484017" r:id="rId58"/>
    <p:sldLayoutId id="2147484018"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54952684"/>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 id="2147484436" r:id="rId12"/>
    <p:sldLayoutId id="2147484437" r:id="rId13"/>
    <p:sldLayoutId id="2147484438" r:id="rId14"/>
    <p:sldLayoutId id="2147484439" r:id="rId15"/>
    <p:sldLayoutId id="2147484440" r:id="rId16"/>
    <p:sldLayoutId id="2147484441" r:id="rId17"/>
    <p:sldLayoutId id="2147484442" r:id="rId18"/>
    <p:sldLayoutId id="2147484443" r:id="rId19"/>
    <p:sldLayoutId id="2147484444" r:id="rId20"/>
    <p:sldLayoutId id="2147484445" r:id="rId21"/>
    <p:sldLayoutId id="2147484446" r:id="rId22"/>
    <p:sldLayoutId id="2147484447" r:id="rId23"/>
    <p:sldLayoutId id="2147484448" r:id="rId24"/>
    <p:sldLayoutId id="2147484449" r:id="rId25"/>
    <p:sldLayoutId id="2147484450" r:id="rId26"/>
    <p:sldLayoutId id="2147484451" r:id="rId27"/>
    <p:sldLayoutId id="2147484452" r:id="rId28"/>
    <p:sldLayoutId id="2147484453" r:id="rId29"/>
    <p:sldLayoutId id="2147484454" r:id="rId30"/>
    <p:sldLayoutId id="2147484455" r:id="rId31"/>
    <p:sldLayoutId id="2147484456" r:id="rId32"/>
    <p:sldLayoutId id="2147484457" r:id="rId33"/>
    <p:sldLayoutId id="2147484458" r:id="rId34"/>
    <p:sldLayoutId id="2147484459" r:id="rId35"/>
    <p:sldLayoutId id="2147484460" r:id="rId36"/>
    <p:sldLayoutId id="2147484461" r:id="rId37"/>
    <p:sldLayoutId id="2147484462" r:id="rId38"/>
    <p:sldLayoutId id="2147484463" r:id="rId39"/>
    <p:sldLayoutId id="2147484464" r:id="rId40"/>
    <p:sldLayoutId id="2147484465" r:id="rId41"/>
    <p:sldLayoutId id="2147484466" r:id="rId42"/>
    <p:sldLayoutId id="2147484467" r:id="rId43"/>
    <p:sldLayoutId id="2147484468" r:id="rId44"/>
    <p:sldLayoutId id="2147484469" r:id="rId45"/>
    <p:sldLayoutId id="2147484470" r:id="rId46"/>
    <p:sldLayoutId id="2147484471" r:id="rId47"/>
    <p:sldLayoutId id="2147484472" r:id="rId48"/>
    <p:sldLayoutId id="2147484473" r:id="rId49"/>
    <p:sldLayoutId id="2147484474" r:id="rId50"/>
    <p:sldLayoutId id="2147484475" r:id="rId51"/>
    <p:sldLayoutId id="2147484476" r:id="rId52"/>
    <p:sldLayoutId id="2147484477" r:id="rId53"/>
    <p:sldLayoutId id="2147484478" r:id="rId54"/>
    <p:sldLayoutId id="2147484479" r:id="rId55"/>
    <p:sldLayoutId id="2147484480" r:id="rId56"/>
    <p:sldLayoutId id="2147484481" r:id="rId57"/>
    <p:sldLayoutId id="2147484482" r:id="rId58"/>
    <p:sldLayoutId id="2147484483" r:id="rId59"/>
    <p:sldLayoutId id="2147484484" r:id="rId60"/>
    <p:sldLayoutId id="2147484485" r:id="rId61"/>
    <p:sldLayoutId id="2147484486" r:id="rId62"/>
    <p:sldLayoutId id="2147484487" r:id="rId63"/>
    <p:sldLayoutId id="2147484488" r:id="rId64"/>
    <p:sldLayoutId id="2147484489" r:id="rId65"/>
    <p:sldLayoutId id="2147484490" r:id="rId66"/>
    <p:sldLayoutId id="2147484491" r:id="rId67"/>
    <p:sldLayoutId id="2147484492" r:id="rId68"/>
    <p:sldLayoutId id="2147484493" r:id="rId69"/>
    <p:sldLayoutId id="2147484494" r:id="rId70"/>
    <p:sldLayoutId id="2147484495" r:id="rId7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00475481"/>
      </p:ext>
    </p:extLst>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 id="2147484515" r:id="rId19"/>
    <p:sldLayoutId id="2147484516" r:id="rId20"/>
    <p:sldLayoutId id="2147484517" r:id="rId21"/>
    <p:sldLayoutId id="2147484518" r:id="rId22"/>
    <p:sldLayoutId id="2147484519" r:id="rId23"/>
    <p:sldLayoutId id="2147484520" r:id="rId24"/>
    <p:sldLayoutId id="2147484521" r:id="rId25"/>
    <p:sldLayoutId id="2147484522" r:id="rId26"/>
    <p:sldLayoutId id="2147484523" r:id="rId27"/>
    <p:sldLayoutId id="2147484524" r:id="rId28"/>
    <p:sldLayoutId id="2147484525" r:id="rId29"/>
    <p:sldLayoutId id="2147484526" r:id="rId30"/>
    <p:sldLayoutId id="2147484527" r:id="rId31"/>
    <p:sldLayoutId id="2147484528" r:id="rId32"/>
    <p:sldLayoutId id="2147484529" r:id="rId33"/>
    <p:sldLayoutId id="2147484530" r:id="rId34"/>
    <p:sldLayoutId id="2147484531" r:id="rId35"/>
    <p:sldLayoutId id="2147484532" r:id="rId36"/>
    <p:sldLayoutId id="2147484533" r:id="rId37"/>
    <p:sldLayoutId id="2147484534" r:id="rId38"/>
    <p:sldLayoutId id="2147484535" r:id="rId39"/>
    <p:sldLayoutId id="2147484536" r:id="rId40"/>
    <p:sldLayoutId id="2147484537" r:id="rId41"/>
    <p:sldLayoutId id="2147484538" r:id="rId42"/>
    <p:sldLayoutId id="2147484539" r:id="rId43"/>
    <p:sldLayoutId id="2147484540" r:id="rId44"/>
    <p:sldLayoutId id="2147484541" r:id="rId45"/>
    <p:sldLayoutId id="2147484542" r:id="rId46"/>
    <p:sldLayoutId id="2147484543" r:id="rId47"/>
    <p:sldLayoutId id="2147484544" r:id="rId48"/>
    <p:sldLayoutId id="2147484545" r:id="rId49"/>
    <p:sldLayoutId id="2147484546" r:id="rId50"/>
    <p:sldLayoutId id="2147484547" r:id="rId51"/>
    <p:sldLayoutId id="2147484548" r:id="rId52"/>
    <p:sldLayoutId id="2147484549" r:id="rId53"/>
    <p:sldLayoutId id="2147484550" r:id="rId54"/>
    <p:sldLayoutId id="2147484551" r:id="rId55"/>
    <p:sldLayoutId id="2147484552" r:id="rId56"/>
    <p:sldLayoutId id="2147484553" r:id="rId57"/>
    <p:sldLayoutId id="2147484554" r:id="rId58"/>
    <p:sldLayoutId id="2147484555" r:id="rId59"/>
    <p:sldLayoutId id="2147484556" r:id="rId60"/>
    <p:sldLayoutId id="2147484557" r:id="rId61"/>
    <p:sldLayoutId id="2147484558" r:id="rId62"/>
    <p:sldLayoutId id="2147484559" r:id="rId63"/>
    <p:sldLayoutId id="2147484560" r:id="rId64"/>
    <p:sldLayoutId id="2147484561" r:id="rId65"/>
    <p:sldLayoutId id="2147484562" r:id="rId66"/>
    <p:sldLayoutId id="2147484563" r:id="rId67"/>
    <p:sldLayoutId id="2147484564" r:id="rId68"/>
    <p:sldLayoutId id="2147484565" r:id="rId69"/>
    <p:sldLayoutId id="2147484566" r:id="rId70"/>
    <p:sldLayoutId id="2147484567" r:id="rId71"/>
    <p:sldLayoutId id="2147484568" r:id="rId72"/>
    <p:sldLayoutId id="2147484569" r:id="rId73"/>
    <p:sldLayoutId id="2147484570" r:id="rId74"/>
    <p:sldLayoutId id="2147484571" r:id="rId75"/>
    <p:sldLayoutId id="2147484572" r:id="rId76"/>
    <p:sldLayoutId id="2147484573" r:id="rId77"/>
    <p:sldLayoutId id="2147484574" r:id="rId78"/>
    <p:sldLayoutId id="2147484575" r:id="rId79"/>
    <p:sldLayoutId id="2147484576" r:id="rId80"/>
    <p:sldLayoutId id="2147484577" r:id="rId81"/>
    <p:sldLayoutId id="2147484578" r:id="rId82"/>
    <p:sldLayoutId id="2147484579" r:id="rId83"/>
    <p:sldLayoutId id="2147484580" r:id="rId84"/>
    <p:sldLayoutId id="2147484581" r:id="rId85"/>
    <p:sldLayoutId id="2147485358" r:id="rId86"/>
    <p:sldLayoutId id="2147485359" r:id="rId8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888830485"/>
      </p:ext>
    </p:extLst>
  </p:cSld>
  <p:clrMap bg1="lt1" tx1="dk1" bg2="lt2" tx2="dk2" accent1="accent1" accent2="accent2" accent3="accent3" accent4="accent4" accent5="accent5" accent6="accent6" hlink="hlink" folHlink="folHlink"/>
  <p:sldLayoutIdLst>
    <p:sldLayoutId id="2147484583" r:id="rId1"/>
    <p:sldLayoutId id="2147484584" r:id="rId2"/>
    <p:sldLayoutId id="2147484585" r:id="rId3"/>
    <p:sldLayoutId id="2147484586" r:id="rId4"/>
    <p:sldLayoutId id="2147484587" r:id="rId5"/>
    <p:sldLayoutId id="2147484588" r:id="rId6"/>
    <p:sldLayoutId id="2147484589" r:id="rId7"/>
    <p:sldLayoutId id="2147484590" r:id="rId8"/>
    <p:sldLayoutId id="2147484591" r:id="rId9"/>
    <p:sldLayoutId id="2147484592" r:id="rId10"/>
    <p:sldLayoutId id="2147484593" r:id="rId11"/>
    <p:sldLayoutId id="2147484594" r:id="rId12"/>
    <p:sldLayoutId id="2147484595" r:id="rId13"/>
    <p:sldLayoutId id="2147484596" r:id="rId14"/>
    <p:sldLayoutId id="2147484597" r:id="rId15"/>
    <p:sldLayoutId id="2147484598" r:id="rId16"/>
    <p:sldLayoutId id="2147484599" r:id="rId17"/>
    <p:sldLayoutId id="2147484600" r:id="rId18"/>
    <p:sldLayoutId id="2147484601" r:id="rId19"/>
    <p:sldLayoutId id="2147484602" r:id="rId20"/>
    <p:sldLayoutId id="2147484603" r:id="rId21"/>
    <p:sldLayoutId id="2147484604" r:id="rId22"/>
    <p:sldLayoutId id="2147484605" r:id="rId23"/>
    <p:sldLayoutId id="2147484606" r:id="rId24"/>
    <p:sldLayoutId id="2147484607" r:id="rId25"/>
    <p:sldLayoutId id="2147484608" r:id="rId26"/>
    <p:sldLayoutId id="2147484609" r:id="rId27"/>
    <p:sldLayoutId id="2147484610" r:id="rId28"/>
    <p:sldLayoutId id="2147484611" r:id="rId29"/>
    <p:sldLayoutId id="2147484612" r:id="rId30"/>
    <p:sldLayoutId id="2147484613" r:id="rId31"/>
    <p:sldLayoutId id="2147484614" r:id="rId32"/>
    <p:sldLayoutId id="2147484615" r:id="rId33"/>
    <p:sldLayoutId id="2147484616" r:id="rId34"/>
    <p:sldLayoutId id="2147484617" r:id="rId35"/>
    <p:sldLayoutId id="2147484618" r:id="rId36"/>
    <p:sldLayoutId id="2147484619" r:id="rId37"/>
    <p:sldLayoutId id="2147484620" r:id="rId38"/>
    <p:sldLayoutId id="2147484621" r:id="rId39"/>
    <p:sldLayoutId id="2147484622" r:id="rId40"/>
    <p:sldLayoutId id="2147484623" r:id="rId41"/>
    <p:sldLayoutId id="2147484624" r:id="rId42"/>
    <p:sldLayoutId id="2147484625" r:id="rId43"/>
    <p:sldLayoutId id="2147484626" r:id="rId44"/>
    <p:sldLayoutId id="2147484627" r:id="rId45"/>
    <p:sldLayoutId id="2147484628" r:id="rId46"/>
    <p:sldLayoutId id="2147484629" r:id="rId47"/>
    <p:sldLayoutId id="2147484630" r:id="rId48"/>
    <p:sldLayoutId id="2147484631" r:id="rId49"/>
    <p:sldLayoutId id="2147484632" r:id="rId50"/>
    <p:sldLayoutId id="2147484633" r:id="rId51"/>
    <p:sldLayoutId id="2147484634" r:id="rId52"/>
    <p:sldLayoutId id="2147484635" r:id="rId53"/>
    <p:sldLayoutId id="2147484636" r:id="rId54"/>
    <p:sldLayoutId id="2147484637" r:id="rId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8283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20" y="2743200"/>
            <a:ext cx="6858000" cy="1371600"/>
          </a:xfrm>
          <a:prstGeom prst="rect">
            <a:avLst/>
          </a:prstGeom>
        </p:spPr>
      </p:pic>
      <p:sp>
        <p:nvSpPr>
          <p:cNvPr id="5" name="Microsoft Confidential">
            <a:extLst>
              <a:ext uri="{FF2B5EF4-FFF2-40B4-BE49-F238E27FC236}">
                <a16:creationId xmlns:a16="http://schemas.microsoft.com/office/drawing/2014/main" id="{49FE572C-03BF-C7EC-BB77-AEF1DFEA387C}"/>
              </a:ext>
              <a:ext uri="{C183D7F6-B498-43B3-948B-1728B52AA6E4}">
                <adec:decorative xmlns:adec="http://schemas.microsoft.com/office/drawing/2017/decorative" val="1"/>
              </a:ext>
            </a:extLst>
          </p:cNvPr>
          <p:cNvSpPr txBox="1"/>
          <p:nvPr userDrawn="1"/>
        </p:nvSpPr>
        <p:spPr>
          <a:xfrm>
            <a:off x="4084320" y="6517900"/>
            <a:ext cx="4023360" cy="2178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1" tIns="45711" rIns="45711" bIns="45711" anchor="ctr">
            <a:spAutoFit/>
          </a:bodyPr>
          <a:lstStyle>
            <a:lvl1pPr algn="ctr">
              <a:defRPr sz="1000">
                <a:solidFill>
                  <a:srgbClr val="FFFFFF"/>
                </a:solidFill>
              </a:defRPr>
            </a:lvl1pPr>
          </a:lstStyle>
          <a:p>
            <a:pPr marL="0" marR="0" lvl="0" indent="0" algn="ctr" defTabSz="914225"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chemeClr val="tx1"/>
                </a:solidFill>
                <a:effectLst/>
                <a:uLnTx/>
                <a:uFillTx/>
                <a:latin typeface="+mn-lt"/>
                <a:ea typeface="Calibri"/>
                <a:cs typeface="Calibri"/>
                <a:sym typeface="Calibri"/>
              </a:rPr>
              <a:t>MICROSOFT CONFIDENTIAL</a:t>
            </a:r>
          </a:p>
        </p:txBody>
      </p:sp>
    </p:spTree>
    <p:extLst>
      <p:ext uri="{BB962C8B-B14F-4D97-AF65-F5344CB8AC3E}">
        <p14:creationId xmlns:p14="http://schemas.microsoft.com/office/powerpoint/2010/main" val="1282512860"/>
      </p:ext>
    </p:extLst>
  </p:cSld>
  <p:clrMap bg1="dk1" tx1="lt1" bg2="dk2" tx2="lt2" accent1="accent1" accent2="accent2" accent3="accent3" accent4="accent4" accent5="accent5" accent6="accent6" hlink="hlink" folHlink="folHlink"/>
  <p:sldLayoutIdLst>
    <p:sldLayoutId id="2147485384" r:id="rId1"/>
    <p:sldLayoutId id="2147485385" r:id="rId2"/>
    <p:sldLayoutId id="2147485386" r:id="rId3"/>
    <p:sldLayoutId id="2147485387" r:id="rId4"/>
    <p:sldLayoutId id="2147485388" r:id="rId5"/>
    <p:sldLayoutId id="2147485389" r:id="rId6"/>
    <p:sldLayoutId id="2147485390" r:id="rId7"/>
    <p:sldLayoutId id="2147485391" r:id="rId8"/>
    <p:sldLayoutId id="2147485392" r:id="rId9"/>
    <p:sldLayoutId id="2147485393" r:id="rId10"/>
    <p:sldLayoutId id="2147485394" r:id="rId11"/>
    <p:sldLayoutId id="2147485395" r:id="rId12"/>
    <p:sldLayoutId id="2147485396" r:id="rId13"/>
    <p:sldLayoutId id="2147485397" r:id="rId14"/>
    <p:sldLayoutId id="2147485398" r:id="rId15"/>
    <p:sldLayoutId id="2147485399" r:id="rId16"/>
    <p:sldLayoutId id="2147485400" r:id="rId17"/>
    <p:sldLayoutId id="2147485401" r:id="rId18"/>
    <p:sldLayoutId id="2147485402" r:id="rId19"/>
    <p:sldLayoutId id="2147485403" r:id="rId20"/>
    <p:sldLayoutId id="2147485404" r:id="rId21"/>
    <p:sldLayoutId id="2147485405" r:id="rId22"/>
    <p:sldLayoutId id="2147485406" r:id="rId23"/>
    <p:sldLayoutId id="2147485407" r:id="rId24"/>
    <p:sldLayoutId id="2147485408" r:id="rId25"/>
    <p:sldLayoutId id="2147485409" r:id="rId26"/>
    <p:sldLayoutId id="2147485410" r:id="rId27"/>
    <p:sldLayoutId id="2147485411" r:id="rId28"/>
    <p:sldLayoutId id="2147485412" r:id="rId29"/>
    <p:sldLayoutId id="2147485413" r:id="rId30"/>
    <p:sldLayoutId id="2147485414" r:id="rId31"/>
    <p:sldLayoutId id="2147485415" r:id="rId32"/>
    <p:sldLayoutId id="2147485416" r:id="rId33"/>
    <p:sldLayoutId id="2147485417" r:id="rId34"/>
    <p:sldLayoutId id="2147485418" r:id="rId35"/>
    <p:sldLayoutId id="2147485419" r:id="rId36"/>
    <p:sldLayoutId id="2147485420" r:id="rId37"/>
    <p:sldLayoutId id="2147485421" r:id="rId38"/>
    <p:sldLayoutId id="2147485422" r:id="rId39"/>
    <p:sldLayoutId id="2147485423" r:id="rId40"/>
    <p:sldLayoutId id="2147485424" r:id="rId41"/>
    <p:sldLayoutId id="2147485425" r:id="rId42"/>
    <p:sldLayoutId id="2147485426" r:id="rId43"/>
    <p:sldLayoutId id="2147485427" r:id="rId44"/>
    <p:sldLayoutId id="2147485428" r:id="rId45"/>
    <p:sldLayoutId id="2147485429" r:id="rId46"/>
    <p:sldLayoutId id="2147485430" r:id="rId47"/>
    <p:sldLayoutId id="2147485431" r:id="rId48"/>
    <p:sldLayoutId id="2147485432" r:id="rId49"/>
    <p:sldLayoutId id="2147485433" r:id="rId50"/>
    <p:sldLayoutId id="2147485434" r:id="rId51"/>
    <p:sldLayoutId id="2147485435" r:id="rId52"/>
    <p:sldLayoutId id="2147485436" r:id="rId53"/>
    <p:sldLayoutId id="2147485437" r:id="rId54"/>
    <p:sldLayoutId id="2147485438" r:id="rId55"/>
    <p:sldLayoutId id="2147485439" r:id="rId56"/>
    <p:sldLayoutId id="2147485440"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563" rtl="0" eaLnBrk="1" latinLnBrk="0" hangingPunct="1">
        <a:lnSpc>
          <a:spcPct val="100000"/>
        </a:lnSpc>
        <a:spcBef>
          <a:spcPct val="0"/>
        </a:spcBef>
        <a:buNone/>
        <a:defRPr lang="en-US" sz="3137"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1" orient="horz" pos="4008">
          <p15:clr>
            <a:srgbClr val="F26B43"/>
          </p15:clr>
        </p15:guide>
        <p15:guide id="32" pos="7469">
          <p15:clr>
            <a:srgbClr val="C35EA4"/>
          </p15:clr>
        </p15:guide>
        <p15:guide id="33" pos="764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0.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40.sv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9.xml"/><Relationship Id="rId16" Type="http://schemas.openxmlformats.org/officeDocument/2006/relationships/image" Target="../media/image143.png"/><Relationship Id="rId1" Type="http://schemas.openxmlformats.org/officeDocument/2006/relationships/slideLayout" Target="../slideLayouts/slideLayout22.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132.jpeg"/><Relationship Id="rId15" Type="http://schemas.openxmlformats.org/officeDocument/2006/relationships/image" Target="../media/image142.svg"/><Relationship Id="rId10" Type="http://schemas.openxmlformats.org/officeDocument/2006/relationships/image" Target="../media/image137.png"/><Relationship Id="rId4" Type="http://schemas.openxmlformats.org/officeDocument/2006/relationships/image" Target="../media/image131.svg"/><Relationship Id="rId9" Type="http://schemas.openxmlformats.org/officeDocument/2006/relationships/image" Target="../media/image136.png"/><Relationship Id="rId14" Type="http://schemas.openxmlformats.org/officeDocument/2006/relationships/image" Target="../media/image141.pn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3.png"/><Relationship Id="rId18" Type="http://schemas.openxmlformats.org/officeDocument/2006/relationships/image" Target="../media/image158.svg"/><Relationship Id="rId3" Type="http://schemas.openxmlformats.org/officeDocument/2006/relationships/image" Target="../media/image144.png"/><Relationship Id="rId21" Type="http://schemas.openxmlformats.org/officeDocument/2006/relationships/image" Target="../media/image161.png"/><Relationship Id="rId7" Type="http://schemas.openxmlformats.org/officeDocument/2006/relationships/image" Target="../media/image148.png"/><Relationship Id="rId12" Type="http://schemas.openxmlformats.org/officeDocument/2006/relationships/image" Target="../media/image152.svg"/><Relationship Id="rId17" Type="http://schemas.openxmlformats.org/officeDocument/2006/relationships/image" Target="../media/image157.png"/><Relationship Id="rId2" Type="http://schemas.openxmlformats.org/officeDocument/2006/relationships/notesSlide" Target="../notesSlides/notesSlide10.xml"/><Relationship Id="rId16" Type="http://schemas.openxmlformats.org/officeDocument/2006/relationships/image" Target="../media/image156.svg"/><Relationship Id="rId20" Type="http://schemas.openxmlformats.org/officeDocument/2006/relationships/image" Target="../media/image160.svg"/><Relationship Id="rId1" Type="http://schemas.openxmlformats.org/officeDocument/2006/relationships/slideLayout" Target="../slideLayouts/slideLayout306.xml"/><Relationship Id="rId6" Type="http://schemas.openxmlformats.org/officeDocument/2006/relationships/image" Target="../media/image147.svg"/><Relationship Id="rId11" Type="http://schemas.openxmlformats.org/officeDocument/2006/relationships/image" Target="../media/image151.png"/><Relationship Id="rId24" Type="http://schemas.openxmlformats.org/officeDocument/2006/relationships/image" Target="../media/image164.png"/><Relationship Id="rId5" Type="http://schemas.openxmlformats.org/officeDocument/2006/relationships/image" Target="../media/image146.png"/><Relationship Id="rId15" Type="http://schemas.openxmlformats.org/officeDocument/2006/relationships/image" Target="../media/image155.png"/><Relationship Id="rId23" Type="http://schemas.openxmlformats.org/officeDocument/2006/relationships/image" Target="../media/image163.svg"/><Relationship Id="rId10" Type="http://schemas.openxmlformats.org/officeDocument/2006/relationships/image" Target="../media/image150.svg"/><Relationship Id="rId19" Type="http://schemas.openxmlformats.org/officeDocument/2006/relationships/image" Target="../media/image159.png"/><Relationship Id="rId4" Type="http://schemas.openxmlformats.org/officeDocument/2006/relationships/image" Target="../media/image145.svg"/><Relationship Id="rId9" Type="http://schemas.openxmlformats.org/officeDocument/2006/relationships/image" Target="../media/image149.png"/><Relationship Id="rId14" Type="http://schemas.openxmlformats.org/officeDocument/2006/relationships/image" Target="../media/image154.svg"/><Relationship Id="rId22" Type="http://schemas.openxmlformats.org/officeDocument/2006/relationships/image" Target="../media/image162.png"/></Relationships>
</file>

<file path=ppt/slides/_rels/slide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4.png"/><Relationship Id="rId3" Type="http://schemas.openxmlformats.org/officeDocument/2006/relationships/image" Target="../media/image166.png"/><Relationship Id="rId7" Type="http://schemas.openxmlformats.org/officeDocument/2006/relationships/image" Target="../media/image169.png"/><Relationship Id="rId12" Type="http://schemas.openxmlformats.org/officeDocument/2006/relationships/image" Target="../media/image173.svg"/><Relationship Id="rId2" Type="http://schemas.openxmlformats.org/officeDocument/2006/relationships/image" Target="../media/image165.jpeg"/><Relationship Id="rId1" Type="http://schemas.openxmlformats.org/officeDocument/2006/relationships/slideLayout" Target="../slideLayouts/slideLayout22.xml"/><Relationship Id="rId6" Type="http://schemas.openxmlformats.org/officeDocument/2006/relationships/image" Target="../media/image168.png"/><Relationship Id="rId11" Type="http://schemas.openxmlformats.org/officeDocument/2006/relationships/image" Target="../media/image172.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167.png"/><Relationship Id="rId9" Type="http://schemas.openxmlformats.org/officeDocument/2006/relationships/image" Target="../media/image171.png"/><Relationship Id="rId14" Type="http://schemas.openxmlformats.org/officeDocument/2006/relationships/image" Target="../media/image175.png"/></Relationships>
</file>

<file path=ppt/slides/_rels/slide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7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8.png"/><Relationship Id="rId7" Type="http://schemas.microsoft.com/office/2007/relationships/hdphoto" Target="../media/hdphoto6.wdp"/><Relationship Id="rId2" Type="http://schemas.openxmlformats.org/officeDocument/2006/relationships/notesSlide" Target="../notesSlides/notesSlide14.xml"/><Relationship Id="rId1" Type="http://schemas.openxmlformats.org/officeDocument/2006/relationships/slideLayout" Target="../slideLayouts/slideLayout68.xml"/><Relationship Id="rId6" Type="http://schemas.openxmlformats.org/officeDocument/2006/relationships/image" Target="../media/image180.png"/><Relationship Id="rId11" Type="http://schemas.microsoft.com/office/2007/relationships/hdphoto" Target="../media/hdphoto8.wdp"/><Relationship Id="rId5" Type="http://schemas.openxmlformats.org/officeDocument/2006/relationships/hyperlink" Target="https://customers.microsoft.com/en-us/story/1715820133841482699-ally-azure-banking-en-united-states" TargetMode="External"/><Relationship Id="rId10" Type="http://schemas.openxmlformats.org/officeDocument/2006/relationships/image" Target="../media/image182.png"/><Relationship Id="rId4" Type="http://schemas.openxmlformats.org/officeDocument/2006/relationships/image" Target="../media/image179.svg"/><Relationship Id="rId9" Type="http://schemas.microsoft.com/office/2007/relationships/hdphoto" Target="../media/hdphoto7.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6.xml"/><Relationship Id="rId1" Type="http://schemas.openxmlformats.org/officeDocument/2006/relationships/slideLayout" Target="../slideLayouts/slideLayout68.xml"/><Relationship Id="rId5" Type="http://schemas.microsoft.com/office/2007/relationships/hdphoto" Target="../media/hdphoto9.wdp"/><Relationship Id="rId4" Type="http://schemas.openxmlformats.org/officeDocument/2006/relationships/image" Target="../media/image184.png"/></Relationships>
</file>

<file path=ppt/slides/_rels/slide2.xml.rels><?xml version="1.0" encoding="UTF-8" standalone="yes"?>
<Relationships xmlns="http://schemas.openxmlformats.org/package/2006/relationships"><Relationship Id="rId3" Type="http://schemas.openxmlformats.org/officeDocument/2006/relationships/hyperlink" Target="https://www.salesforce.com/news/stories/generative-ai-statistics/"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hyperlink" Target="https://info.microsoft.com/ww-landing-idc-delivering-real-business-value-from-ai.html" TargetMode="External"/><Relationship Id="rId4" Type="http://schemas.openxmlformats.org/officeDocument/2006/relationships/hyperlink" Target="https://www.microsoft.com/en-us/worklab/work-trend-index/ai-at-work-is-here-now-comes-the-hard-part"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89.png"/><Relationship Id="rId18" Type="http://schemas.openxmlformats.org/officeDocument/2006/relationships/image" Target="../media/image194.svg"/><Relationship Id="rId26" Type="http://schemas.openxmlformats.org/officeDocument/2006/relationships/image" Target="../media/image202.svg"/><Relationship Id="rId3" Type="http://schemas.openxmlformats.org/officeDocument/2006/relationships/image" Target="../media/image185.png"/><Relationship Id="rId21" Type="http://schemas.openxmlformats.org/officeDocument/2006/relationships/image" Target="../media/image197.png"/><Relationship Id="rId7" Type="http://schemas.openxmlformats.org/officeDocument/2006/relationships/image" Target="../media/image139.png"/><Relationship Id="rId12" Type="http://schemas.openxmlformats.org/officeDocument/2006/relationships/image" Target="../media/image188.svg"/><Relationship Id="rId17" Type="http://schemas.openxmlformats.org/officeDocument/2006/relationships/image" Target="../media/image193.png"/><Relationship Id="rId25" Type="http://schemas.openxmlformats.org/officeDocument/2006/relationships/image" Target="../media/image201.png"/><Relationship Id="rId2" Type="http://schemas.openxmlformats.org/officeDocument/2006/relationships/notesSlide" Target="../notesSlides/notesSlide17.xml"/><Relationship Id="rId16" Type="http://schemas.openxmlformats.org/officeDocument/2006/relationships/image" Target="../media/image192.svg"/><Relationship Id="rId20" Type="http://schemas.openxmlformats.org/officeDocument/2006/relationships/image" Target="../media/image196.svg"/><Relationship Id="rId1" Type="http://schemas.openxmlformats.org/officeDocument/2006/relationships/slideLayout" Target="../slideLayouts/slideLayout73.xml"/><Relationship Id="rId6" Type="http://schemas.openxmlformats.org/officeDocument/2006/relationships/image" Target="../media/image156.svg"/><Relationship Id="rId11" Type="http://schemas.openxmlformats.org/officeDocument/2006/relationships/image" Target="../media/image187.png"/><Relationship Id="rId24" Type="http://schemas.openxmlformats.org/officeDocument/2006/relationships/image" Target="../media/image200.svg"/><Relationship Id="rId5" Type="http://schemas.openxmlformats.org/officeDocument/2006/relationships/image" Target="../media/image155.png"/><Relationship Id="rId15" Type="http://schemas.openxmlformats.org/officeDocument/2006/relationships/image" Target="../media/image191.png"/><Relationship Id="rId23" Type="http://schemas.openxmlformats.org/officeDocument/2006/relationships/image" Target="../media/image199.png"/><Relationship Id="rId10" Type="http://schemas.openxmlformats.org/officeDocument/2006/relationships/image" Target="../media/image131.svg"/><Relationship Id="rId19" Type="http://schemas.openxmlformats.org/officeDocument/2006/relationships/image" Target="../media/image195.png"/><Relationship Id="rId4" Type="http://schemas.openxmlformats.org/officeDocument/2006/relationships/image" Target="../media/image186.svg"/><Relationship Id="rId9" Type="http://schemas.openxmlformats.org/officeDocument/2006/relationships/image" Target="../media/image130.png"/><Relationship Id="rId14" Type="http://schemas.openxmlformats.org/officeDocument/2006/relationships/image" Target="../media/image190.svg"/><Relationship Id="rId22" Type="http://schemas.openxmlformats.org/officeDocument/2006/relationships/image" Target="../media/image198.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19.xml"/><Relationship Id="rId1" Type="http://schemas.openxmlformats.org/officeDocument/2006/relationships/slideLayout" Target="../slideLayouts/slideLayout68.xml"/><Relationship Id="rId5" Type="http://schemas.microsoft.com/office/2007/relationships/hdphoto" Target="../media/hdphoto10.wdp"/><Relationship Id="rId4" Type="http://schemas.openxmlformats.org/officeDocument/2006/relationships/image" Target="../media/image204.png"/></Relationships>
</file>

<file path=ppt/slides/_rels/slide23.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2.png"/><Relationship Id="rId3" Type="http://schemas.openxmlformats.org/officeDocument/2006/relationships/image" Target="../media/image205.png"/><Relationship Id="rId7" Type="http://schemas.openxmlformats.org/officeDocument/2006/relationships/image" Target="../media/image209.svg"/><Relationship Id="rId12" Type="http://schemas.openxmlformats.org/officeDocument/2006/relationships/image" Target="../media/image211.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208.png"/><Relationship Id="rId11" Type="http://schemas.openxmlformats.org/officeDocument/2006/relationships/image" Target="../media/image136.png"/><Relationship Id="rId5" Type="http://schemas.openxmlformats.org/officeDocument/2006/relationships/image" Target="../media/image207.svg"/><Relationship Id="rId10" Type="http://schemas.openxmlformats.org/officeDocument/2006/relationships/image" Target="../media/image192.svg"/><Relationship Id="rId4" Type="http://schemas.openxmlformats.org/officeDocument/2006/relationships/image" Target="../media/image206.png"/><Relationship Id="rId9" Type="http://schemas.openxmlformats.org/officeDocument/2006/relationships/image" Target="../media/image191.png"/><Relationship Id="rId14" Type="http://schemas.openxmlformats.org/officeDocument/2006/relationships/image" Target="../media/image21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22.xml"/><Relationship Id="rId1" Type="http://schemas.openxmlformats.org/officeDocument/2006/relationships/slideLayout" Target="../slideLayouts/slideLayout68.xml"/><Relationship Id="rId5" Type="http://schemas.microsoft.com/office/2007/relationships/hdphoto" Target="../media/hdphoto11.wdp"/><Relationship Id="rId4" Type="http://schemas.openxmlformats.org/officeDocument/2006/relationships/image" Target="../media/image215.png"/></Relationships>
</file>

<file path=ppt/slides/_rels/slide26.xml.rels><?xml version="1.0" encoding="UTF-8" standalone="yes"?>
<Relationships xmlns="http://schemas.openxmlformats.org/package/2006/relationships"><Relationship Id="rId8" Type="http://schemas.openxmlformats.org/officeDocument/2006/relationships/image" Target="../media/image218.svg"/><Relationship Id="rId13" Type="http://schemas.openxmlformats.org/officeDocument/2006/relationships/image" Target="../media/image201.png"/><Relationship Id="rId18" Type="http://schemas.openxmlformats.org/officeDocument/2006/relationships/image" Target="../media/image198.svg"/><Relationship Id="rId26" Type="http://schemas.openxmlformats.org/officeDocument/2006/relationships/image" Target="../media/image225.png"/><Relationship Id="rId3" Type="http://schemas.openxmlformats.org/officeDocument/2006/relationships/image" Target="../media/image130.png"/><Relationship Id="rId21" Type="http://schemas.openxmlformats.org/officeDocument/2006/relationships/image" Target="../media/image221.png"/><Relationship Id="rId7" Type="http://schemas.openxmlformats.org/officeDocument/2006/relationships/image" Target="../media/image217.png"/><Relationship Id="rId12" Type="http://schemas.openxmlformats.org/officeDocument/2006/relationships/image" Target="../media/image220.svg"/><Relationship Id="rId17" Type="http://schemas.openxmlformats.org/officeDocument/2006/relationships/image" Target="../media/image197.png"/><Relationship Id="rId25" Type="http://schemas.openxmlformats.org/officeDocument/2006/relationships/image" Target="../media/image211.png"/><Relationship Id="rId2" Type="http://schemas.openxmlformats.org/officeDocument/2006/relationships/notesSlide" Target="../notesSlides/notesSlide23.xml"/><Relationship Id="rId16" Type="http://schemas.openxmlformats.org/officeDocument/2006/relationships/image" Target="../media/image200.svg"/><Relationship Id="rId20" Type="http://schemas.openxmlformats.org/officeDocument/2006/relationships/image" Target="../media/image213.svg"/><Relationship Id="rId1" Type="http://schemas.openxmlformats.org/officeDocument/2006/relationships/slideLayout" Target="../slideLayouts/slideLayout22.xml"/><Relationship Id="rId6" Type="http://schemas.openxmlformats.org/officeDocument/2006/relationships/image" Target="../media/image216.svg"/><Relationship Id="rId11" Type="http://schemas.openxmlformats.org/officeDocument/2006/relationships/image" Target="../media/image219.png"/><Relationship Id="rId24" Type="http://schemas.openxmlformats.org/officeDocument/2006/relationships/image" Target="../media/image224.svg"/><Relationship Id="rId5" Type="http://schemas.openxmlformats.org/officeDocument/2006/relationships/image" Target="../media/image187.png"/><Relationship Id="rId15" Type="http://schemas.openxmlformats.org/officeDocument/2006/relationships/image" Target="../media/image199.png"/><Relationship Id="rId23" Type="http://schemas.openxmlformats.org/officeDocument/2006/relationships/image" Target="../media/image223.png"/><Relationship Id="rId10" Type="http://schemas.openxmlformats.org/officeDocument/2006/relationships/image" Target="../media/image192.svg"/><Relationship Id="rId19" Type="http://schemas.openxmlformats.org/officeDocument/2006/relationships/image" Target="../media/image212.png"/><Relationship Id="rId4" Type="http://schemas.openxmlformats.org/officeDocument/2006/relationships/image" Target="../media/image131.svg"/><Relationship Id="rId9" Type="http://schemas.openxmlformats.org/officeDocument/2006/relationships/image" Target="../media/image191.png"/><Relationship Id="rId14" Type="http://schemas.openxmlformats.org/officeDocument/2006/relationships/image" Target="../media/image202.svg"/><Relationship Id="rId22" Type="http://schemas.openxmlformats.org/officeDocument/2006/relationships/image" Target="../media/image22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25.xml"/><Relationship Id="rId1" Type="http://schemas.openxmlformats.org/officeDocument/2006/relationships/slideLayout" Target="../slideLayouts/slideLayout68.xml"/><Relationship Id="rId5" Type="http://schemas.openxmlformats.org/officeDocument/2006/relationships/image" Target="../media/image228.svg"/><Relationship Id="rId4" Type="http://schemas.openxmlformats.org/officeDocument/2006/relationships/image" Target="../media/image227.png"/></Relationships>
</file>

<file path=ppt/slides/_rels/slide29.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229.png"/><Relationship Id="rId3" Type="http://schemas.openxmlformats.org/officeDocument/2006/relationships/image" Target="../media/image130.png"/><Relationship Id="rId7" Type="http://schemas.openxmlformats.org/officeDocument/2006/relationships/image" Target="../media/image155.png"/><Relationship Id="rId12" Type="http://schemas.openxmlformats.org/officeDocument/2006/relationships/image" Target="../media/image192.svg"/><Relationship Id="rId17" Type="http://schemas.openxmlformats.org/officeDocument/2006/relationships/hyperlink" Target="https://github.com/Azure/Vector-Search-AI-Assistant/tree/cognitive-search-vector" TargetMode="External"/><Relationship Id="rId2" Type="http://schemas.openxmlformats.org/officeDocument/2006/relationships/notesSlide" Target="../notesSlides/notesSlide26.xml"/><Relationship Id="rId16" Type="http://schemas.openxmlformats.org/officeDocument/2006/relationships/image" Target="../media/image194.svg"/><Relationship Id="rId1" Type="http://schemas.openxmlformats.org/officeDocument/2006/relationships/slideLayout" Target="../slideLayouts/slideLayout22.xml"/><Relationship Id="rId6" Type="http://schemas.openxmlformats.org/officeDocument/2006/relationships/image" Target="../media/image202.svg"/><Relationship Id="rId11" Type="http://schemas.openxmlformats.org/officeDocument/2006/relationships/image" Target="../media/image191.png"/><Relationship Id="rId5" Type="http://schemas.openxmlformats.org/officeDocument/2006/relationships/image" Target="../media/image201.png"/><Relationship Id="rId15" Type="http://schemas.openxmlformats.org/officeDocument/2006/relationships/image" Target="../media/image193.png"/><Relationship Id="rId10" Type="http://schemas.openxmlformats.org/officeDocument/2006/relationships/image" Target="../media/image216.svg"/><Relationship Id="rId4" Type="http://schemas.openxmlformats.org/officeDocument/2006/relationships/image" Target="../media/image131.svg"/><Relationship Id="rId9" Type="http://schemas.openxmlformats.org/officeDocument/2006/relationships/image" Target="../media/image187.png"/><Relationship Id="rId14" Type="http://schemas.openxmlformats.org/officeDocument/2006/relationships/image" Target="../media/image23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231.png"/><Relationship Id="rId7" Type="http://schemas.openxmlformats.org/officeDocument/2006/relationships/image" Target="../media/image233.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microsoft.com/office/2007/relationships/hdphoto" Target="../media/hdphoto13.wdp"/><Relationship Id="rId5" Type="http://schemas.openxmlformats.org/officeDocument/2006/relationships/image" Target="../media/image232.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2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29.xml"/><Relationship Id="rId1" Type="http://schemas.openxmlformats.org/officeDocument/2006/relationships/slideLayout" Target="../slideLayouts/slideLayout68.xml"/><Relationship Id="rId5" Type="http://schemas.microsoft.com/office/2007/relationships/hdphoto" Target="../media/hdphoto15.wdp"/><Relationship Id="rId4" Type="http://schemas.openxmlformats.org/officeDocument/2006/relationships/image" Target="../media/image236.png"/></Relationships>
</file>

<file path=ppt/slides/_rels/slide33.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229.png"/><Relationship Id="rId3" Type="http://schemas.openxmlformats.org/officeDocument/2006/relationships/image" Target="../media/image130.png"/><Relationship Id="rId7" Type="http://schemas.openxmlformats.org/officeDocument/2006/relationships/image" Target="../media/image155.png"/><Relationship Id="rId12" Type="http://schemas.openxmlformats.org/officeDocument/2006/relationships/image" Target="../media/image192.svg"/><Relationship Id="rId17" Type="http://schemas.openxmlformats.org/officeDocument/2006/relationships/hyperlink" Target="https://github.com/Azure/Vector-Search-AI-Assistant/tree/cognitive-search-vector" TargetMode="External"/><Relationship Id="rId2" Type="http://schemas.openxmlformats.org/officeDocument/2006/relationships/notesSlide" Target="../notesSlides/notesSlide30.xml"/><Relationship Id="rId16" Type="http://schemas.openxmlformats.org/officeDocument/2006/relationships/image" Target="../media/image194.svg"/><Relationship Id="rId1" Type="http://schemas.openxmlformats.org/officeDocument/2006/relationships/slideLayout" Target="../slideLayouts/slideLayout22.xml"/><Relationship Id="rId6" Type="http://schemas.openxmlformats.org/officeDocument/2006/relationships/image" Target="../media/image202.svg"/><Relationship Id="rId11" Type="http://schemas.openxmlformats.org/officeDocument/2006/relationships/image" Target="../media/image191.png"/><Relationship Id="rId5" Type="http://schemas.openxmlformats.org/officeDocument/2006/relationships/image" Target="../media/image201.png"/><Relationship Id="rId15" Type="http://schemas.openxmlformats.org/officeDocument/2006/relationships/image" Target="../media/image193.png"/><Relationship Id="rId10" Type="http://schemas.openxmlformats.org/officeDocument/2006/relationships/image" Target="../media/image216.svg"/><Relationship Id="rId4" Type="http://schemas.openxmlformats.org/officeDocument/2006/relationships/image" Target="../media/image131.svg"/><Relationship Id="rId9" Type="http://schemas.openxmlformats.org/officeDocument/2006/relationships/image" Target="../media/image187.png"/><Relationship Id="rId14" Type="http://schemas.openxmlformats.org/officeDocument/2006/relationships/image" Target="../media/image230.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32.xml"/><Relationship Id="rId1" Type="http://schemas.openxmlformats.org/officeDocument/2006/relationships/slideLayout" Target="../slideLayouts/slideLayout68.xml"/><Relationship Id="rId5" Type="http://schemas.microsoft.com/office/2007/relationships/hdphoto" Target="../media/hdphoto12.wdp"/><Relationship Id="rId4" Type="http://schemas.openxmlformats.org/officeDocument/2006/relationships/image" Target="../media/image238.png"/></Relationships>
</file>

<file path=ppt/slides/_rels/slide36.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131.svg"/><Relationship Id="rId18" Type="http://schemas.openxmlformats.org/officeDocument/2006/relationships/image" Target="../media/image243.png"/><Relationship Id="rId3" Type="http://schemas.openxmlformats.org/officeDocument/2006/relationships/notesSlide" Target="../notesSlides/notesSlide33.xml"/><Relationship Id="rId21" Type="http://schemas.openxmlformats.org/officeDocument/2006/relationships/image" Target="../media/image200.svg"/><Relationship Id="rId7" Type="http://schemas.openxmlformats.org/officeDocument/2006/relationships/image" Target="../media/image242.svg"/><Relationship Id="rId12" Type="http://schemas.openxmlformats.org/officeDocument/2006/relationships/image" Target="../media/image130.png"/><Relationship Id="rId17" Type="http://schemas.openxmlformats.org/officeDocument/2006/relationships/image" Target="../media/image202.svg"/><Relationship Id="rId25" Type="http://schemas.openxmlformats.org/officeDocument/2006/relationships/image" Target="../media/image224.svg"/><Relationship Id="rId2" Type="http://schemas.openxmlformats.org/officeDocument/2006/relationships/slideLayout" Target="../slideLayouts/slideLayout22.xml"/><Relationship Id="rId16" Type="http://schemas.openxmlformats.org/officeDocument/2006/relationships/image" Target="../media/image201.png"/><Relationship Id="rId20" Type="http://schemas.openxmlformats.org/officeDocument/2006/relationships/image" Target="../media/image199.png"/><Relationship Id="rId1" Type="http://schemas.openxmlformats.org/officeDocument/2006/relationships/tags" Target="../tags/tag1.xml"/><Relationship Id="rId6" Type="http://schemas.openxmlformats.org/officeDocument/2006/relationships/image" Target="../media/image241.png"/><Relationship Id="rId11" Type="http://schemas.openxmlformats.org/officeDocument/2006/relationships/image" Target="../media/image158.svg"/><Relationship Id="rId24" Type="http://schemas.openxmlformats.org/officeDocument/2006/relationships/image" Target="../media/image223.png"/><Relationship Id="rId5" Type="http://schemas.openxmlformats.org/officeDocument/2006/relationships/image" Target="../media/image240.svg"/><Relationship Id="rId15" Type="http://schemas.openxmlformats.org/officeDocument/2006/relationships/image" Target="../media/image192.svg"/><Relationship Id="rId23" Type="http://schemas.openxmlformats.org/officeDocument/2006/relationships/image" Target="../media/image246.svg"/><Relationship Id="rId10" Type="http://schemas.openxmlformats.org/officeDocument/2006/relationships/image" Target="../media/image157.png"/><Relationship Id="rId19" Type="http://schemas.openxmlformats.org/officeDocument/2006/relationships/image" Target="../media/image244.svg"/><Relationship Id="rId4" Type="http://schemas.openxmlformats.org/officeDocument/2006/relationships/image" Target="../media/image239.png"/><Relationship Id="rId9" Type="http://schemas.openxmlformats.org/officeDocument/2006/relationships/image" Target="../media/image218.svg"/><Relationship Id="rId14" Type="http://schemas.openxmlformats.org/officeDocument/2006/relationships/image" Target="../media/image191.png"/><Relationship Id="rId22" Type="http://schemas.openxmlformats.org/officeDocument/2006/relationships/image" Target="../media/image2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notesSlide" Target="../notesSlides/notesSlide35.xml"/><Relationship Id="rId1" Type="http://schemas.openxmlformats.org/officeDocument/2006/relationships/slideLayout" Target="../slideLayouts/slideLayout68.xml"/><Relationship Id="rId5" Type="http://schemas.microsoft.com/office/2007/relationships/hdphoto" Target="../media/hdphoto16.wdp"/><Relationship Id="rId4" Type="http://schemas.openxmlformats.org/officeDocument/2006/relationships/image" Target="../media/image248.png"/></Relationships>
</file>

<file path=ppt/slides/_rels/slide39.xml.rels><?xml version="1.0" encoding="UTF-8" standalone="yes"?>
<Relationships xmlns="http://schemas.openxmlformats.org/package/2006/relationships"><Relationship Id="rId8" Type="http://schemas.openxmlformats.org/officeDocument/2006/relationships/image" Target="../media/image222.svg"/><Relationship Id="rId13" Type="http://schemas.openxmlformats.org/officeDocument/2006/relationships/image" Target="../media/image253.png"/><Relationship Id="rId18" Type="http://schemas.openxmlformats.org/officeDocument/2006/relationships/image" Target="../media/image192.svg"/><Relationship Id="rId26" Type="http://schemas.openxmlformats.org/officeDocument/2006/relationships/image" Target="../media/image258.svg"/><Relationship Id="rId3" Type="http://schemas.openxmlformats.org/officeDocument/2006/relationships/image" Target="../media/image157.png"/><Relationship Id="rId21" Type="http://schemas.openxmlformats.org/officeDocument/2006/relationships/image" Target="../media/image199.png"/><Relationship Id="rId7" Type="http://schemas.openxmlformats.org/officeDocument/2006/relationships/image" Target="../media/image221.png"/><Relationship Id="rId12" Type="http://schemas.openxmlformats.org/officeDocument/2006/relationships/image" Target="../media/image252.svg"/><Relationship Id="rId17" Type="http://schemas.openxmlformats.org/officeDocument/2006/relationships/image" Target="../media/image191.png"/><Relationship Id="rId25" Type="http://schemas.openxmlformats.org/officeDocument/2006/relationships/image" Target="../media/image257.png"/><Relationship Id="rId2" Type="http://schemas.openxmlformats.org/officeDocument/2006/relationships/notesSlide" Target="../notesSlides/notesSlide36.xml"/><Relationship Id="rId16" Type="http://schemas.openxmlformats.org/officeDocument/2006/relationships/image" Target="../media/image188.svg"/><Relationship Id="rId20" Type="http://schemas.openxmlformats.org/officeDocument/2006/relationships/image" Target="../media/image202.svg"/><Relationship Id="rId29" Type="http://schemas.openxmlformats.org/officeDocument/2006/relationships/image" Target="../media/image225.png"/><Relationship Id="rId1" Type="http://schemas.openxmlformats.org/officeDocument/2006/relationships/slideLayout" Target="../slideLayouts/slideLayout22.xml"/><Relationship Id="rId6" Type="http://schemas.openxmlformats.org/officeDocument/2006/relationships/image" Target="../media/image250.svg"/><Relationship Id="rId11" Type="http://schemas.openxmlformats.org/officeDocument/2006/relationships/image" Target="../media/image251.png"/><Relationship Id="rId24" Type="http://schemas.openxmlformats.org/officeDocument/2006/relationships/image" Target="../media/image256.svg"/><Relationship Id="rId5" Type="http://schemas.openxmlformats.org/officeDocument/2006/relationships/image" Target="../media/image249.png"/><Relationship Id="rId15" Type="http://schemas.openxmlformats.org/officeDocument/2006/relationships/image" Target="../media/image187.png"/><Relationship Id="rId23" Type="http://schemas.openxmlformats.org/officeDocument/2006/relationships/image" Target="../media/image255.png"/><Relationship Id="rId28" Type="http://schemas.openxmlformats.org/officeDocument/2006/relationships/image" Target="../media/image213.svg"/><Relationship Id="rId10" Type="http://schemas.openxmlformats.org/officeDocument/2006/relationships/image" Target="../media/image131.svg"/><Relationship Id="rId19" Type="http://schemas.openxmlformats.org/officeDocument/2006/relationships/image" Target="../media/image201.png"/><Relationship Id="rId4" Type="http://schemas.openxmlformats.org/officeDocument/2006/relationships/image" Target="../media/image158.svg"/><Relationship Id="rId9" Type="http://schemas.openxmlformats.org/officeDocument/2006/relationships/image" Target="../media/image130.png"/><Relationship Id="rId14" Type="http://schemas.openxmlformats.org/officeDocument/2006/relationships/image" Target="../media/image254.png"/><Relationship Id="rId22" Type="http://schemas.openxmlformats.org/officeDocument/2006/relationships/image" Target="../media/image200.svg"/><Relationship Id="rId27" Type="http://schemas.openxmlformats.org/officeDocument/2006/relationships/image" Target="../media/image2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38.xml"/><Relationship Id="rId1" Type="http://schemas.openxmlformats.org/officeDocument/2006/relationships/slideLayout" Target="../slideLayouts/slideLayout68.xml"/><Relationship Id="rId5" Type="http://schemas.microsoft.com/office/2007/relationships/hdphoto" Target="../media/hdphoto13.wdp"/><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263.svg"/><Relationship Id="rId13" Type="http://schemas.openxmlformats.org/officeDocument/2006/relationships/image" Target="../media/image267.png"/><Relationship Id="rId3" Type="http://schemas.openxmlformats.org/officeDocument/2006/relationships/image" Target="../media/image187.png"/><Relationship Id="rId7" Type="http://schemas.openxmlformats.org/officeDocument/2006/relationships/image" Target="../media/image262.png"/><Relationship Id="rId12" Type="http://schemas.openxmlformats.org/officeDocument/2006/relationships/image" Target="../media/image266.svg"/><Relationship Id="rId2" Type="http://schemas.openxmlformats.org/officeDocument/2006/relationships/notesSlide" Target="../notesSlides/notesSlide39.xml"/><Relationship Id="rId16" Type="http://schemas.openxmlformats.org/officeDocument/2006/relationships/image" Target="../media/image158.svg"/><Relationship Id="rId1" Type="http://schemas.openxmlformats.org/officeDocument/2006/relationships/slideLayout" Target="../slideLayouts/slideLayout22.xml"/><Relationship Id="rId6" Type="http://schemas.openxmlformats.org/officeDocument/2006/relationships/image" Target="../media/image135.svg"/><Relationship Id="rId11" Type="http://schemas.openxmlformats.org/officeDocument/2006/relationships/image" Target="../media/image265.png"/><Relationship Id="rId5" Type="http://schemas.openxmlformats.org/officeDocument/2006/relationships/image" Target="../media/image134.png"/><Relationship Id="rId15" Type="http://schemas.openxmlformats.org/officeDocument/2006/relationships/image" Target="../media/image157.png"/><Relationship Id="rId10" Type="http://schemas.openxmlformats.org/officeDocument/2006/relationships/hyperlink" Target="https://github.com/microsoft/Customer-Service-Conversational-Insights-with-Azure-OpenAI-Services?tab=readme-ov-file" TargetMode="External"/><Relationship Id="rId4" Type="http://schemas.openxmlformats.org/officeDocument/2006/relationships/image" Target="../media/image261.svg"/><Relationship Id="rId9" Type="http://schemas.openxmlformats.org/officeDocument/2006/relationships/image" Target="../media/image264.png"/><Relationship Id="rId14" Type="http://schemas.openxmlformats.org/officeDocument/2006/relationships/image" Target="../media/image268.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notesSlide" Target="../notesSlides/notesSlide41.xml"/><Relationship Id="rId1" Type="http://schemas.openxmlformats.org/officeDocument/2006/relationships/slideLayout" Target="../slideLayouts/slideLayout68.xml"/><Relationship Id="rId5" Type="http://schemas.microsoft.com/office/2007/relationships/hdphoto" Target="../media/hdphoto14.wdp"/><Relationship Id="rId4" Type="http://schemas.openxmlformats.org/officeDocument/2006/relationships/image" Target="../media/image270.png"/></Relationships>
</file>

<file path=ppt/slides/_rels/slide45.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192.svg"/><Relationship Id="rId18" Type="http://schemas.openxmlformats.org/officeDocument/2006/relationships/image" Target="../media/image278.svg"/><Relationship Id="rId3" Type="http://schemas.openxmlformats.org/officeDocument/2006/relationships/image" Target="../media/image210.png"/><Relationship Id="rId21" Type="http://schemas.openxmlformats.org/officeDocument/2006/relationships/image" Target="../media/image155.png"/><Relationship Id="rId7" Type="http://schemas.openxmlformats.org/officeDocument/2006/relationships/image" Target="../media/image274.svg"/><Relationship Id="rId12" Type="http://schemas.openxmlformats.org/officeDocument/2006/relationships/image" Target="../media/image191.png"/><Relationship Id="rId17" Type="http://schemas.openxmlformats.org/officeDocument/2006/relationships/image" Target="../media/image277.png"/><Relationship Id="rId2" Type="http://schemas.openxmlformats.org/officeDocument/2006/relationships/notesSlide" Target="../notesSlides/notesSlide42.xml"/><Relationship Id="rId16" Type="http://schemas.openxmlformats.org/officeDocument/2006/relationships/image" Target="../media/image136.png"/><Relationship Id="rId20" Type="http://schemas.openxmlformats.org/officeDocument/2006/relationships/image" Target="../media/image280.svg"/><Relationship Id="rId1" Type="http://schemas.openxmlformats.org/officeDocument/2006/relationships/slideLayout" Target="../slideLayouts/slideLayout22.xml"/><Relationship Id="rId6" Type="http://schemas.openxmlformats.org/officeDocument/2006/relationships/image" Target="../media/image273.png"/><Relationship Id="rId11" Type="http://schemas.openxmlformats.org/officeDocument/2006/relationships/image" Target="../media/image209.svg"/><Relationship Id="rId5" Type="http://schemas.openxmlformats.org/officeDocument/2006/relationships/image" Target="../media/image272.png"/><Relationship Id="rId15" Type="http://schemas.openxmlformats.org/officeDocument/2006/relationships/image" Target="../media/image213.svg"/><Relationship Id="rId10" Type="http://schemas.openxmlformats.org/officeDocument/2006/relationships/image" Target="../media/image208.png"/><Relationship Id="rId19" Type="http://schemas.openxmlformats.org/officeDocument/2006/relationships/image" Target="../media/image279.png"/><Relationship Id="rId4" Type="http://schemas.openxmlformats.org/officeDocument/2006/relationships/image" Target="../media/image271.emf"/><Relationship Id="rId9" Type="http://schemas.openxmlformats.org/officeDocument/2006/relationships/image" Target="../media/image276.svg"/><Relationship Id="rId14" Type="http://schemas.openxmlformats.org/officeDocument/2006/relationships/image" Target="../media/image212.png"/><Relationship Id="rId22" Type="http://schemas.openxmlformats.org/officeDocument/2006/relationships/image" Target="../media/image156.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hyperlink" Target="https://info.microsoft.com/ww-landing-forrester-unlock-competitive-advantage-with-app-mod.html?lcid=en-us" TargetMode="External"/><Relationship Id="rId2" Type="http://schemas.openxmlformats.org/officeDocument/2006/relationships/notesSlide" Target="../notesSlides/notesSlide44.xml"/><Relationship Id="rId1" Type="http://schemas.openxmlformats.org/officeDocument/2006/relationships/slideLayout" Target="../slideLayouts/slideLayout22.xml"/><Relationship Id="rId6" Type="http://schemas.openxmlformats.org/officeDocument/2006/relationships/image" Target="../media/image282.svg"/><Relationship Id="rId5" Type="http://schemas.openxmlformats.org/officeDocument/2006/relationships/image" Target="../media/image281.png"/><Relationship Id="rId4" Type="http://schemas.openxmlformats.org/officeDocument/2006/relationships/hyperlink" Target="https://azure.microsoft.com/en-us/resources/idc-white-paper-the-business-value-of-migrating-and-modernizing-with-azur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5.xml"/><Relationship Id="rId1" Type="http://schemas.openxmlformats.org/officeDocument/2006/relationships/slideLayout" Target="../slideLayouts/slideLayout68.xml"/><Relationship Id="rId4" Type="http://schemas.openxmlformats.org/officeDocument/2006/relationships/image" Target="../media/image282.svg"/></Relationships>
</file>

<file path=ppt/slides/_rels/slide4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6.xml"/><Relationship Id="rId1" Type="http://schemas.openxmlformats.org/officeDocument/2006/relationships/slideLayout" Target="../slideLayouts/slideLayout22.xml"/><Relationship Id="rId4" Type="http://schemas.openxmlformats.org/officeDocument/2006/relationships/image" Target="../media/image282.svg"/></Relationships>
</file>

<file path=ppt/slides/_rels/slide5.xml.rels><?xml version="1.0" encoding="UTF-8" standalone="yes"?>
<Relationships xmlns="http://schemas.openxmlformats.org/package/2006/relationships"><Relationship Id="rId3" Type="http://schemas.openxmlformats.org/officeDocument/2006/relationships/hyperlink" Target="https://www.idc.com/getdoc.jsp?containerId=US51953724" TargetMode="External"/><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hyperlink" Target="https://info.microsoft.com/ww-landing-forrester-unlock-competitive-advantage-with-app-mod.html?lcid=en-us" TargetMode="External"/><Relationship Id="rId4" Type="http://schemas.openxmlformats.org/officeDocument/2006/relationships/hyperlink" Target="https://www.gartner.com/document/code/796291?ref=authbody&amp;refval=484123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7.xml"/><Relationship Id="rId1" Type="http://schemas.openxmlformats.org/officeDocument/2006/relationships/slideLayout" Target="../slideLayouts/slideLayout22.xml"/><Relationship Id="rId4" Type="http://schemas.openxmlformats.org/officeDocument/2006/relationships/image" Target="../media/image282.svg"/></Relationships>
</file>

<file path=ppt/slides/_rels/slide51.xml.rels><?xml version="1.0" encoding="UTF-8" standalone="yes"?>
<Relationships xmlns="http://schemas.openxmlformats.org/package/2006/relationships"><Relationship Id="rId8" Type="http://schemas.openxmlformats.org/officeDocument/2006/relationships/image" Target="../media/image288.svg"/><Relationship Id="rId3" Type="http://schemas.openxmlformats.org/officeDocument/2006/relationships/image" Target="../media/image283.png"/><Relationship Id="rId7" Type="http://schemas.openxmlformats.org/officeDocument/2006/relationships/image" Target="../media/image287.png"/><Relationship Id="rId12" Type="http://schemas.openxmlformats.org/officeDocument/2006/relationships/image" Target="../media/image282.svg"/><Relationship Id="rId2" Type="http://schemas.openxmlformats.org/officeDocument/2006/relationships/notesSlide" Target="../notesSlides/notesSlide48.xml"/><Relationship Id="rId1" Type="http://schemas.openxmlformats.org/officeDocument/2006/relationships/slideLayout" Target="../slideLayouts/slideLayout68.xml"/><Relationship Id="rId6" Type="http://schemas.openxmlformats.org/officeDocument/2006/relationships/image" Target="../media/image286.svg"/><Relationship Id="rId11" Type="http://schemas.openxmlformats.org/officeDocument/2006/relationships/image" Target="../media/image281.png"/><Relationship Id="rId5" Type="http://schemas.openxmlformats.org/officeDocument/2006/relationships/image" Target="../media/image285.png"/><Relationship Id="rId10" Type="http://schemas.openxmlformats.org/officeDocument/2006/relationships/image" Target="../media/image290.svg"/><Relationship Id="rId4" Type="http://schemas.openxmlformats.org/officeDocument/2006/relationships/image" Target="../media/image284.svg"/><Relationship Id="rId9" Type="http://schemas.openxmlformats.org/officeDocument/2006/relationships/image" Target="../media/image289.png"/></Relationships>
</file>

<file path=ppt/slides/_rels/slide5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9.xml"/><Relationship Id="rId1" Type="http://schemas.openxmlformats.org/officeDocument/2006/relationships/slideLayout" Target="../slideLayouts/slideLayout22.xml"/><Relationship Id="rId4" Type="http://schemas.openxmlformats.org/officeDocument/2006/relationships/image" Target="../media/image282.svg"/></Relationships>
</file>

<file path=ppt/slides/_rels/slide53.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91.png"/><Relationship Id="rId7" Type="http://schemas.microsoft.com/office/2007/relationships/hdphoto" Target="../media/hdphoto18.wdp"/><Relationship Id="rId2" Type="http://schemas.openxmlformats.org/officeDocument/2006/relationships/notesSlide" Target="../notesSlides/notesSlide50.xml"/><Relationship Id="rId1" Type="http://schemas.openxmlformats.org/officeDocument/2006/relationships/slideLayout" Target="../slideLayouts/slideLayout22.xml"/><Relationship Id="rId6" Type="http://schemas.openxmlformats.org/officeDocument/2006/relationships/image" Target="../media/image293.png"/><Relationship Id="rId5" Type="http://schemas.openxmlformats.org/officeDocument/2006/relationships/image" Target="../media/image292.png"/><Relationship Id="rId4" Type="http://schemas.microsoft.com/office/2007/relationships/hdphoto" Target="../media/hdphoto17.wdp"/><Relationship Id="rId9" Type="http://schemas.openxmlformats.org/officeDocument/2006/relationships/image" Target="../media/image282.svg"/></Relationships>
</file>

<file path=ppt/slides/_rels/slide54.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notesSlide" Target="../notesSlides/notesSlide51.xml"/><Relationship Id="rId1" Type="http://schemas.openxmlformats.org/officeDocument/2006/relationships/slideLayout" Target="../slideLayouts/slideLayout68.xml"/><Relationship Id="rId5" Type="http://schemas.microsoft.com/office/2007/relationships/hdphoto" Target="../media/hdphoto19.wdp"/><Relationship Id="rId4" Type="http://schemas.openxmlformats.org/officeDocument/2006/relationships/image" Target="../media/image295.png"/></Relationships>
</file>

<file path=ppt/slides/_rels/slide55.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281.png"/><Relationship Id="rId7" Type="http://schemas.openxmlformats.org/officeDocument/2006/relationships/image" Target="../media/image297.png"/><Relationship Id="rId2" Type="http://schemas.openxmlformats.org/officeDocument/2006/relationships/notesSlide" Target="../notesSlides/notesSlide52.xml"/><Relationship Id="rId1" Type="http://schemas.openxmlformats.org/officeDocument/2006/relationships/slideLayout" Target="../slideLayouts/slideLayout22.xml"/><Relationship Id="rId6" Type="http://schemas.microsoft.com/office/2007/relationships/hdphoto" Target="../media/hdphoto20.wdp"/><Relationship Id="rId5" Type="http://schemas.openxmlformats.org/officeDocument/2006/relationships/image" Target="../media/image296.png"/><Relationship Id="rId10" Type="http://schemas.microsoft.com/office/2007/relationships/hdphoto" Target="../media/hdphoto22.wdp"/><Relationship Id="rId4" Type="http://schemas.openxmlformats.org/officeDocument/2006/relationships/image" Target="../media/image282.svg"/><Relationship Id="rId9" Type="http://schemas.openxmlformats.org/officeDocument/2006/relationships/image" Target="../media/image298.png"/></Relationships>
</file>

<file path=ppt/slides/_rels/slide56.xml.rels><?xml version="1.0" encoding="UTF-8" standalone="yes"?>
<Relationships xmlns="http://schemas.openxmlformats.org/package/2006/relationships"><Relationship Id="rId3" Type="http://schemas.openxmlformats.org/officeDocument/2006/relationships/image" Target="../media/image299.jpeg"/><Relationship Id="rId2" Type="http://schemas.openxmlformats.org/officeDocument/2006/relationships/notesSlide" Target="../notesSlides/notesSlide53.xml"/><Relationship Id="rId1" Type="http://schemas.openxmlformats.org/officeDocument/2006/relationships/slideLayout" Target="../slideLayouts/slideLayout68.xml"/><Relationship Id="rId5" Type="http://schemas.microsoft.com/office/2007/relationships/hdphoto" Target="../media/hdphoto23.wdp"/><Relationship Id="rId4" Type="http://schemas.openxmlformats.org/officeDocument/2006/relationships/image" Target="../media/image300.png"/></Relationships>
</file>

<file path=ppt/slides/_rels/slide57.xml.rels><?xml version="1.0" encoding="UTF-8" standalone="yes"?>
<Relationships xmlns="http://schemas.openxmlformats.org/package/2006/relationships"><Relationship Id="rId3" Type="http://schemas.openxmlformats.org/officeDocument/2006/relationships/image" Target="../media/image282.svg"/><Relationship Id="rId2" Type="http://schemas.openxmlformats.org/officeDocument/2006/relationships/image" Target="../media/image281.png"/><Relationship Id="rId1" Type="http://schemas.openxmlformats.org/officeDocument/2006/relationships/slideLayout" Target="../slideLayouts/slideLayout13.xml"/><Relationship Id="rId4" Type="http://schemas.openxmlformats.org/officeDocument/2006/relationships/image" Target="../media/image301.png"/></Relationships>
</file>

<file path=ppt/slides/_rels/slide58.xml.rels><?xml version="1.0" encoding="UTF-8" standalone="yes"?>
<Relationships xmlns="http://schemas.openxmlformats.org/package/2006/relationships"><Relationship Id="rId8" Type="http://schemas.openxmlformats.org/officeDocument/2006/relationships/image" Target="../media/image307.jpe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306.png"/><Relationship Id="rId12" Type="http://schemas.openxmlformats.org/officeDocument/2006/relationships/image" Target="../media/image311.png"/><Relationship Id="rId2" Type="http://schemas.openxmlformats.org/officeDocument/2006/relationships/notesSlide" Target="../notesSlides/notesSlide54.xml"/><Relationship Id="rId16" Type="http://schemas.openxmlformats.org/officeDocument/2006/relationships/image" Target="../media/image282.svg"/><Relationship Id="rId1" Type="http://schemas.openxmlformats.org/officeDocument/2006/relationships/slideLayout" Target="../slideLayouts/slideLayout22.xml"/><Relationship Id="rId6" Type="http://schemas.openxmlformats.org/officeDocument/2006/relationships/image" Target="../media/image305.png"/><Relationship Id="rId11" Type="http://schemas.openxmlformats.org/officeDocument/2006/relationships/image" Target="../media/image310.png"/><Relationship Id="rId5" Type="http://schemas.openxmlformats.org/officeDocument/2006/relationships/image" Target="../media/image304.png"/><Relationship Id="rId15" Type="http://schemas.openxmlformats.org/officeDocument/2006/relationships/image" Target="../media/image281.png"/><Relationship Id="rId10" Type="http://schemas.openxmlformats.org/officeDocument/2006/relationships/image" Target="../media/image309.jpeg"/><Relationship Id="rId4" Type="http://schemas.openxmlformats.org/officeDocument/2006/relationships/image" Target="../media/image303.png"/><Relationship Id="rId9" Type="http://schemas.openxmlformats.org/officeDocument/2006/relationships/image" Target="../media/image308.png"/><Relationship Id="rId14" Type="http://schemas.openxmlformats.org/officeDocument/2006/relationships/image" Target="../media/image313.png"/></Relationships>
</file>

<file path=ppt/slides/_rels/slide59.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14.png"/><Relationship Id="rId7" Type="http://schemas.openxmlformats.org/officeDocument/2006/relationships/image" Target="../media/image315.png"/><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microsoft.com/office/2007/relationships/hdphoto" Target="../media/hdphoto22.wdp"/><Relationship Id="rId5" Type="http://schemas.openxmlformats.org/officeDocument/2006/relationships/image" Target="../media/image298.png"/><Relationship Id="rId4" Type="http://schemas.microsoft.com/office/2007/relationships/hdphoto" Target="../media/hdphoto24.wdp"/><Relationship Id="rId9" Type="http://schemas.openxmlformats.org/officeDocument/2006/relationships/image" Target="../media/image282.svg"/></Relationships>
</file>

<file path=ppt/slides/_rels/slide6.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s>
</file>

<file path=ppt/slides/_rels/slide60.xml.rels><?xml version="1.0" encoding="UTF-8" standalone="yes"?>
<Relationships xmlns="http://schemas.openxmlformats.org/package/2006/relationships"><Relationship Id="rId3" Type="http://schemas.openxmlformats.org/officeDocument/2006/relationships/image" Target="../media/image316.jpeg"/><Relationship Id="rId2" Type="http://schemas.openxmlformats.org/officeDocument/2006/relationships/notesSlide" Target="../notesSlides/notesSlide56.xml"/><Relationship Id="rId1" Type="http://schemas.openxmlformats.org/officeDocument/2006/relationships/slideLayout" Target="../slideLayouts/slideLayout68.xml"/><Relationship Id="rId5" Type="http://schemas.microsoft.com/office/2007/relationships/hdphoto" Target="../media/hdphoto25.wdp"/><Relationship Id="rId4" Type="http://schemas.openxmlformats.org/officeDocument/2006/relationships/image" Target="../media/image317.png"/></Relationships>
</file>

<file path=ppt/slides/_rels/slide61.xml.rels><?xml version="1.0" encoding="UTF-8" standalone="yes"?>
<Relationships xmlns="http://schemas.openxmlformats.org/package/2006/relationships"><Relationship Id="rId8" Type="http://schemas.openxmlformats.org/officeDocument/2006/relationships/image" Target="../media/image323.svg"/><Relationship Id="rId13" Type="http://schemas.openxmlformats.org/officeDocument/2006/relationships/image" Target="../media/image328.svg"/><Relationship Id="rId3" Type="http://schemas.openxmlformats.org/officeDocument/2006/relationships/image" Target="../media/image318.png"/><Relationship Id="rId7" Type="http://schemas.openxmlformats.org/officeDocument/2006/relationships/image" Target="../media/image322.png"/><Relationship Id="rId12" Type="http://schemas.openxmlformats.org/officeDocument/2006/relationships/image" Target="../media/image327.png"/><Relationship Id="rId2" Type="http://schemas.openxmlformats.org/officeDocument/2006/relationships/notesSlide" Target="../notesSlides/notesSlide57.xml"/><Relationship Id="rId1" Type="http://schemas.openxmlformats.org/officeDocument/2006/relationships/slideLayout" Target="../slideLayouts/slideLayout22.xml"/><Relationship Id="rId6" Type="http://schemas.openxmlformats.org/officeDocument/2006/relationships/image" Target="../media/image321.svg"/><Relationship Id="rId11" Type="http://schemas.openxmlformats.org/officeDocument/2006/relationships/image" Target="../media/image326.png"/><Relationship Id="rId5" Type="http://schemas.openxmlformats.org/officeDocument/2006/relationships/image" Target="../media/image320.png"/><Relationship Id="rId10" Type="http://schemas.openxmlformats.org/officeDocument/2006/relationships/image" Target="../media/image325.svg"/><Relationship Id="rId4" Type="http://schemas.openxmlformats.org/officeDocument/2006/relationships/image" Target="../media/image319.svg"/><Relationship Id="rId9" Type="http://schemas.openxmlformats.org/officeDocument/2006/relationships/image" Target="../media/image324.png"/><Relationship Id="rId14" Type="http://schemas.openxmlformats.org/officeDocument/2006/relationships/image" Target="../media/image329.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13" Type="http://schemas.microsoft.com/office/2007/relationships/hdphoto" Target="../media/hdphoto30.wdp"/><Relationship Id="rId18" Type="http://schemas.openxmlformats.org/officeDocument/2006/relationships/image" Target="../media/image338.png"/><Relationship Id="rId26" Type="http://schemas.openxmlformats.org/officeDocument/2006/relationships/image" Target="../media/image342.png"/><Relationship Id="rId3" Type="http://schemas.openxmlformats.org/officeDocument/2006/relationships/hyperlink" Target="https://azure.microsoft.com/en-us/solutions/migration/migrate-modernize-innovate" TargetMode="External"/><Relationship Id="rId21" Type="http://schemas.microsoft.com/office/2007/relationships/hdphoto" Target="../media/hdphoto33.wdp"/><Relationship Id="rId7" Type="http://schemas.microsoft.com/office/2007/relationships/hdphoto" Target="../media/hdphoto27.wdp"/><Relationship Id="rId12" Type="http://schemas.openxmlformats.org/officeDocument/2006/relationships/image" Target="../media/image334.png"/><Relationship Id="rId17" Type="http://schemas.microsoft.com/office/2007/relationships/hdphoto" Target="../media/hdphoto31.wdp"/><Relationship Id="rId25" Type="http://schemas.microsoft.com/office/2007/relationships/hdphoto" Target="../media/hdphoto35.wdp"/><Relationship Id="rId2" Type="http://schemas.openxmlformats.org/officeDocument/2006/relationships/notesSlide" Target="../notesSlides/notesSlide58.xml"/><Relationship Id="rId16" Type="http://schemas.openxmlformats.org/officeDocument/2006/relationships/image" Target="../media/image337.png"/><Relationship Id="rId20" Type="http://schemas.openxmlformats.org/officeDocument/2006/relationships/image" Target="../media/image339.png"/><Relationship Id="rId29" Type="http://schemas.openxmlformats.org/officeDocument/2006/relationships/image" Target="../media/image344.png"/><Relationship Id="rId1" Type="http://schemas.openxmlformats.org/officeDocument/2006/relationships/slideLayout" Target="../slideLayouts/slideLayout13.xml"/><Relationship Id="rId6" Type="http://schemas.openxmlformats.org/officeDocument/2006/relationships/image" Target="../media/image331.png"/><Relationship Id="rId11" Type="http://schemas.microsoft.com/office/2007/relationships/hdphoto" Target="../media/hdphoto29.wdp"/><Relationship Id="rId24" Type="http://schemas.openxmlformats.org/officeDocument/2006/relationships/image" Target="../media/image341.png"/><Relationship Id="rId5" Type="http://schemas.microsoft.com/office/2007/relationships/hdphoto" Target="../media/hdphoto26.wdp"/><Relationship Id="rId15" Type="http://schemas.openxmlformats.org/officeDocument/2006/relationships/image" Target="../media/image336.png"/><Relationship Id="rId23" Type="http://schemas.microsoft.com/office/2007/relationships/hdphoto" Target="../media/hdphoto34.wdp"/><Relationship Id="rId28" Type="http://schemas.openxmlformats.org/officeDocument/2006/relationships/image" Target="../media/image343.png"/><Relationship Id="rId10" Type="http://schemas.openxmlformats.org/officeDocument/2006/relationships/image" Target="../media/image333.png"/><Relationship Id="rId19" Type="http://schemas.microsoft.com/office/2007/relationships/hdphoto" Target="../media/hdphoto32.wdp"/><Relationship Id="rId4" Type="http://schemas.openxmlformats.org/officeDocument/2006/relationships/image" Target="../media/image330.png"/><Relationship Id="rId9" Type="http://schemas.microsoft.com/office/2007/relationships/hdphoto" Target="../media/hdphoto28.wdp"/><Relationship Id="rId14" Type="http://schemas.openxmlformats.org/officeDocument/2006/relationships/image" Target="../media/image335.png"/><Relationship Id="rId22" Type="http://schemas.openxmlformats.org/officeDocument/2006/relationships/image" Target="../media/image340.png"/><Relationship Id="rId27" Type="http://schemas.microsoft.com/office/2007/relationships/hdphoto" Target="../media/hdphoto36.wdp"/><Relationship Id="rId30" Type="http://schemas.microsoft.com/office/2007/relationships/hdphoto" Target="../media/hdphoto37.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60.xml"/><Relationship Id="rId1" Type="http://schemas.openxmlformats.org/officeDocument/2006/relationships/slideLayout" Target="../slideLayouts/slideLayout68.xml"/><Relationship Id="rId4" Type="http://schemas.openxmlformats.org/officeDocument/2006/relationships/image" Target="../media/image346.svg"/></Relationships>
</file>

<file path=ppt/slides/_rels/slide65.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46.svg"/><Relationship Id="rId7" Type="http://schemas.openxmlformats.org/officeDocument/2006/relationships/image" Target="../media/image350.svg"/><Relationship Id="rId2" Type="http://schemas.openxmlformats.org/officeDocument/2006/relationships/image" Target="../media/image345.png"/><Relationship Id="rId1" Type="http://schemas.openxmlformats.org/officeDocument/2006/relationships/slideLayout" Target="../slideLayouts/slideLayout290.xml"/><Relationship Id="rId6" Type="http://schemas.openxmlformats.org/officeDocument/2006/relationships/image" Target="../media/image349.png"/><Relationship Id="rId5" Type="http://schemas.openxmlformats.org/officeDocument/2006/relationships/image" Target="../media/image348.svg"/><Relationship Id="rId4" Type="http://schemas.openxmlformats.org/officeDocument/2006/relationships/image" Target="../media/image347.png"/><Relationship Id="rId9" Type="http://schemas.openxmlformats.org/officeDocument/2006/relationships/image" Target="../media/image352.svg"/></Relationships>
</file>

<file path=ppt/slides/_rels/slide6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346.svg"/><Relationship Id="rId5" Type="http://schemas.openxmlformats.org/officeDocument/2006/relationships/image" Target="../media/image345.png"/><Relationship Id="rId4" Type="http://schemas.openxmlformats.org/officeDocument/2006/relationships/image" Target="../media/image354.png"/></Relationships>
</file>

<file path=ppt/slides/_rels/slide67.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62.xml"/><Relationship Id="rId1" Type="http://schemas.openxmlformats.org/officeDocument/2006/relationships/slideLayout" Target="../slideLayouts/slideLayout22.xml"/><Relationship Id="rId4" Type="http://schemas.openxmlformats.org/officeDocument/2006/relationships/image" Target="../media/image346.svg"/></Relationships>
</file>

<file path=ppt/slides/_rels/slide68.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image" Target="../media/image363.svg"/><Relationship Id="rId3" Type="http://schemas.openxmlformats.org/officeDocument/2006/relationships/image" Target="../media/image355.png"/><Relationship Id="rId7" Type="http://schemas.openxmlformats.org/officeDocument/2006/relationships/image" Target="../media/image359.png"/><Relationship Id="rId12" Type="http://schemas.openxmlformats.org/officeDocument/2006/relationships/image" Target="../media/image362.png"/><Relationship Id="rId17" Type="http://schemas.openxmlformats.org/officeDocument/2006/relationships/image" Target="../media/image367.svg"/><Relationship Id="rId2" Type="http://schemas.openxmlformats.org/officeDocument/2006/relationships/notesSlide" Target="../notesSlides/notesSlide63.xml"/><Relationship Id="rId16" Type="http://schemas.openxmlformats.org/officeDocument/2006/relationships/image" Target="../media/image366.png"/><Relationship Id="rId1" Type="http://schemas.openxmlformats.org/officeDocument/2006/relationships/slideLayout" Target="../slideLayouts/slideLayout22.xml"/><Relationship Id="rId6" Type="http://schemas.openxmlformats.org/officeDocument/2006/relationships/image" Target="../media/image358.png"/><Relationship Id="rId11" Type="http://schemas.openxmlformats.org/officeDocument/2006/relationships/image" Target="../media/image361.svg"/><Relationship Id="rId5" Type="http://schemas.openxmlformats.org/officeDocument/2006/relationships/image" Target="../media/image357.png"/><Relationship Id="rId15" Type="http://schemas.openxmlformats.org/officeDocument/2006/relationships/image" Target="../media/image365.svg"/><Relationship Id="rId10" Type="http://schemas.openxmlformats.org/officeDocument/2006/relationships/image" Target="../media/image360.png"/><Relationship Id="rId4" Type="http://schemas.openxmlformats.org/officeDocument/2006/relationships/image" Target="../media/image356.png"/><Relationship Id="rId9" Type="http://schemas.openxmlformats.org/officeDocument/2006/relationships/image" Target="../media/image346.svg"/><Relationship Id="rId14" Type="http://schemas.openxmlformats.org/officeDocument/2006/relationships/image" Target="../media/image364.png"/></Relationships>
</file>

<file path=ppt/slides/_rels/slide69.xml.rels><?xml version="1.0" encoding="UTF-8" standalone="yes"?>
<Relationships xmlns="http://schemas.openxmlformats.org/package/2006/relationships"><Relationship Id="rId8" Type="http://schemas.openxmlformats.org/officeDocument/2006/relationships/image" Target="../media/image373.svg"/><Relationship Id="rId13" Type="http://schemas.openxmlformats.org/officeDocument/2006/relationships/image" Target="../media/image378.png"/><Relationship Id="rId3" Type="http://schemas.openxmlformats.org/officeDocument/2006/relationships/image" Target="../media/image368.png"/><Relationship Id="rId7" Type="http://schemas.openxmlformats.org/officeDocument/2006/relationships/image" Target="../media/image372.png"/><Relationship Id="rId12" Type="http://schemas.openxmlformats.org/officeDocument/2006/relationships/image" Target="../media/image377.svg"/><Relationship Id="rId2" Type="http://schemas.openxmlformats.org/officeDocument/2006/relationships/notesSlide" Target="../notesSlides/notesSlide64.xml"/><Relationship Id="rId16" Type="http://schemas.openxmlformats.org/officeDocument/2006/relationships/image" Target="../media/image346.svg"/><Relationship Id="rId1" Type="http://schemas.openxmlformats.org/officeDocument/2006/relationships/slideLayout" Target="../slideLayouts/slideLayout22.xml"/><Relationship Id="rId6" Type="http://schemas.openxmlformats.org/officeDocument/2006/relationships/image" Target="../media/image371.svg"/><Relationship Id="rId11" Type="http://schemas.openxmlformats.org/officeDocument/2006/relationships/image" Target="../media/image376.png"/><Relationship Id="rId5" Type="http://schemas.openxmlformats.org/officeDocument/2006/relationships/image" Target="../media/image370.png"/><Relationship Id="rId15" Type="http://schemas.openxmlformats.org/officeDocument/2006/relationships/image" Target="../media/image345.png"/><Relationship Id="rId10" Type="http://schemas.openxmlformats.org/officeDocument/2006/relationships/image" Target="../media/image375.svg"/><Relationship Id="rId4" Type="http://schemas.openxmlformats.org/officeDocument/2006/relationships/image" Target="../media/image369.svg"/><Relationship Id="rId9" Type="http://schemas.openxmlformats.org/officeDocument/2006/relationships/image" Target="../media/image374.png"/><Relationship Id="rId14" Type="http://schemas.openxmlformats.org/officeDocument/2006/relationships/image" Target="../media/image379.svg"/></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en-us/resources/idc-white-paper-the-business-value-of-migrating-and-modernizing-with-azure/"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hyperlink" Target="https://info.microsoft.com/ww-landing-forrester-tei-of-microsoft-azure-ai.html" TargetMode="External"/><Relationship Id="rId4" Type="http://schemas.openxmlformats.org/officeDocument/2006/relationships/hyperlink" Target="https://tools.totaleconomicimpact.com/go/microsoft/azureappinnovation/index.html?reg=1&amp;lang=en-u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65.xml"/><Relationship Id="rId1" Type="http://schemas.openxmlformats.org/officeDocument/2006/relationships/slideLayout" Target="../slideLayouts/slideLayout22.xml"/><Relationship Id="rId4" Type="http://schemas.openxmlformats.org/officeDocument/2006/relationships/image" Target="../media/image346.svg"/></Relationships>
</file>

<file path=ppt/slides/_rels/slide71.xml.rels><?xml version="1.0" encoding="UTF-8" standalone="yes"?>
<Relationships xmlns="http://schemas.openxmlformats.org/package/2006/relationships"><Relationship Id="rId8" Type="http://schemas.openxmlformats.org/officeDocument/2006/relationships/image" Target="../media/image385.sv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notesSlide" Target="../notesSlides/notesSlide66.xml"/><Relationship Id="rId1" Type="http://schemas.openxmlformats.org/officeDocument/2006/relationships/slideLayout" Target="../slideLayouts/slideLayout22.xml"/><Relationship Id="rId6" Type="http://schemas.openxmlformats.org/officeDocument/2006/relationships/image" Target="../media/image383.svg"/><Relationship Id="rId5" Type="http://schemas.openxmlformats.org/officeDocument/2006/relationships/image" Target="../media/image382.png"/><Relationship Id="rId10" Type="http://schemas.openxmlformats.org/officeDocument/2006/relationships/image" Target="../media/image346.svg"/><Relationship Id="rId4" Type="http://schemas.openxmlformats.org/officeDocument/2006/relationships/image" Target="../media/image381.svg"/><Relationship Id="rId9" Type="http://schemas.openxmlformats.org/officeDocument/2006/relationships/image" Target="../media/image345.png"/></Relationships>
</file>

<file path=ppt/slides/_rels/slide72.xml.rels><?xml version="1.0" encoding="UTF-8" standalone="yes"?>
<Relationships xmlns="http://schemas.openxmlformats.org/package/2006/relationships"><Relationship Id="rId13" Type="http://schemas.openxmlformats.org/officeDocument/2006/relationships/image" Target="../media/image396.png"/><Relationship Id="rId18" Type="http://schemas.openxmlformats.org/officeDocument/2006/relationships/image" Target="../media/image401.png"/><Relationship Id="rId26" Type="http://schemas.openxmlformats.org/officeDocument/2006/relationships/image" Target="../media/image407.png"/><Relationship Id="rId39" Type="http://schemas.openxmlformats.org/officeDocument/2006/relationships/image" Target="../media/image420.svg"/><Relationship Id="rId21" Type="http://schemas.openxmlformats.org/officeDocument/2006/relationships/image" Target="../media/image131.svg"/><Relationship Id="rId34" Type="http://schemas.openxmlformats.org/officeDocument/2006/relationships/image" Target="../media/image415.png"/><Relationship Id="rId42" Type="http://schemas.openxmlformats.org/officeDocument/2006/relationships/image" Target="../media/image163.svg"/><Relationship Id="rId47" Type="http://schemas.openxmlformats.org/officeDocument/2006/relationships/image" Target="../media/image157.png"/><Relationship Id="rId50" Type="http://schemas.openxmlformats.org/officeDocument/2006/relationships/image" Target="../media/image425.svg"/><Relationship Id="rId7" Type="http://schemas.openxmlformats.org/officeDocument/2006/relationships/image" Target="../media/image390.png"/><Relationship Id="rId2" Type="http://schemas.openxmlformats.org/officeDocument/2006/relationships/notesSlide" Target="../notesSlides/notesSlide67.xml"/><Relationship Id="rId16" Type="http://schemas.openxmlformats.org/officeDocument/2006/relationships/image" Target="../media/image399.png"/><Relationship Id="rId29" Type="http://schemas.openxmlformats.org/officeDocument/2006/relationships/image" Target="../media/image410.svg"/><Relationship Id="rId11" Type="http://schemas.openxmlformats.org/officeDocument/2006/relationships/image" Target="../media/image394.png"/><Relationship Id="rId24" Type="http://schemas.openxmlformats.org/officeDocument/2006/relationships/image" Target="../media/image405.png"/><Relationship Id="rId32" Type="http://schemas.openxmlformats.org/officeDocument/2006/relationships/image" Target="../media/image413.png"/><Relationship Id="rId37" Type="http://schemas.openxmlformats.org/officeDocument/2006/relationships/image" Target="../media/image418.png"/><Relationship Id="rId40" Type="http://schemas.openxmlformats.org/officeDocument/2006/relationships/image" Target="../media/image421.png"/><Relationship Id="rId45" Type="http://schemas.openxmlformats.org/officeDocument/2006/relationships/image" Target="../media/image422.png"/><Relationship Id="rId5" Type="http://schemas.openxmlformats.org/officeDocument/2006/relationships/image" Target="../media/image388.png"/><Relationship Id="rId15" Type="http://schemas.openxmlformats.org/officeDocument/2006/relationships/image" Target="../media/image398.jpeg"/><Relationship Id="rId23" Type="http://schemas.openxmlformats.org/officeDocument/2006/relationships/image" Target="../media/image404.svg"/><Relationship Id="rId28" Type="http://schemas.openxmlformats.org/officeDocument/2006/relationships/image" Target="../media/image409.png"/><Relationship Id="rId36" Type="http://schemas.openxmlformats.org/officeDocument/2006/relationships/image" Target="../media/image417.png"/><Relationship Id="rId49" Type="http://schemas.openxmlformats.org/officeDocument/2006/relationships/image" Target="../media/image424.png"/><Relationship Id="rId10" Type="http://schemas.openxmlformats.org/officeDocument/2006/relationships/image" Target="../media/image393.svg"/><Relationship Id="rId19" Type="http://schemas.openxmlformats.org/officeDocument/2006/relationships/image" Target="../media/image402.svg"/><Relationship Id="rId31" Type="http://schemas.openxmlformats.org/officeDocument/2006/relationships/image" Target="../media/image412.svg"/><Relationship Id="rId44" Type="http://schemas.openxmlformats.org/officeDocument/2006/relationships/image" Target="../media/image154.svg"/><Relationship Id="rId52" Type="http://schemas.openxmlformats.org/officeDocument/2006/relationships/image" Target="../media/image346.svg"/><Relationship Id="rId4" Type="http://schemas.openxmlformats.org/officeDocument/2006/relationships/image" Target="../media/image387.svg"/><Relationship Id="rId9" Type="http://schemas.openxmlformats.org/officeDocument/2006/relationships/image" Target="../media/image392.png"/><Relationship Id="rId14" Type="http://schemas.openxmlformats.org/officeDocument/2006/relationships/image" Target="../media/image397.svg"/><Relationship Id="rId22" Type="http://schemas.openxmlformats.org/officeDocument/2006/relationships/image" Target="../media/image403.png"/><Relationship Id="rId27" Type="http://schemas.openxmlformats.org/officeDocument/2006/relationships/image" Target="../media/image408.svg"/><Relationship Id="rId30" Type="http://schemas.openxmlformats.org/officeDocument/2006/relationships/image" Target="../media/image411.png"/><Relationship Id="rId35" Type="http://schemas.openxmlformats.org/officeDocument/2006/relationships/image" Target="../media/image416.png"/><Relationship Id="rId43" Type="http://schemas.openxmlformats.org/officeDocument/2006/relationships/image" Target="../media/image153.png"/><Relationship Id="rId48" Type="http://schemas.openxmlformats.org/officeDocument/2006/relationships/image" Target="../media/image158.svg"/><Relationship Id="rId8" Type="http://schemas.openxmlformats.org/officeDocument/2006/relationships/image" Target="../media/image391.svg"/><Relationship Id="rId51" Type="http://schemas.openxmlformats.org/officeDocument/2006/relationships/image" Target="../media/image345.png"/><Relationship Id="rId3" Type="http://schemas.openxmlformats.org/officeDocument/2006/relationships/image" Target="../media/image386.png"/><Relationship Id="rId12" Type="http://schemas.openxmlformats.org/officeDocument/2006/relationships/image" Target="../media/image395.svg"/><Relationship Id="rId17" Type="http://schemas.openxmlformats.org/officeDocument/2006/relationships/image" Target="../media/image400.svg"/><Relationship Id="rId25" Type="http://schemas.openxmlformats.org/officeDocument/2006/relationships/image" Target="../media/image406.svg"/><Relationship Id="rId33" Type="http://schemas.openxmlformats.org/officeDocument/2006/relationships/image" Target="../media/image414.png"/><Relationship Id="rId38" Type="http://schemas.openxmlformats.org/officeDocument/2006/relationships/image" Target="../media/image419.png"/><Relationship Id="rId46" Type="http://schemas.openxmlformats.org/officeDocument/2006/relationships/image" Target="../media/image423.png"/><Relationship Id="rId20" Type="http://schemas.openxmlformats.org/officeDocument/2006/relationships/image" Target="../media/image130.png"/><Relationship Id="rId41" Type="http://schemas.openxmlformats.org/officeDocument/2006/relationships/image" Target="../media/image162.png"/><Relationship Id="rId1" Type="http://schemas.openxmlformats.org/officeDocument/2006/relationships/slideLayout" Target="../slideLayouts/slideLayout22.xml"/><Relationship Id="rId6" Type="http://schemas.openxmlformats.org/officeDocument/2006/relationships/image" Target="../media/image389.svg"/></Relationships>
</file>

<file path=ppt/slides/_rels/slide73.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68.xml"/><Relationship Id="rId1" Type="http://schemas.openxmlformats.org/officeDocument/2006/relationships/slideLayout" Target="../slideLayouts/slideLayout68.xml"/><Relationship Id="rId4" Type="http://schemas.openxmlformats.org/officeDocument/2006/relationships/image" Target="../media/image346.svg"/></Relationships>
</file>

<file path=ppt/slides/_rels/slide74.xml.rels><?xml version="1.0" encoding="UTF-8" standalone="yes"?>
<Relationships xmlns="http://schemas.openxmlformats.org/package/2006/relationships"><Relationship Id="rId3" Type="http://schemas.openxmlformats.org/officeDocument/2006/relationships/hyperlink" Target="https://aka.ms/oai/modifiedaccess" TargetMode="External"/><Relationship Id="rId2" Type="http://schemas.openxmlformats.org/officeDocument/2006/relationships/notesSlide" Target="../notesSlides/notesSlide69.xml"/><Relationship Id="rId1" Type="http://schemas.openxmlformats.org/officeDocument/2006/relationships/slideLayout" Target="../slideLayouts/slideLayout201.xml"/><Relationship Id="rId5" Type="http://schemas.openxmlformats.org/officeDocument/2006/relationships/image" Target="../media/image346.svg"/><Relationship Id="rId4" Type="http://schemas.openxmlformats.org/officeDocument/2006/relationships/image" Target="../media/image345.png"/></Relationships>
</file>

<file path=ppt/slides/_rels/slide75.xml.rels><?xml version="1.0" encoding="UTF-8" standalone="yes"?>
<Relationships xmlns="http://schemas.openxmlformats.org/package/2006/relationships"><Relationship Id="rId3" Type="http://schemas.openxmlformats.org/officeDocument/2006/relationships/image" Target="../media/image346.svg"/><Relationship Id="rId7" Type="http://schemas.openxmlformats.org/officeDocument/2006/relationships/image" Target="../media/image429.svg"/><Relationship Id="rId2" Type="http://schemas.openxmlformats.org/officeDocument/2006/relationships/image" Target="../media/image345.png"/><Relationship Id="rId1" Type="http://schemas.openxmlformats.org/officeDocument/2006/relationships/slideLayout" Target="../slideLayouts/slideLayout291.xml"/><Relationship Id="rId6" Type="http://schemas.openxmlformats.org/officeDocument/2006/relationships/image" Target="../media/image428.png"/><Relationship Id="rId5" Type="http://schemas.openxmlformats.org/officeDocument/2006/relationships/image" Target="../media/image427.svg"/><Relationship Id="rId4" Type="http://schemas.openxmlformats.org/officeDocument/2006/relationships/image" Target="../media/image426.png"/></Relationships>
</file>

<file path=ppt/slides/_rels/slide7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70.xml"/><Relationship Id="rId1" Type="http://schemas.openxmlformats.org/officeDocument/2006/relationships/slideLayout" Target="../slideLayouts/slideLayout36.xml"/><Relationship Id="rId5" Type="http://schemas.openxmlformats.org/officeDocument/2006/relationships/image" Target="../media/image346.svg"/><Relationship Id="rId4" Type="http://schemas.openxmlformats.org/officeDocument/2006/relationships/image" Target="../media/image345.png"/></Relationships>
</file>

<file path=ppt/slides/_rels/slide77.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71.xml"/><Relationship Id="rId1" Type="http://schemas.openxmlformats.org/officeDocument/2006/relationships/slideLayout" Target="../slideLayouts/slideLayout36.xml"/><Relationship Id="rId5" Type="http://schemas.openxmlformats.org/officeDocument/2006/relationships/image" Target="../media/image346.svg"/><Relationship Id="rId4" Type="http://schemas.openxmlformats.org/officeDocument/2006/relationships/image" Target="../media/image34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8" Type="http://schemas.openxmlformats.org/officeDocument/2006/relationships/hyperlink" Target="https://aka.ms/intelligent-apps/bom/learning-path" TargetMode="External"/><Relationship Id="rId3" Type="http://schemas.openxmlformats.org/officeDocument/2006/relationships/hyperlink" Target="https://www.microsoft.com/en-us/microsoft-cloud/blog/2023/11/01/building-a-foundation-for-ai-success-business-strategy/" TargetMode="External"/><Relationship Id="rId7" Type="http://schemas.openxmlformats.org/officeDocument/2006/relationships/hyperlink" Target="https://azure.microsoft.com/contact" TargetMode="External"/><Relationship Id="rId12" Type="http://schemas.openxmlformats.org/officeDocument/2006/relationships/hyperlink" Target="https://aka.ms/AzureAIAdvantageBlog" TargetMode="External"/><Relationship Id="rId2" Type="http://schemas.openxmlformats.org/officeDocument/2006/relationships/notesSlide" Target="../notesSlides/notesSlide75.xml"/><Relationship Id="rId1" Type="http://schemas.openxmlformats.org/officeDocument/2006/relationships/slideLayout" Target="../slideLayouts/slideLayout22.xml"/><Relationship Id="rId6" Type="http://schemas.openxmlformats.org/officeDocument/2006/relationships/hyperlink" Target="https://aka.ms/AzureInnovateOffering" TargetMode="External"/><Relationship Id="rId11" Type="http://schemas.openxmlformats.org/officeDocument/2006/relationships/hyperlink" Target="https://www.microsoft.com/en-us/unifiedsupport/overview" TargetMode="External"/><Relationship Id="rId5" Type="http://schemas.openxmlformats.org/officeDocument/2006/relationships/hyperlink" Target="https://aka.ms/specializations" TargetMode="External"/><Relationship Id="rId10" Type="http://schemas.openxmlformats.org/officeDocument/2006/relationships/hyperlink" Target="https://azure.microsoft.com/en-us/solutions/migration/migrate-modernize-innovate?&amp;" TargetMode="External"/><Relationship Id="rId4" Type="http://schemas.openxmlformats.org/officeDocument/2006/relationships/hyperlink" Target="https://learn.microsoft.com/en-us/azure/architecture/" TargetMode="External"/><Relationship Id="rId9" Type="http://schemas.openxmlformats.org/officeDocument/2006/relationships/hyperlink" Target="https://azure.microsoft.com/en-us/solutions/cloud-enablement/well-architected"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8" Type="http://schemas.openxmlformats.org/officeDocument/2006/relationships/image" Target="../media/image435.svg"/><Relationship Id="rId3" Type="http://schemas.openxmlformats.org/officeDocument/2006/relationships/image" Target="../media/image130.png"/><Relationship Id="rId7" Type="http://schemas.openxmlformats.org/officeDocument/2006/relationships/image" Target="../media/image434.png"/><Relationship Id="rId12" Type="http://schemas.openxmlformats.org/officeDocument/2006/relationships/image" Target="../media/image439.svg"/><Relationship Id="rId2" Type="http://schemas.openxmlformats.org/officeDocument/2006/relationships/notesSlide" Target="../notesSlides/notesSlide76.xml"/><Relationship Id="rId1" Type="http://schemas.openxmlformats.org/officeDocument/2006/relationships/slideLayout" Target="../slideLayouts/slideLayout22.xml"/><Relationship Id="rId6" Type="http://schemas.openxmlformats.org/officeDocument/2006/relationships/image" Target="../media/image433.png"/><Relationship Id="rId11" Type="http://schemas.openxmlformats.org/officeDocument/2006/relationships/image" Target="../media/image438.png"/><Relationship Id="rId5" Type="http://schemas.openxmlformats.org/officeDocument/2006/relationships/image" Target="../media/image432.png"/><Relationship Id="rId10" Type="http://schemas.openxmlformats.org/officeDocument/2006/relationships/image" Target="../media/image437.svg"/><Relationship Id="rId4" Type="http://schemas.openxmlformats.org/officeDocument/2006/relationships/image" Target="../media/image131.svg"/><Relationship Id="rId9" Type="http://schemas.openxmlformats.org/officeDocument/2006/relationships/image" Target="../media/image436.png"/></Relationships>
</file>

<file path=ppt/slides/_rels/slide84.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32.png"/><Relationship Id="rId7" Type="http://schemas.openxmlformats.org/officeDocument/2006/relationships/image" Target="../media/image437.svg"/><Relationship Id="rId12" Type="http://schemas.openxmlformats.org/officeDocument/2006/relationships/image" Target="../media/image404.svg"/><Relationship Id="rId2" Type="http://schemas.openxmlformats.org/officeDocument/2006/relationships/notesSlide" Target="../notesSlides/notesSlide77.xml"/><Relationship Id="rId1" Type="http://schemas.openxmlformats.org/officeDocument/2006/relationships/slideLayout" Target="../slideLayouts/slideLayout22.xml"/><Relationship Id="rId6" Type="http://schemas.openxmlformats.org/officeDocument/2006/relationships/image" Target="../media/image436.png"/><Relationship Id="rId11" Type="http://schemas.openxmlformats.org/officeDocument/2006/relationships/image" Target="../media/image403.png"/><Relationship Id="rId5" Type="http://schemas.openxmlformats.org/officeDocument/2006/relationships/image" Target="../media/image435.svg"/><Relationship Id="rId10" Type="http://schemas.openxmlformats.org/officeDocument/2006/relationships/image" Target="../media/image440.png"/><Relationship Id="rId4" Type="http://schemas.openxmlformats.org/officeDocument/2006/relationships/image" Target="../media/image434.png"/><Relationship Id="rId9" Type="http://schemas.openxmlformats.org/officeDocument/2006/relationships/image" Target="../media/image439.svg"/></Relationships>
</file>

<file path=ppt/slides/_rels/slide85.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32.png"/><Relationship Id="rId7" Type="http://schemas.openxmlformats.org/officeDocument/2006/relationships/image" Target="../media/image437.svg"/><Relationship Id="rId2" Type="http://schemas.openxmlformats.org/officeDocument/2006/relationships/notesSlide" Target="../notesSlides/notesSlide78.xml"/><Relationship Id="rId1" Type="http://schemas.openxmlformats.org/officeDocument/2006/relationships/slideLayout" Target="../slideLayouts/slideLayout22.xml"/><Relationship Id="rId6" Type="http://schemas.openxmlformats.org/officeDocument/2006/relationships/image" Target="../media/image436.png"/><Relationship Id="rId11" Type="http://schemas.openxmlformats.org/officeDocument/2006/relationships/image" Target="../media/image441.png"/><Relationship Id="rId5" Type="http://schemas.openxmlformats.org/officeDocument/2006/relationships/image" Target="../media/image435.svg"/><Relationship Id="rId10" Type="http://schemas.openxmlformats.org/officeDocument/2006/relationships/image" Target="../media/image440.png"/><Relationship Id="rId4" Type="http://schemas.openxmlformats.org/officeDocument/2006/relationships/image" Target="../media/image434.png"/><Relationship Id="rId9" Type="http://schemas.openxmlformats.org/officeDocument/2006/relationships/image" Target="../media/image439.svg"/></Relationships>
</file>

<file path=ppt/slides/_rels/slide86.xml.rels><?xml version="1.0" encoding="UTF-8" standalone="yes"?>
<Relationships xmlns="http://schemas.openxmlformats.org/package/2006/relationships"><Relationship Id="rId8" Type="http://schemas.openxmlformats.org/officeDocument/2006/relationships/image" Target="../media/image438.png"/><Relationship Id="rId13" Type="http://schemas.openxmlformats.org/officeDocument/2006/relationships/image" Target="../media/image445.png"/><Relationship Id="rId3" Type="http://schemas.openxmlformats.org/officeDocument/2006/relationships/image" Target="../media/image432.png"/><Relationship Id="rId7" Type="http://schemas.openxmlformats.org/officeDocument/2006/relationships/image" Target="../media/image437.svg"/><Relationship Id="rId12" Type="http://schemas.openxmlformats.org/officeDocument/2006/relationships/image" Target="../media/image444.png"/><Relationship Id="rId2" Type="http://schemas.openxmlformats.org/officeDocument/2006/relationships/notesSlide" Target="../notesSlides/notesSlide79.xml"/><Relationship Id="rId1" Type="http://schemas.openxmlformats.org/officeDocument/2006/relationships/slideLayout" Target="../slideLayouts/slideLayout22.xml"/><Relationship Id="rId6" Type="http://schemas.openxmlformats.org/officeDocument/2006/relationships/image" Target="../media/image436.png"/><Relationship Id="rId11" Type="http://schemas.openxmlformats.org/officeDocument/2006/relationships/image" Target="../media/image443.svg"/><Relationship Id="rId5" Type="http://schemas.openxmlformats.org/officeDocument/2006/relationships/image" Target="../media/image435.svg"/><Relationship Id="rId10" Type="http://schemas.openxmlformats.org/officeDocument/2006/relationships/image" Target="../media/image442.png"/><Relationship Id="rId4" Type="http://schemas.openxmlformats.org/officeDocument/2006/relationships/image" Target="../media/image434.png"/><Relationship Id="rId9" Type="http://schemas.openxmlformats.org/officeDocument/2006/relationships/image" Target="../media/image439.svg"/></Relationships>
</file>

<file path=ppt/slides/_rels/slide87.xml.rels><?xml version="1.0" encoding="UTF-8" standalone="yes"?>
<Relationships xmlns="http://schemas.openxmlformats.org/package/2006/relationships"><Relationship Id="rId8" Type="http://schemas.openxmlformats.org/officeDocument/2006/relationships/image" Target="../media/image448.png"/><Relationship Id="rId3" Type="http://schemas.openxmlformats.org/officeDocument/2006/relationships/image" Target="../media/image432.png"/><Relationship Id="rId7" Type="http://schemas.openxmlformats.org/officeDocument/2006/relationships/image" Target="../media/image447.svg"/><Relationship Id="rId2" Type="http://schemas.openxmlformats.org/officeDocument/2006/relationships/notesSlide" Target="../notesSlides/notesSlide80.xml"/><Relationship Id="rId1" Type="http://schemas.openxmlformats.org/officeDocument/2006/relationships/slideLayout" Target="../slideLayouts/slideLayout22.xml"/><Relationship Id="rId6" Type="http://schemas.openxmlformats.org/officeDocument/2006/relationships/image" Target="../media/image446.png"/><Relationship Id="rId5" Type="http://schemas.openxmlformats.org/officeDocument/2006/relationships/image" Target="../media/image435.svg"/><Relationship Id="rId4" Type="http://schemas.openxmlformats.org/officeDocument/2006/relationships/image" Target="../media/image434.png"/><Relationship Id="rId9"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2.xml"/><Relationship Id="rId1" Type="http://schemas.openxmlformats.org/officeDocument/2006/relationships/slideLayout" Target="../slideLayouts/slideLayout22.xml"/><Relationship Id="rId4" Type="http://schemas.openxmlformats.org/officeDocument/2006/relationships/image" Target="../media/image154.svg"/></Relationships>
</file>

<file path=ppt/slides/_rels/slide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microsoft.com/office/2007/relationships/hdphoto" Target="../media/hdphoto1.wdp"/><Relationship Id="rId11" Type="http://schemas.openxmlformats.org/officeDocument/2006/relationships/image" Target="../media/image129.png"/><Relationship Id="rId5" Type="http://schemas.openxmlformats.org/officeDocument/2006/relationships/image" Target="../media/image125.png"/><Relationship Id="rId10" Type="http://schemas.openxmlformats.org/officeDocument/2006/relationships/image" Target="../media/image128.png"/><Relationship Id="rId4" Type="http://schemas.openxmlformats.org/officeDocument/2006/relationships/image" Target="../media/image124.png"/><Relationship Id="rId9" Type="http://schemas.microsoft.com/office/2007/relationships/hdphoto" Target="../media/hdphoto2.wdp"/></Relationships>
</file>

<file path=ppt/slides/_rels/slide90.xml.rels><?xml version="1.0" encoding="UTF-8" standalone="yes"?>
<Relationships xmlns="http://schemas.openxmlformats.org/package/2006/relationships"><Relationship Id="rId8" Type="http://schemas.openxmlformats.org/officeDocument/2006/relationships/image" Target="../media/image455.png"/><Relationship Id="rId3" Type="http://schemas.openxmlformats.org/officeDocument/2006/relationships/image" Target="../media/image450.png"/><Relationship Id="rId7" Type="http://schemas.openxmlformats.org/officeDocument/2006/relationships/image" Target="../media/image454.svg"/><Relationship Id="rId2" Type="http://schemas.openxmlformats.org/officeDocument/2006/relationships/notesSlide" Target="../notesSlides/notesSlide83.xml"/><Relationship Id="rId1" Type="http://schemas.openxmlformats.org/officeDocument/2006/relationships/slideLayout" Target="../slideLayouts/slideLayout22.xml"/><Relationship Id="rId6" Type="http://schemas.openxmlformats.org/officeDocument/2006/relationships/image" Target="../media/image453.png"/><Relationship Id="rId11" Type="http://schemas.openxmlformats.org/officeDocument/2006/relationships/image" Target="../media/image458.svg"/><Relationship Id="rId5" Type="http://schemas.openxmlformats.org/officeDocument/2006/relationships/image" Target="../media/image452.svg"/><Relationship Id="rId10" Type="http://schemas.openxmlformats.org/officeDocument/2006/relationships/image" Target="../media/image457.png"/><Relationship Id="rId4" Type="http://schemas.openxmlformats.org/officeDocument/2006/relationships/image" Target="../media/image451.png"/><Relationship Id="rId9" Type="http://schemas.openxmlformats.org/officeDocument/2006/relationships/image" Target="../media/image456.svg"/></Relationships>
</file>

<file path=ppt/slides/_rels/slide91.xml.rels><?xml version="1.0" encoding="UTF-8" standalone="yes"?>
<Relationships xmlns="http://schemas.openxmlformats.org/package/2006/relationships"><Relationship Id="rId3" Type="http://schemas.openxmlformats.org/officeDocument/2006/relationships/image" Target="../media/image459.emf"/><Relationship Id="rId7" Type="http://schemas.openxmlformats.org/officeDocument/2006/relationships/hyperlink" Target="https://nam06.safelinks.protection.outlook.com/?url=https%3A%2F%2Fgigaom.com%2Freport%2Fsql-transaction-processing-and-analytic-performance-price-performance-testing-3%2F&amp;data=05%7C02%7Cv-ngodler%40microsoft.com%7C0b7f7e05b1f74ccf844308dc65725bc0%7C72f988bf86f141af91ab2d7cd011db47%7C1%7C0%7C638496789048837426%7CUnknown%7CTWFpbGZsb3d8eyJWIjoiMC4wLjAwMDAiLCJQIjoiV2luMzIiLCJBTiI6Ik1haWwiLCJXVCI6Mn0%3D%7C0%7C%7C%7C&amp;sdata=jcndLgzVwcn0VJD3AaRtQh3rt38FG9wWcGk2cRSepQ8%3D&amp;reserved=0" TargetMode="External"/><Relationship Id="rId2" Type="http://schemas.openxmlformats.org/officeDocument/2006/relationships/notesSlide" Target="../notesSlides/notesSlide84.xml"/><Relationship Id="rId1" Type="http://schemas.openxmlformats.org/officeDocument/2006/relationships/slideLayout" Target="../slideLayouts/slideLayout22.xml"/><Relationship Id="rId6" Type="http://schemas.openxmlformats.org/officeDocument/2006/relationships/image" Target="../media/image462.png"/><Relationship Id="rId5" Type="http://schemas.openxmlformats.org/officeDocument/2006/relationships/image" Target="../media/image461.png"/><Relationship Id="rId4" Type="http://schemas.openxmlformats.org/officeDocument/2006/relationships/image" Target="../media/image460.emf"/></Relationships>
</file>

<file path=ppt/slides/_rels/slide92.xml.rels><?xml version="1.0" encoding="UTF-8" standalone="yes"?>
<Relationships xmlns="http://schemas.openxmlformats.org/package/2006/relationships"><Relationship Id="rId8" Type="http://schemas.openxmlformats.org/officeDocument/2006/relationships/image" Target="../media/image468.png"/><Relationship Id="rId3" Type="http://schemas.openxmlformats.org/officeDocument/2006/relationships/image" Target="../media/image463.emf"/><Relationship Id="rId7" Type="http://schemas.openxmlformats.org/officeDocument/2006/relationships/image" Target="../media/image467.png"/><Relationship Id="rId2" Type="http://schemas.openxmlformats.org/officeDocument/2006/relationships/notesSlide" Target="../notesSlides/notesSlide85.xml"/><Relationship Id="rId1" Type="http://schemas.openxmlformats.org/officeDocument/2006/relationships/slideLayout" Target="../slideLayouts/slideLayout22.xml"/><Relationship Id="rId6" Type="http://schemas.openxmlformats.org/officeDocument/2006/relationships/image" Target="../media/image466.emf"/><Relationship Id="rId5" Type="http://schemas.openxmlformats.org/officeDocument/2006/relationships/image" Target="../media/image465.emf"/><Relationship Id="rId4" Type="http://schemas.openxmlformats.org/officeDocument/2006/relationships/image" Target="../media/image464.png"/></Relationships>
</file>

<file path=ppt/slides/_rels/slide93.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microsoft.com/en-us/azure/migrate/appcat/" TargetMode="External"/><Relationship Id="rId2" Type="http://schemas.openxmlformats.org/officeDocument/2006/relationships/notesSlide" Target="../notesSlides/notesSlide87.xml"/><Relationship Id="rId1" Type="http://schemas.openxmlformats.org/officeDocument/2006/relationships/slideLayout" Target="../slideLayouts/slideLayout22.xml"/><Relationship Id="rId4" Type="http://schemas.openxmlformats.org/officeDocument/2006/relationships/image" Target="../media/image353.png"/></Relationships>
</file>

<file path=ppt/slides/_rels/slide95.xml.rels><?xml version="1.0" encoding="UTF-8" standalone="yes"?>
<Relationships xmlns="http://schemas.openxmlformats.org/package/2006/relationships"><Relationship Id="rId3" Type="http://schemas.openxmlformats.org/officeDocument/2006/relationships/image" Target="../media/image470.jpeg"/><Relationship Id="rId7" Type="http://schemas.openxmlformats.org/officeDocument/2006/relationships/image" Target="../media/image282.svg"/><Relationship Id="rId2" Type="http://schemas.openxmlformats.org/officeDocument/2006/relationships/notesSlide" Target="../notesSlides/notesSlide88.xml"/><Relationship Id="rId1" Type="http://schemas.openxmlformats.org/officeDocument/2006/relationships/slideLayout" Target="../slideLayouts/slideLayout68.xml"/><Relationship Id="rId6" Type="http://schemas.openxmlformats.org/officeDocument/2006/relationships/image" Target="../media/image281.png"/><Relationship Id="rId5" Type="http://schemas.microsoft.com/office/2007/relationships/hdphoto" Target="../media/hdphoto38.wdp"/><Relationship Id="rId4" Type="http://schemas.openxmlformats.org/officeDocument/2006/relationships/image" Target="../media/image471.png"/></Relationships>
</file>

<file path=ppt/slides/_rels/slide96.xml.rels><?xml version="1.0" encoding="UTF-8" standalone="yes"?>
<Relationships xmlns="http://schemas.openxmlformats.org/package/2006/relationships"><Relationship Id="rId3" Type="http://schemas.openxmlformats.org/officeDocument/2006/relationships/image" Target="../media/image472.jpeg"/><Relationship Id="rId7" Type="http://schemas.openxmlformats.org/officeDocument/2006/relationships/image" Target="../media/image282.svg"/><Relationship Id="rId2" Type="http://schemas.openxmlformats.org/officeDocument/2006/relationships/notesSlide" Target="../notesSlides/notesSlide89.xml"/><Relationship Id="rId1" Type="http://schemas.openxmlformats.org/officeDocument/2006/relationships/slideLayout" Target="../slideLayouts/slideLayout68.xml"/><Relationship Id="rId6" Type="http://schemas.openxmlformats.org/officeDocument/2006/relationships/image" Target="../media/image281.png"/><Relationship Id="rId5" Type="http://schemas.microsoft.com/office/2007/relationships/hdphoto" Target="../media/hdphoto39.wdp"/><Relationship Id="rId4" Type="http://schemas.openxmlformats.org/officeDocument/2006/relationships/image" Target="../media/image473.png"/></Relationships>
</file>

<file path=ppt/slides/_rels/slide97.xml.rels><?xml version="1.0" encoding="UTF-8" standalone="yes"?>
<Relationships xmlns="http://schemas.openxmlformats.org/package/2006/relationships"><Relationship Id="rId3" Type="http://schemas.openxmlformats.org/officeDocument/2006/relationships/image" Target="../media/image474.jpeg"/><Relationship Id="rId2" Type="http://schemas.openxmlformats.org/officeDocument/2006/relationships/notesSlide" Target="../notesSlides/notesSlide90.xml"/><Relationship Id="rId1" Type="http://schemas.openxmlformats.org/officeDocument/2006/relationships/slideLayout" Target="../slideLayouts/slideLayout68.xml"/><Relationship Id="rId6" Type="http://schemas.openxmlformats.org/officeDocument/2006/relationships/image" Target="../media/image475.png"/><Relationship Id="rId5" Type="http://schemas.openxmlformats.org/officeDocument/2006/relationships/image" Target="../media/image282.svg"/><Relationship Id="rId4" Type="http://schemas.openxmlformats.org/officeDocument/2006/relationships/image" Target="../media/image281.png"/></Relationships>
</file>

<file path=ppt/slides/_rels/slide98.xml.rels><?xml version="1.0" encoding="UTF-8" standalone="yes"?>
<Relationships xmlns="http://schemas.openxmlformats.org/package/2006/relationships"><Relationship Id="rId3" Type="http://schemas.openxmlformats.org/officeDocument/2006/relationships/image" Target="../media/image476.jpeg"/><Relationship Id="rId7" Type="http://schemas.microsoft.com/office/2007/relationships/hdphoto" Target="../media/hdphoto40.wdp"/><Relationship Id="rId2" Type="http://schemas.openxmlformats.org/officeDocument/2006/relationships/notesSlide" Target="../notesSlides/notesSlide91.xml"/><Relationship Id="rId1" Type="http://schemas.openxmlformats.org/officeDocument/2006/relationships/slideLayout" Target="../slideLayouts/slideLayout68.xml"/><Relationship Id="rId6" Type="http://schemas.openxmlformats.org/officeDocument/2006/relationships/image" Target="../media/image477.png"/><Relationship Id="rId5" Type="http://schemas.openxmlformats.org/officeDocument/2006/relationships/image" Target="../media/image282.svg"/><Relationship Id="rId4" Type="http://schemas.openxmlformats.org/officeDocument/2006/relationships/image" Target="../media/image281.png"/></Relationships>
</file>

<file path=ppt/slides/_rels/slide99.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notesSlide" Target="../notesSlides/notesSlide92.xml"/><Relationship Id="rId1" Type="http://schemas.openxmlformats.org/officeDocument/2006/relationships/slideLayout" Target="../slideLayouts/slideLayout68.xml"/><Relationship Id="rId5" Type="http://schemas.openxmlformats.org/officeDocument/2006/relationships/hyperlink" Target="https://consumergoods.com/coca-cola-signs-early-partner-openais-chatgpt-dall-e-generative-ai" TargetMode="External"/><Relationship Id="rId4" Type="http://schemas.openxmlformats.org/officeDocument/2006/relationships/image" Target="../media/image47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0D4D20-3694-840C-CFD0-106ED4366B2C}"/>
              </a:ext>
            </a:extLst>
          </p:cNvPr>
          <p:cNvSpPr>
            <a:spLocks noGrp="1"/>
          </p:cNvSpPr>
          <p:nvPr>
            <p:ph type="title"/>
          </p:nvPr>
        </p:nvSpPr>
        <p:spPr>
          <a:xfrm>
            <a:off x="584200" y="2302670"/>
            <a:ext cx="4978400" cy="1231106"/>
          </a:xfrm>
        </p:spPr>
        <p:txBody>
          <a:bodyPr/>
          <a:lstStyle/>
          <a:p>
            <a:r>
              <a:rPr lang="en-US" dirty="0"/>
              <a:t>Build and Modernize AI Apps</a:t>
            </a:r>
          </a:p>
        </p:txBody>
      </p:sp>
      <p:sp>
        <p:nvSpPr>
          <p:cNvPr id="5" name="Subtitle 4">
            <a:extLst>
              <a:ext uri="{FF2B5EF4-FFF2-40B4-BE49-F238E27FC236}">
                <a16:creationId xmlns:a16="http://schemas.microsoft.com/office/drawing/2014/main" id="{E9E84BFC-CB21-BACE-BD2D-DF4D70579FF8}"/>
              </a:ext>
            </a:extLst>
          </p:cNvPr>
          <p:cNvSpPr>
            <a:spLocks noGrp="1"/>
          </p:cNvSpPr>
          <p:nvPr>
            <p:ph type="body" sz="quarter" idx="12"/>
          </p:nvPr>
        </p:nvSpPr>
        <p:spPr>
          <a:xfrm>
            <a:off x="584200" y="3962400"/>
            <a:ext cx="4978400" cy="246221"/>
          </a:xfrm>
        </p:spPr>
        <p:txBody>
          <a:bodyPr/>
          <a:lstStyle/>
          <a:p>
            <a:r>
              <a:rPr lang="en-US" dirty="0"/>
              <a:t>L200 deck</a:t>
            </a:r>
          </a:p>
        </p:txBody>
      </p:sp>
    </p:spTree>
    <p:extLst>
      <p:ext uri="{BB962C8B-B14F-4D97-AF65-F5344CB8AC3E}">
        <p14:creationId xmlns:p14="http://schemas.microsoft.com/office/powerpoint/2010/main" val="116092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5" name="Title 6">
            <a:extLst>
              <a:ext uri="{FF2B5EF4-FFF2-40B4-BE49-F238E27FC236}">
                <a16:creationId xmlns:a16="http://schemas.microsoft.com/office/drawing/2014/main" id="{07917BA3-5E91-9A9A-2936-D8C8FACD1EB3}"/>
              </a:ext>
            </a:extLst>
          </p:cNvPr>
          <p:cNvSpPr txBox="1">
            <a:spLocks noGrp="1"/>
          </p:cNvSpPr>
          <p:nvPr>
            <p:ph type="title"/>
          </p:nvPr>
        </p:nvSpPr>
        <p:spPr>
          <a:xfrm>
            <a:off x="2166609" y="279128"/>
            <a:ext cx="7948283" cy="830997"/>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fontAlgn="base">
              <a:spcBef>
                <a:spcPct val="0"/>
              </a:spcBef>
              <a:spcAft>
                <a:spcPct val="0"/>
              </a:spcAft>
              <a:defRPr sz="4800">
                <a:gradFill>
                  <a:gsLst>
                    <a:gs pos="1399">
                      <a:srgbClr val="FFFFFF"/>
                    </a:gs>
                    <a:gs pos="12587">
                      <a:srgbClr val="FFFFFF"/>
                    </a:gs>
                  </a:gsLst>
                  <a:path path="circle">
                    <a:fillToRect l="100000" t="100000"/>
                  </a:path>
                </a:gradFill>
                <a:latin typeface="Segoe UI Variable Display Semib"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R="0" lvl="0" indent="0" defTabSz="932742" fontAlgn="base">
              <a:lnSpc>
                <a:spcPct val="100000"/>
              </a:lnSpc>
              <a:spcAft>
                <a:spcPts val="1200"/>
              </a:spcAft>
              <a:buClrTx/>
              <a:buSzTx/>
              <a:buFontTx/>
              <a:buNone/>
              <a:tabLst/>
              <a:defRPr/>
            </a:pPr>
            <a:r>
              <a:rPr lang="en-US" sz="4000" dirty="0">
                <a:solidFill>
                  <a:srgbClr val="0078D4"/>
                </a:solidFill>
                <a:effectLst>
                  <a:outerShdw blurRad="254000" algn="ctr" rotWithShape="0">
                    <a:srgbClr val="225B62">
                      <a:alpha val="4000"/>
                    </a:srgbClr>
                  </a:outerShdw>
                </a:effectLst>
                <a:latin typeface="+mj-lt"/>
                <a:cs typeface="Segoe UI"/>
              </a:rPr>
              <a:t>Azure</a:t>
            </a:r>
            <a:r>
              <a:rPr lang="en-US" sz="5400" spc="-50" dirty="0">
                <a:solidFill>
                  <a:srgbClr val="0078D4"/>
                </a:solidFill>
                <a:latin typeface="+mj-lt"/>
                <a:cs typeface="Segoe UI Semibold"/>
              </a:rPr>
              <a:t> </a:t>
            </a:r>
            <a:r>
              <a:rPr lang="en-US" sz="4000" dirty="0">
                <a:solidFill>
                  <a:srgbClr val="0078D4"/>
                </a:solidFill>
                <a:effectLst>
                  <a:outerShdw blurRad="254000" algn="ctr" rotWithShape="0">
                    <a:srgbClr val="225B62">
                      <a:alpha val="4000"/>
                    </a:srgbClr>
                  </a:outerShdw>
                </a:effectLst>
                <a:latin typeface="+mj-lt"/>
                <a:cs typeface="Segoe UI"/>
              </a:rPr>
              <a:t>application platform</a:t>
            </a:r>
          </a:p>
        </p:txBody>
      </p:sp>
      <p:grpSp>
        <p:nvGrpSpPr>
          <p:cNvPr id="3" name="Group 2">
            <a:extLst>
              <a:ext uri="{FF2B5EF4-FFF2-40B4-BE49-F238E27FC236}">
                <a16:creationId xmlns:a16="http://schemas.microsoft.com/office/drawing/2014/main" id="{3B35063E-3E0D-A451-E5FF-E9168DF87D21}"/>
              </a:ext>
              <a:ext uri="{C183D7F6-B498-43B3-948B-1728B52AA6E4}">
                <adec:decorative xmlns:adec="http://schemas.microsoft.com/office/drawing/2017/decorative" val="1"/>
              </a:ext>
            </a:extLst>
          </p:cNvPr>
          <p:cNvGrpSpPr/>
          <p:nvPr/>
        </p:nvGrpSpPr>
        <p:grpSpPr>
          <a:xfrm>
            <a:off x="1946453" y="5819906"/>
            <a:ext cx="9009629" cy="538843"/>
            <a:chOff x="1946453" y="5819906"/>
            <a:chExt cx="9009629" cy="538843"/>
          </a:xfrm>
        </p:grpSpPr>
        <p:sp>
          <p:nvSpPr>
            <p:cNvPr id="14356" name="TextBox 14355">
              <a:extLst>
                <a:ext uri="{FF2B5EF4-FFF2-40B4-BE49-F238E27FC236}">
                  <a16:creationId xmlns:a16="http://schemas.microsoft.com/office/drawing/2014/main" id="{02203E5D-3C5E-4705-52FB-DAD9E94A80A0}"/>
                </a:ext>
              </a:extLst>
            </p:cNvPr>
            <p:cNvSpPr txBox="1"/>
            <p:nvPr/>
          </p:nvSpPr>
          <p:spPr>
            <a:xfrm>
              <a:off x="1946453" y="5935439"/>
              <a:ext cx="2726852" cy="307777"/>
            </a:xfrm>
            <a:prstGeom prst="rect">
              <a:avLst/>
            </a:prstGeom>
            <a:noFill/>
          </p:spPr>
          <p:txBody>
            <a:bodyPr wrap="square" lIns="0" tIns="0" rIns="0" bIns="0" rtlCol="0">
              <a:spAutoFit/>
            </a:bodyPr>
            <a:lstStyle/>
            <a:p>
              <a:pPr algn="l"/>
              <a:r>
                <a:rPr lang="en-US" sz="2000" dirty="0">
                  <a:solidFill>
                    <a:srgbClr val="0078D4"/>
                  </a:solidFill>
                </a:rPr>
                <a:t>Global scale </a:t>
              </a:r>
            </a:p>
          </p:txBody>
        </p:sp>
        <p:sp>
          <p:nvSpPr>
            <p:cNvPr id="14357" name="TextBox 14356">
              <a:extLst>
                <a:ext uri="{FF2B5EF4-FFF2-40B4-BE49-F238E27FC236}">
                  <a16:creationId xmlns:a16="http://schemas.microsoft.com/office/drawing/2014/main" id="{1D646CC0-9EDF-A719-69D6-4419ACDF4D20}"/>
                </a:ext>
              </a:extLst>
            </p:cNvPr>
            <p:cNvSpPr txBox="1"/>
            <p:nvPr/>
          </p:nvSpPr>
          <p:spPr>
            <a:xfrm>
              <a:off x="3932772" y="5935439"/>
              <a:ext cx="1933529" cy="307777"/>
            </a:xfrm>
            <a:prstGeom prst="rect">
              <a:avLst/>
            </a:prstGeom>
            <a:noFill/>
          </p:spPr>
          <p:txBody>
            <a:bodyPr wrap="square" lIns="0" tIns="0" rIns="0" bIns="0" rtlCol="0">
              <a:spAutoFit/>
            </a:bodyPr>
            <a:lstStyle/>
            <a:p>
              <a:pPr algn="l"/>
              <a:r>
                <a:rPr lang="en-US" sz="2000" dirty="0">
                  <a:solidFill>
                    <a:srgbClr val="0078D4"/>
                  </a:solidFill>
                </a:rPr>
                <a:t>Enterprise grade</a:t>
              </a:r>
            </a:p>
          </p:txBody>
        </p:sp>
        <p:sp>
          <p:nvSpPr>
            <p:cNvPr id="14358" name="TextBox 14357">
              <a:extLst>
                <a:ext uri="{FF2B5EF4-FFF2-40B4-BE49-F238E27FC236}">
                  <a16:creationId xmlns:a16="http://schemas.microsoft.com/office/drawing/2014/main" id="{8284CD42-FD0E-3FD3-387B-B68D34A8D0FA}"/>
                </a:ext>
              </a:extLst>
            </p:cNvPr>
            <p:cNvSpPr txBox="1"/>
            <p:nvPr/>
          </p:nvSpPr>
          <p:spPr>
            <a:xfrm>
              <a:off x="6459886" y="5940341"/>
              <a:ext cx="2453926" cy="307777"/>
            </a:xfrm>
            <a:prstGeom prst="rect">
              <a:avLst/>
            </a:prstGeom>
            <a:noFill/>
          </p:spPr>
          <p:txBody>
            <a:bodyPr wrap="square" lIns="0" tIns="0" rIns="0" bIns="0" rtlCol="0">
              <a:spAutoFit/>
            </a:bodyPr>
            <a:lstStyle/>
            <a:p>
              <a:pPr algn="l"/>
              <a:r>
                <a:rPr lang="en-US" sz="2000" dirty="0">
                  <a:solidFill>
                    <a:srgbClr val="0078D4"/>
                  </a:solidFill>
                </a:rPr>
                <a:t>Open ecosystem</a:t>
              </a:r>
            </a:p>
          </p:txBody>
        </p:sp>
        <p:sp>
          <p:nvSpPr>
            <p:cNvPr id="14359" name="TextBox 14358">
              <a:extLst>
                <a:ext uri="{FF2B5EF4-FFF2-40B4-BE49-F238E27FC236}">
                  <a16:creationId xmlns:a16="http://schemas.microsoft.com/office/drawing/2014/main" id="{89D9EF77-64AF-D047-153F-7CE0D65B5DE4}"/>
                </a:ext>
              </a:extLst>
            </p:cNvPr>
            <p:cNvSpPr txBox="1"/>
            <p:nvPr/>
          </p:nvSpPr>
          <p:spPr>
            <a:xfrm>
              <a:off x="8798285" y="5935439"/>
              <a:ext cx="2157797" cy="307777"/>
            </a:xfrm>
            <a:prstGeom prst="rect">
              <a:avLst/>
            </a:prstGeom>
            <a:noFill/>
          </p:spPr>
          <p:txBody>
            <a:bodyPr wrap="square" lIns="0" tIns="0" rIns="0" bIns="0" rtlCol="0">
              <a:spAutoFit/>
            </a:bodyPr>
            <a:lstStyle/>
            <a:p>
              <a:pPr algn="l"/>
              <a:r>
                <a:rPr lang="en-US" sz="2000" dirty="0">
                  <a:solidFill>
                    <a:srgbClr val="0078D4"/>
                  </a:solidFill>
                </a:rPr>
                <a:t>Developer-centric</a:t>
              </a:r>
            </a:p>
          </p:txBody>
        </p:sp>
        <p:cxnSp>
          <p:nvCxnSpPr>
            <p:cNvPr id="14360" name="Straight Connector 14359">
              <a:extLst>
                <a:ext uri="{FF2B5EF4-FFF2-40B4-BE49-F238E27FC236}">
                  <a16:creationId xmlns:a16="http://schemas.microsoft.com/office/drawing/2014/main" id="{F1FDAF49-07D7-8883-3D6F-36011627A654}"/>
                </a:ext>
              </a:extLst>
            </p:cNvPr>
            <p:cNvCxnSpPr>
              <a:cxnSpLocks/>
            </p:cNvCxnSpPr>
            <p:nvPr/>
          </p:nvCxnSpPr>
          <p:spPr>
            <a:xfrm>
              <a:off x="3630154" y="5819906"/>
              <a:ext cx="0" cy="538843"/>
            </a:xfrm>
            <a:prstGeom prst="line">
              <a:avLst/>
            </a:prstGeom>
            <a:ln w="1270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61" name="Straight Connector 14360">
              <a:extLst>
                <a:ext uri="{FF2B5EF4-FFF2-40B4-BE49-F238E27FC236}">
                  <a16:creationId xmlns:a16="http://schemas.microsoft.com/office/drawing/2014/main" id="{D60B07CE-C634-8ADA-516A-69024003EFAE}"/>
                </a:ext>
              </a:extLst>
            </p:cNvPr>
            <p:cNvCxnSpPr>
              <a:cxnSpLocks/>
            </p:cNvCxnSpPr>
            <p:nvPr/>
          </p:nvCxnSpPr>
          <p:spPr>
            <a:xfrm>
              <a:off x="6142848" y="5819906"/>
              <a:ext cx="0" cy="538843"/>
            </a:xfrm>
            <a:prstGeom prst="line">
              <a:avLst/>
            </a:prstGeom>
            <a:ln w="1270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62" name="Straight Connector 14361">
              <a:extLst>
                <a:ext uri="{FF2B5EF4-FFF2-40B4-BE49-F238E27FC236}">
                  <a16:creationId xmlns:a16="http://schemas.microsoft.com/office/drawing/2014/main" id="{EDA7EF44-C26D-BCE5-31A2-67E40C9D0F60}"/>
                </a:ext>
              </a:extLst>
            </p:cNvPr>
            <p:cNvCxnSpPr>
              <a:cxnSpLocks/>
            </p:cNvCxnSpPr>
            <p:nvPr/>
          </p:nvCxnSpPr>
          <p:spPr>
            <a:xfrm>
              <a:off x="8534925" y="5819906"/>
              <a:ext cx="0" cy="538843"/>
            </a:xfrm>
            <a:prstGeom prst="line">
              <a:avLst/>
            </a:prstGeom>
            <a:ln w="1270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AF22473A-3764-13FA-B1A1-212924259AB7}"/>
              </a:ext>
              <a:ext uri="{C183D7F6-B498-43B3-948B-1728B52AA6E4}">
                <adec:decorative xmlns:adec="http://schemas.microsoft.com/office/drawing/2017/decorative" val="1"/>
              </a:ext>
            </a:extLst>
          </p:cNvPr>
          <p:cNvGrpSpPr/>
          <p:nvPr/>
        </p:nvGrpSpPr>
        <p:grpSpPr>
          <a:xfrm>
            <a:off x="1111550" y="1365304"/>
            <a:ext cx="9968900" cy="4081636"/>
            <a:chOff x="1482777" y="1333500"/>
            <a:chExt cx="9968900" cy="4081636"/>
          </a:xfrm>
        </p:grpSpPr>
        <p:sp>
          <p:nvSpPr>
            <p:cNvPr id="34" name="Freeform: Shape 33">
              <a:extLst>
                <a:ext uri="{FF2B5EF4-FFF2-40B4-BE49-F238E27FC236}">
                  <a16:creationId xmlns:a16="http://schemas.microsoft.com/office/drawing/2014/main" id="{92B1D3D7-5B92-D6B9-A309-9526624C6E4C}"/>
                </a:ext>
              </a:extLst>
            </p:cNvPr>
            <p:cNvSpPr/>
            <p:nvPr/>
          </p:nvSpPr>
          <p:spPr bwMode="auto">
            <a:xfrm>
              <a:off x="1482779" y="2128498"/>
              <a:ext cx="2560320" cy="3286351"/>
            </a:xfrm>
            <a:custGeom>
              <a:avLst/>
              <a:gdLst>
                <a:gd name="connsiteX0" fmla="*/ 361252 w 1873955"/>
                <a:gd name="connsiteY0" fmla="*/ 0 h 2765778"/>
                <a:gd name="connsiteX1" fmla="*/ 1806214 w 1873955"/>
                <a:gd name="connsiteY1" fmla="*/ 0 h 2765778"/>
                <a:gd name="connsiteX2" fmla="*/ 1873955 w 1873955"/>
                <a:gd name="connsiteY2" fmla="*/ 6829 h 2765778"/>
                <a:gd name="connsiteX3" fmla="*/ 1873955 w 1873955"/>
                <a:gd name="connsiteY3" fmla="*/ 2758949 h 2765778"/>
                <a:gd name="connsiteX4" fmla="*/ 1806214 w 1873955"/>
                <a:gd name="connsiteY4" fmla="*/ 2765778 h 2765778"/>
                <a:gd name="connsiteX5" fmla="*/ 361252 w 1873955"/>
                <a:gd name="connsiteY5" fmla="*/ 2765778 h 2765778"/>
                <a:gd name="connsiteX6" fmla="*/ 0 w 1873955"/>
                <a:gd name="connsiteY6" fmla="*/ 2404526 h 2765778"/>
                <a:gd name="connsiteX7" fmla="*/ 0 w 1873955"/>
                <a:gd name="connsiteY7" fmla="*/ 361252 h 2765778"/>
                <a:gd name="connsiteX8" fmla="*/ 361252 w 1873955"/>
                <a:gd name="connsiteY8" fmla="*/ 0 h 276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955" h="2765778">
                  <a:moveTo>
                    <a:pt x="361252" y="0"/>
                  </a:moveTo>
                  <a:lnTo>
                    <a:pt x="1806214" y="0"/>
                  </a:lnTo>
                  <a:lnTo>
                    <a:pt x="1873955" y="6829"/>
                  </a:lnTo>
                  <a:lnTo>
                    <a:pt x="1873955" y="2758949"/>
                  </a:lnTo>
                  <a:lnTo>
                    <a:pt x="1806214" y="2765778"/>
                  </a:lnTo>
                  <a:lnTo>
                    <a:pt x="361252" y="2765778"/>
                  </a:lnTo>
                  <a:cubicBezTo>
                    <a:pt x="161738" y="2765778"/>
                    <a:pt x="0" y="2604040"/>
                    <a:pt x="0" y="2404526"/>
                  </a:cubicBezTo>
                  <a:lnTo>
                    <a:pt x="0" y="361252"/>
                  </a:lnTo>
                  <a:cubicBezTo>
                    <a:pt x="0" y="161738"/>
                    <a:pt x="161738" y="0"/>
                    <a:pt x="361252" y="0"/>
                  </a:cubicBezTo>
                  <a:close/>
                </a:path>
              </a:pathLst>
            </a:custGeom>
            <a:no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523E4A28-52F1-7BE0-37D0-AAF1E06338DF}"/>
                </a:ext>
              </a:extLst>
            </p:cNvPr>
            <p:cNvSpPr/>
            <p:nvPr/>
          </p:nvSpPr>
          <p:spPr bwMode="auto">
            <a:xfrm flipH="1">
              <a:off x="8982797" y="2119071"/>
              <a:ext cx="2468880" cy="3294493"/>
            </a:xfrm>
            <a:custGeom>
              <a:avLst/>
              <a:gdLst>
                <a:gd name="connsiteX0" fmla="*/ 361252 w 1873955"/>
                <a:gd name="connsiteY0" fmla="*/ 0 h 2765778"/>
                <a:gd name="connsiteX1" fmla="*/ 1806214 w 1873955"/>
                <a:gd name="connsiteY1" fmla="*/ 0 h 2765778"/>
                <a:gd name="connsiteX2" fmla="*/ 1873955 w 1873955"/>
                <a:gd name="connsiteY2" fmla="*/ 6829 h 2765778"/>
                <a:gd name="connsiteX3" fmla="*/ 1873955 w 1873955"/>
                <a:gd name="connsiteY3" fmla="*/ 2758949 h 2765778"/>
                <a:gd name="connsiteX4" fmla="*/ 1806214 w 1873955"/>
                <a:gd name="connsiteY4" fmla="*/ 2765778 h 2765778"/>
                <a:gd name="connsiteX5" fmla="*/ 361252 w 1873955"/>
                <a:gd name="connsiteY5" fmla="*/ 2765778 h 2765778"/>
                <a:gd name="connsiteX6" fmla="*/ 0 w 1873955"/>
                <a:gd name="connsiteY6" fmla="*/ 2404526 h 2765778"/>
                <a:gd name="connsiteX7" fmla="*/ 0 w 1873955"/>
                <a:gd name="connsiteY7" fmla="*/ 361252 h 2765778"/>
                <a:gd name="connsiteX8" fmla="*/ 361252 w 1873955"/>
                <a:gd name="connsiteY8" fmla="*/ 0 h 276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955" h="2765778">
                  <a:moveTo>
                    <a:pt x="361252" y="0"/>
                  </a:moveTo>
                  <a:lnTo>
                    <a:pt x="1806214" y="0"/>
                  </a:lnTo>
                  <a:lnTo>
                    <a:pt x="1873955" y="6829"/>
                  </a:lnTo>
                  <a:lnTo>
                    <a:pt x="1873955" y="2758949"/>
                  </a:lnTo>
                  <a:lnTo>
                    <a:pt x="1806214" y="2765778"/>
                  </a:lnTo>
                  <a:lnTo>
                    <a:pt x="361252" y="2765778"/>
                  </a:lnTo>
                  <a:cubicBezTo>
                    <a:pt x="161738" y="2765778"/>
                    <a:pt x="0" y="2604040"/>
                    <a:pt x="0" y="2404526"/>
                  </a:cubicBezTo>
                  <a:lnTo>
                    <a:pt x="0" y="361252"/>
                  </a:lnTo>
                  <a:cubicBezTo>
                    <a:pt x="0" y="161738"/>
                    <a:pt x="161738" y="0"/>
                    <a:pt x="361252" y="0"/>
                  </a:cubicBezTo>
                  <a:close/>
                </a:path>
              </a:pathLst>
            </a:custGeom>
            <a:no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958BF297-62D2-E3EC-A820-A015FC0512E2}"/>
                </a:ext>
              </a:extLst>
            </p:cNvPr>
            <p:cNvSpPr/>
            <p:nvPr/>
          </p:nvSpPr>
          <p:spPr bwMode="auto">
            <a:xfrm>
              <a:off x="4043099" y="2128498"/>
              <a:ext cx="2468880" cy="3285067"/>
            </a:xfrm>
            <a:prstGeom prst="rect">
              <a:avLst/>
            </a:prstGeom>
            <a:no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90E23511-2239-A9DF-F9B3-8AE976CD3970}"/>
                </a:ext>
              </a:extLst>
            </p:cNvPr>
            <p:cNvSpPr/>
            <p:nvPr/>
          </p:nvSpPr>
          <p:spPr bwMode="auto">
            <a:xfrm>
              <a:off x="6511978" y="2109939"/>
              <a:ext cx="2468880" cy="3305197"/>
            </a:xfrm>
            <a:prstGeom prst="rect">
              <a:avLst/>
            </a:prstGeom>
            <a:no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0" name="Text Placeholder 20">
              <a:extLst>
                <a:ext uri="{FF2B5EF4-FFF2-40B4-BE49-F238E27FC236}">
                  <a16:creationId xmlns:a16="http://schemas.microsoft.com/office/drawing/2014/main" id="{58C38387-8E44-B71A-D350-D948D74E0036}"/>
                </a:ext>
              </a:extLst>
            </p:cNvPr>
            <p:cNvSpPr txBox="1">
              <a:spLocks/>
            </p:cNvSpPr>
            <p:nvPr/>
          </p:nvSpPr>
          <p:spPr>
            <a:xfrm>
              <a:off x="2115114" y="2344407"/>
              <a:ext cx="1295650" cy="455757"/>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800" b="1" i="0" u="none" strike="noStrike" kern="0" cap="none" spc="0" normalizeH="0" baseline="0" noProof="0" dirty="0">
                  <a:ln>
                    <a:noFill/>
                  </a:ln>
                  <a:solidFill>
                    <a:srgbClr val="0078D4"/>
                  </a:solidFill>
                  <a:effectLst/>
                  <a:uLnTx/>
                  <a:uFillTx/>
                  <a:latin typeface="Segoe UI Variable Display Semibold" pitchFamily="2" charset="0"/>
                  <a:ea typeface="+mn-ea"/>
                  <a:cs typeface="Segoe UI Semibold" panose="020B0702040204020203" pitchFamily="34" charset="0"/>
                </a:rPr>
                <a:t>Container services</a:t>
              </a:r>
            </a:p>
          </p:txBody>
        </p:sp>
        <p:sp>
          <p:nvSpPr>
            <p:cNvPr id="41" name="TextBox 40">
              <a:extLst>
                <a:ext uri="{FF2B5EF4-FFF2-40B4-BE49-F238E27FC236}">
                  <a16:creationId xmlns:a16="http://schemas.microsoft.com/office/drawing/2014/main" id="{645CB83B-AD9E-E4F0-BCCD-E0F7991972C1}"/>
                </a:ext>
              </a:extLst>
            </p:cNvPr>
            <p:cNvSpPr txBox="1"/>
            <p:nvPr/>
          </p:nvSpPr>
          <p:spPr>
            <a:xfrm>
              <a:off x="1909177" y="3116556"/>
              <a:ext cx="1704839" cy="646331"/>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n-US" sz="1200" dirty="0">
                  <a:solidFill>
                    <a:srgbClr val="000000"/>
                  </a:solidFill>
                  <a:latin typeface="Segoe Sans Text"/>
                  <a:cs typeface="+mn-cs"/>
                </a:rPr>
                <a:t>E</a:t>
              </a:r>
              <a:r>
                <a:rPr kumimoji="0" lang="en-US" sz="1200" i="0" u="none" strike="noStrike" kern="1200" cap="none" spc="0" normalizeH="0" baseline="0" noProof="0" dirty="0" err="1">
                  <a:ln>
                    <a:noFill/>
                  </a:ln>
                  <a:solidFill>
                    <a:srgbClr val="000000"/>
                  </a:solidFill>
                  <a:effectLst/>
                  <a:uLnTx/>
                  <a:uFillTx/>
                  <a:latin typeface="Segoe Sans Text"/>
                  <a:ea typeface="+mn-ea"/>
                  <a:cs typeface="+mn-cs"/>
                </a:rPr>
                <a:t>nterprise</a:t>
              </a:r>
              <a:r>
                <a:rPr lang="en-US" sz="1200" dirty="0">
                  <a:solidFill>
                    <a:srgbClr val="000000"/>
                  </a:solidFill>
                  <a:latin typeface="Segoe Sans Text"/>
                </a:rPr>
                <a:t>-</a:t>
              </a:r>
              <a:r>
                <a:rPr kumimoji="0" lang="en-US" sz="1200" i="0" u="none" strike="noStrike" kern="1200" cap="none" spc="0" normalizeH="0" baseline="0" noProof="0" dirty="0">
                  <a:ln>
                    <a:noFill/>
                  </a:ln>
                  <a:solidFill>
                    <a:srgbClr val="000000"/>
                  </a:solidFill>
                  <a:effectLst/>
                  <a:uLnTx/>
                  <a:uFillTx/>
                  <a:latin typeface="Segoe Sans Text"/>
                  <a:ea typeface="+mn-ea"/>
                  <a:cs typeface="+mn-cs"/>
                </a:rPr>
                <a:t>grade managed Kubernetes and containers</a:t>
              </a:r>
            </a:p>
          </p:txBody>
        </p:sp>
        <p:pic>
          <p:nvPicPr>
            <p:cNvPr id="42" name="Graphic 41">
              <a:extLst>
                <a:ext uri="{FF2B5EF4-FFF2-40B4-BE49-F238E27FC236}">
                  <a16:creationId xmlns:a16="http://schemas.microsoft.com/office/drawing/2014/main" id="{54985F56-BF21-E22A-75D3-E044C134A2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9146" y="4038600"/>
              <a:ext cx="365760" cy="365760"/>
            </a:xfrm>
            <a:prstGeom prst="rect">
              <a:avLst/>
            </a:prstGeom>
          </p:spPr>
        </p:pic>
        <p:pic>
          <p:nvPicPr>
            <p:cNvPr id="43" name="Picture 6">
              <a:extLst>
                <a:ext uri="{FF2B5EF4-FFF2-40B4-BE49-F238E27FC236}">
                  <a16:creationId xmlns:a16="http://schemas.microsoft.com/office/drawing/2014/main" id="{B8B9A499-5904-5840-6B98-A4C8CD2D7E7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97026" y="4038600"/>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Pricing - Azure Red Hat OpenShift | Microsoft Azure">
              <a:extLst>
                <a:ext uri="{FF2B5EF4-FFF2-40B4-BE49-F238E27FC236}">
                  <a16:creationId xmlns:a16="http://schemas.microsoft.com/office/drawing/2014/main" id="{D495383A-B5E0-861E-B6DA-C8E1496AE95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13839" y="4038600"/>
              <a:ext cx="545142" cy="36576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AD7D7D0-0BF5-6CFE-5857-6F3CFB1DD0E2}"/>
                </a:ext>
              </a:extLst>
            </p:cNvPr>
            <p:cNvSpPr txBox="1"/>
            <p:nvPr/>
          </p:nvSpPr>
          <p:spPr>
            <a:xfrm>
              <a:off x="1511212" y="4514319"/>
              <a:ext cx="841129" cy="553998"/>
            </a:xfrm>
            <a:prstGeom prst="rect">
              <a:avLst/>
            </a:prstGeom>
            <a:noFill/>
          </p:spPr>
          <p:txBody>
            <a:bodyPr wrap="square" lIns="0" tIns="0" rIns="0" bIns="0" rtlCol="0">
              <a:spAutoFit/>
            </a:bodyPr>
            <a:lstStyle/>
            <a:p>
              <a:pPr algn="ctr"/>
              <a:r>
                <a:rPr lang="en-US" sz="1200" dirty="0">
                  <a:latin typeface="Segoe UI" panose="020B0502040204020203" pitchFamily="34" charset="0"/>
                  <a:cs typeface="Segoe UI" panose="020B0502040204020203" pitchFamily="34" charset="0"/>
                </a:rPr>
                <a:t>Azure Kubernetes Service</a:t>
              </a:r>
            </a:p>
          </p:txBody>
        </p:sp>
        <p:sp>
          <p:nvSpPr>
            <p:cNvPr id="46" name="TextBox 45">
              <a:extLst>
                <a:ext uri="{FF2B5EF4-FFF2-40B4-BE49-F238E27FC236}">
                  <a16:creationId xmlns:a16="http://schemas.microsoft.com/office/drawing/2014/main" id="{CB6FA797-8EF1-40C9-A110-528E45C09B97}"/>
                </a:ext>
              </a:extLst>
            </p:cNvPr>
            <p:cNvSpPr txBox="1"/>
            <p:nvPr/>
          </p:nvSpPr>
          <p:spPr>
            <a:xfrm>
              <a:off x="2286049" y="4514319"/>
              <a:ext cx="841129" cy="553998"/>
            </a:xfrm>
            <a:prstGeom prst="rect">
              <a:avLst/>
            </a:prstGeom>
            <a:noFill/>
          </p:spPr>
          <p:txBody>
            <a:bodyPr wrap="square" lIns="0" tIns="0" rIns="0" bIns="0" rtlCol="0">
              <a:spAutoFit/>
            </a:bodyPr>
            <a:lstStyle/>
            <a:p>
              <a:pPr algn="ctr"/>
              <a:r>
                <a:rPr lang="en-US" sz="1200" dirty="0">
                  <a:latin typeface="Segoe UI" panose="020B0502040204020203" pitchFamily="34" charset="0"/>
                  <a:cs typeface="Segoe UI" panose="020B0502040204020203" pitchFamily="34" charset="0"/>
                </a:rPr>
                <a:t>Azure Container Services </a:t>
              </a:r>
            </a:p>
          </p:txBody>
        </p:sp>
        <p:sp>
          <p:nvSpPr>
            <p:cNvPr id="47" name="TextBox 46">
              <a:extLst>
                <a:ext uri="{FF2B5EF4-FFF2-40B4-BE49-F238E27FC236}">
                  <a16:creationId xmlns:a16="http://schemas.microsoft.com/office/drawing/2014/main" id="{B66B122E-01DC-F701-2DFA-57CFDB8CF655}"/>
                </a:ext>
              </a:extLst>
            </p:cNvPr>
            <p:cNvSpPr txBox="1"/>
            <p:nvPr/>
          </p:nvSpPr>
          <p:spPr>
            <a:xfrm>
              <a:off x="3123894" y="4514319"/>
              <a:ext cx="841129" cy="553998"/>
            </a:xfrm>
            <a:prstGeom prst="rect">
              <a:avLst/>
            </a:prstGeom>
            <a:noFill/>
          </p:spPr>
          <p:txBody>
            <a:bodyPr wrap="square" lIns="0" tIns="0" rIns="0" bIns="0" rtlCol="0">
              <a:spAutoFit/>
            </a:bodyPr>
            <a:lstStyle/>
            <a:p>
              <a:pPr algn="ctr"/>
              <a:r>
                <a:rPr lang="en-US" sz="1200" dirty="0">
                  <a:latin typeface="Segoe UI" panose="020B0502040204020203" pitchFamily="34" charset="0"/>
                  <a:cs typeface="Segoe UI" panose="020B0502040204020203" pitchFamily="34" charset="0"/>
                </a:rPr>
                <a:t>Azure Red Hat OpenShift</a:t>
              </a:r>
            </a:p>
          </p:txBody>
        </p:sp>
        <p:sp>
          <p:nvSpPr>
            <p:cNvPr id="48" name="Text Placeholder 20">
              <a:extLst>
                <a:ext uri="{FF2B5EF4-FFF2-40B4-BE49-F238E27FC236}">
                  <a16:creationId xmlns:a16="http://schemas.microsoft.com/office/drawing/2014/main" id="{B3A49F83-79A1-1A99-C337-5EEC26696687}"/>
                </a:ext>
              </a:extLst>
            </p:cNvPr>
            <p:cNvSpPr txBox="1">
              <a:spLocks/>
            </p:cNvSpPr>
            <p:nvPr/>
          </p:nvSpPr>
          <p:spPr>
            <a:xfrm>
              <a:off x="4416451" y="2344407"/>
              <a:ext cx="1722177" cy="455757"/>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800" b="1" i="0" u="none" strike="noStrike" kern="0" cap="none" spc="0" normalizeH="0" baseline="0" noProof="0" dirty="0">
                  <a:ln>
                    <a:noFill/>
                  </a:ln>
                  <a:solidFill>
                    <a:srgbClr val="0078D4"/>
                  </a:solidFill>
                  <a:effectLst/>
                  <a:uLnTx/>
                  <a:uFillTx/>
                  <a:latin typeface="Segoe UI Variable Display Semibold" pitchFamily="2" charset="0"/>
                  <a:ea typeface="+mn-ea"/>
                  <a:cs typeface="Segoe UI Semibold" panose="020B0702040204020203" pitchFamily="34" charset="0"/>
                </a:rPr>
                <a:t>Platform as a Service</a:t>
              </a:r>
            </a:p>
          </p:txBody>
        </p:sp>
        <p:sp>
          <p:nvSpPr>
            <p:cNvPr id="49" name="TextBox 48">
              <a:extLst>
                <a:ext uri="{FF2B5EF4-FFF2-40B4-BE49-F238E27FC236}">
                  <a16:creationId xmlns:a16="http://schemas.microsoft.com/office/drawing/2014/main" id="{74742A07-B9D1-FD31-B131-59589BBD9D8B}"/>
                </a:ext>
              </a:extLst>
            </p:cNvPr>
            <p:cNvSpPr txBox="1"/>
            <p:nvPr/>
          </p:nvSpPr>
          <p:spPr>
            <a:xfrm>
              <a:off x="4403283" y="3116556"/>
              <a:ext cx="1748513" cy="646331"/>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mn-cs"/>
                </a:rPr>
                <a:t>Fully managed Platform as a service for web applications</a:t>
              </a:r>
            </a:p>
          </p:txBody>
        </p:sp>
        <p:pic>
          <p:nvPicPr>
            <p:cNvPr id="50" name="Graphic 49">
              <a:extLst>
                <a:ext uri="{FF2B5EF4-FFF2-40B4-BE49-F238E27FC236}">
                  <a16:creationId xmlns:a16="http://schemas.microsoft.com/office/drawing/2014/main" id="{A2537517-8AF0-B150-A752-49E6199028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3420" y="4038600"/>
              <a:ext cx="368237" cy="365760"/>
            </a:xfrm>
            <a:prstGeom prst="rect">
              <a:avLst/>
            </a:prstGeom>
          </p:spPr>
        </p:pic>
        <p:sp>
          <p:nvSpPr>
            <p:cNvPr id="51" name="TextBox 50">
              <a:extLst>
                <a:ext uri="{FF2B5EF4-FFF2-40B4-BE49-F238E27FC236}">
                  <a16:creationId xmlns:a16="http://schemas.microsoft.com/office/drawing/2014/main" id="{A7353A9F-54F9-5FC1-5972-C0B07AC55163}"/>
                </a:ext>
              </a:extLst>
            </p:cNvPr>
            <p:cNvSpPr txBox="1"/>
            <p:nvPr/>
          </p:nvSpPr>
          <p:spPr>
            <a:xfrm>
              <a:off x="4817936" y="4514319"/>
              <a:ext cx="841129" cy="369332"/>
            </a:xfrm>
            <a:prstGeom prst="rect">
              <a:avLst/>
            </a:prstGeom>
            <a:noFill/>
          </p:spPr>
          <p:txBody>
            <a:bodyPr wrap="square" lIns="0" tIns="0" rIns="0" bIns="0" rtlCol="0">
              <a:spAutoFit/>
            </a:bodyPr>
            <a:lstStyle/>
            <a:p>
              <a:pPr algn="ctr"/>
              <a:r>
                <a:rPr lang="en-US" sz="1200" dirty="0">
                  <a:latin typeface="Segoe UI" panose="020B0502040204020203" pitchFamily="34" charset="0"/>
                  <a:cs typeface="Segoe UI" panose="020B0502040204020203" pitchFamily="34" charset="0"/>
                </a:rPr>
                <a:t>Azure App Service</a:t>
              </a:r>
            </a:p>
          </p:txBody>
        </p:sp>
        <p:sp>
          <p:nvSpPr>
            <p:cNvPr id="52" name="Text Placeholder 20">
              <a:extLst>
                <a:ext uri="{FF2B5EF4-FFF2-40B4-BE49-F238E27FC236}">
                  <a16:creationId xmlns:a16="http://schemas.microsoft.com/office/drawing/2014/main" id="{A6A310D6-61C8-2187-0E8D-FE9E959E9D2E}"/>
                </a:ext>
              </a:extLst>
            </p:cNvPr>
            <p:cNvSpPr txBox="1">
              <a:spLocks/>
            </p:cNvSpPr>
            <p:nvPr/>
          </p:nvSpPr>
          <p:spPr>
            <a:xfrm>
              <a:off x="7103171" y="2344407"/>
              <a:ext cx="1286493" cy="512135"/>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800" b="1" i="0" u="none" strike="noStrike" kern="0" cap="none" spc="0" normalizeH="0" baseline="0" noProof="0" dirty="0">
                  <a:ln>
                    <a:noFill/>
                  </a:ln>
                  <a:solidFill>
                    <a:srgbClr val="0078D4"/>
                  </a:solidFill>
                  <a:effectLst/>
                  <a:uLnTx/>
                  <a:uFillTx/>
                  <a:latin typeface="Segoe UI Variable Display Semibold" pitchFamily="2" charset="0"/>
                  <a:ea typeface="+mn-ea"/>
                  <a:cs typeface="Segoe UI Semibold" panose="020B0702040204020203" pitchFamily="34" charset="0"/>
                </a:rPr>
                <a:t>API services</a:t>
              </a:r>
            </a:p>
          </p:txBody>
        </p:sp>
        <p:sp>
          <p:nvSpPr>
            <p:cNvPr id="53" name="TextBox 52">
              <a:extLst>
                <a:ext uri="{FF2B5EF4-FFF2-40B4-BE49-F238E27FC236}">
                  <a16:creationId xmlns:a16="http://schemas.microsoft.com/office/drawing/2014/main" id="{198CA764-9D79-322C-A696-AD52F63A63FC}"/>
                </a:ext>
              </a:extLst>
            </p:cNvPr>
            <p:cNvSpPr txBox="1"/>
            <p:nvPr/>
          </p:nvSpPr>
          <p:spPr>
            <a:xfrm>
              <a:off x="6880348" y="3116556"/>
              <a:ext cx="1732141" cy="646331"/>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n-US" sz="1200" dirty="0">
                  <a:solidFill>
                    <a:srgbClr val="000000"/>
                  </a:solidFill>
                  <a:latin typeface="Segoe Sans Text"/>
                  <a:cs typeface="+mn-cs"/>
                </a:rPr>
                <a:t>Enterprise-wide API discovery, </a:t>
              </a:r>
              <a:r>
                <a:rPr kumimoji="0" lang="en-US" sz="1200" b="0" i="0" u="none" strike="noStrike" kern="1200" cap="none" spc="0" normalizeH="0" baseline="0" noProof="0" dirty="0">
                  <a:ln>
                    <a:noFill/>
                  </a:ln>
                  <a:solidFill>
                    <a:srgbClr val="000000"/>
                  </a:solidFill>
                  <a:effectLst/>
                  <a:uLnTx/>
                  <a:uFillTx/>
                  <a:latin typeface="Segoe Sans Text"/>
                  <a:ea typeface="+mn-ea"/>
                  <a:cs typeface="+mn-cs"/>
                </a:rPr>
                <a:t>security and governance </a:t>
              </a:r>
            </a:p>
          </p:txBody>
        </p:sp>
        <p:pic>
          <p:nvPicPr>
            <p:cNvPr id="54" name="Picture 6">
              <a:extLst>
                <a:ext uri="{FF2B5EF4-FFF2-40B4-BE49-F238E27FC236}">
                  <a16:creationId xmlns:a16="http://schemas.microsoft.com/office/drawing/2014/main" id="{0A13923C-5F7E-9A2D-70F0-DD2ABBC831AB}"/>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025347" y="4038600"/>
              <a:ext cx="365760" cy="359046"/>
            </a:xfrm>
            <a:prstGeom prst="rect">
              <a:avLst/>
            </a:prstGeom>
            <a:noFill/>
            <a:extLst>
              <a:ext uri="{909E8E84-426E-40DD-AFC4-6F175D3DCCD1}">
                <a14:hiddenFill xmlns:a14="http://schemas.microsoft.com/office/drawing/2010/main">
                  <a:solidFill>
                    <a:srgbClr val="FFFFFF"/>
                  </a:solidFill>
                </a14:hiddenFill>
              </a:ext>
            </a:extLst>
          </p:spPr>
        </p:pic>
        <p:pic>
          <p:nvPicPr>
            <p:cNvPr id="55" name="Graphic 54">
              <a:extLst>
                <a:ext uri="{FF2B5EF4-FFF2-40B4-BE49-F238E27FC236}">
                  <a16:creationId xmlns:a16="http://schemas.microsoft.com/office/drawing/2014/main" id="{8B954CD6-59AE-0F71-6D02-FC23CAA81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02859" y="4038600"/>
              <a:ext cx="365760" cy="365760"/>
            </a:xfrm>
            <a:prstGeom prst="rect">
              <a:avLst/>
            </a:prstGeom>
          </p:spPr>
        </p:pic>
        <p:sp>
          <p:nvSpPr>
            <p:cNvPr id="56" name="TextBox 55">
              <a:extLst>
                <a:ext uri="{FF2B5EF4-FFF2-40B4-BE49-F238E27FC236}">
                  <a16:creationId xmlns:a16="http://schemas.microsoft.com/office/drawing/2014/main" id="{36930D58-A48B-C4E6-85AC-A02B17317BF3}"/>
                </a:ext>
              </a:extLst>
            </p:cNvPr>
            <p:cNvSpPr txBox="1"/>
            <p:nvPr/>
          </p:nvSpPr>
          <p:spPr>
            <a:xfrm>
              <a:off x="6694600" y="4514319"/>
              <a:ext cx="901929" cy="369332"/>
            </a:xfrm>
            <a:prstGeom prst="rect">
              <a:avLst/>
            </a:prstGeom>
            <a:noFill/>
          </p:spPr>
          <p:txBody>
            <a:bodyPr wrap="square" lIns="0" tIns="0" rIns="0" bIns="0" rtlCol="0">
              <a:spAutoFit/>
            </a:bodyPr>
            <a:lstStyle/>
            <a:p>
              <a:pPr algn="ctr"/>
              <a:r>
                <a:rPr lang="en-US" sz="1200" dirty="0">
                  <a:latin typeface="Segoe UI" panose="020B0502040204020203" pitchFamily="34" charset="0"/>
                  <a:cs typeface="Segoe UI" panose="020B0502040204020203" pitchFamily="34" charset="0"/>
                </a:rPr>
                <a:t>Azure API Management</a:t>
              </a:r>
            </a:p>
          </p:txBody>
        </p:sp>
        <p:sp>
          <p:nvSpPr>
            <p:cNvPr id="57" name="TextBox 56">
              <a:extLst>
                <a:ext uri="{FF2B5EF4-FFF2-40B4-BE49-F238E27FC236}">
                  <a16:creationId xmlns:a16="http://schemas.microsoft.com/office/drawing/2014/main" id="{34D40526-7BF3-8F26-587A-34CC42F53FEA}"/>
                </a:ext>
              </a:extLst>
            </p:cNvPr>
            <p:cNvSpPr txBox="1"/>
            <p:nvPr/>
          </p:nvSpPr>
          <p:spPr>
            <a:xfrm>
              <a:off x="7834775" y="4514319"/>
              <a:ext cx="901929" cy="369332"/>
            </a:xfrm>
            <a:prstGeom prst="rect">
              <a:avLst/>
            </a:prstGeom>
            <a:noFill/>
          </p:spPr>
          <p:txBody>
            <a:bodyPr wrap="square" lIns="0" tIns="0" rIns="0" bIns="0" rtlCol="0">
              <a:spAutoFit/>
            </a:bodyPr>
            <a:lstStyle/>
            <a:p>
              <a:pPr algn="ctr"/>
              <a:r>
                <a:rPr lang="en-US" sz="1200" dirty="0">
                  <a:latin typeface="Segoe UI" panose="020B0502040204020203" pitchFamily="34" charset="0"/>
                  <a:cs typeface="Segoe UI" panose="020B0502040204020203" pitchFamily="34" charset="0"/>
                </a:rPr>
                <a:t>Azure API Center</a:t>
              </a:r>
            </a:p>
          </p:txBody>
        </p:sp>
        <p:sp>
          <p:nvSpPr>
            <p:cNvPr id="59" name="Text Placeholder 20">
              <a:extLst>
                <a:ext uri="{FF2B5EF4-FFF2-40B4-BE49-F238E27FC236}">
                  <a16:creationId xmlns:a16="http://schemas.microsoft.com/office/drawing/2014/main" id="{D9B46CD2-482B-8895-1E3E-93DA8E8E24F7}"/>
                </a:ext>
              </a:extLst>
            </p:cNvPr>
            <p:cNvSpPr txBox="1">
              <a:spLocks/>
            </p:cNvSpPr>
            <p:nvPr/>
          </p:nvSpPr>
          <p:spPr>
            <a:xfrm>
              <a:off x="9235099" y="2344407"/>
              <a:ext cx="1964277" cy="533975"/>
            </a:xfrm>
            <a:prstGeom prst="rect">
              <a:avLst/>
            </a:prstGeom>
          </p:spPr>
          <p:txBody>
            <a:bodyPr lIns="91440" tIns="45720" rIns="91440" bIns="4572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600" b="1" kern="0" dirty="0">
                  <a:solidFill>
                    <a:srgbClr val="0078D4"/>
                  </a:solidFill>
                  <a:latin typeface="Segoe UI Variable Display Semibold" pitchFamily="2" charset="0"/>
                  <a:cs typeface="Segoe UI Semibold" panose="020B0702040204020203" pitchFamily="34" charset="0"/>
                </a:rPr>
                <a:t>Integration and Serverless services</a:t>
              </a:r>
            </a:p>
          </p:txBody>
        </p:sp>
        <p:sp>
          <p:nvSpPr>
            <p:cNvPr id="60" name="TextBox 59">
              <a:extLst>
                <a:ext uri="{FF2B5EF4-FFF2-40B4-BE49-F238E27FC236}">
                  <a16:creationId xmlns:a16="http://schemas.microsoft.com/office/drawing/2014/main" id="{2A4E199E-5237-004B-80CA-E182FBF91F7D}"/>
                </a:ext>
              </a:extLst>
            </p:cNvPr>
            <p:cNvSpPr txBox="1"/>
            <p:nvPr/>
          </p:nvSpPr>
          <p:spPr>
            <a:xfrm>
              <a:off x="9086677" y="3116556"/>
              <a:ext cx="2179054" cy="646331"/>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kern="0" dirty="0">
                  <a:solidFill>
                    <a:schemeClr val="tx1"/>
                  </a:solidFill>
                  <a:latin typeface="Segoe Sans Text" pitchFamily="2" charset="0"/>
                  <a:cs typeface="Segoe Sans Text" pitchFamily="2" charset="0"/>
                </a:rPr>
                <a:t>Integration services for business process workflows and serverless functions</a:t>
              </a:r>
              <a:endParaRPr lang="en-US" sz="1100" dirty="0">
                <a:solidFill>
                  <a:schemeClr val="tx1"/>
                </a:solidFill>
                <a:latin typeface="Segoe Sans Text" pitchFamily="2" charset="0"/>
                <a:cs typeface="Segoe Sans Text" pitchFamily="2" charset="0"/>
              </a:endParaRPr>
            </a:p>
          </p:txBody>
        </p:sp>
        <p:pic>
          <p:nvPicPr>
            <p:cNvPr id="61" name="Graphic 137">
              <a:extLst>
                <a:ext uri="{FF2B5EF4-FFF2-40B4-BE49-F238E27FC236}">
                  <a16:creationId xmlns:a16="http://schemas.microsoft.com/office/drawing/2014/main" id="{012ED151-C86A-C5EF-3DED-BE259D860D9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4326" y="4038600"/>
              <a:ext cx="365760" cy="365760"/>
            </a:xfrm>
            <a:prstGeom prst="rect">
              <a:avLst/>
            </a:prstGeom>
          </p:spPr>
        </p:pic>
        <p:pic>
          <p:nvPicPr>
            <p:cNvPr id="62" name="Graphic 61">
              <a:extLst>
                <a:ext uri="{FF2B5EF4-FFF2-40B4-BE49-F238E27FC236}">
                  <a16:creationId xmlns:a16="http://schemas.microsoft.com/office/drawing/2014/main" id="{47608BD0-7B5B-2B1D-3BC3-5A6A52DBA13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87365" y="4038600"/>
              <a:ext cx="375387" cy="387582"/>
            </a:xfrm>
            <a:prstGeom prst="rect">
              <a:avLst/>
            </a:prstGeom>
          </p:spPr>
        </p:pic>
        <p:pic>
          <p:nvPicPr>
            <p:cNvPr id="63" name="Picture 2" descr="Azure Service Bus—Cloud Messaging Service | Microsoft Azure">
              <a:extLst>
                <a:ext uri="{FF2B5EF4-FFF2-40B4-BE49-F238E27FC236}">
                  <a16:creationId xmlns:a16="http://schemas.microsoft.com/office/drawing/2014/main" id="{4C462458-46A6-8401-2A24-48015BCD5568}"/>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10664856" y="4038600"/>
              <a:ext cx="522515" cy="274320"/>
            </a:xfrm>
            <a:prstGeom prst="rect">
              <a:avLst/>
            </a:prstGeom>
            <a:noFill/>
            <a:extLst>
              <a:ext uri="{909E8E84-426E-40DD-AFC4-6F175D3DCCD1}">
                <a14:hiddenFill xmlns:a14="http://schemas.microsoft.com/office/drawing/2010/main">
                  <a:solidFill>
                    <a:srgbClr val="FFFFFF"/>
                  </a:solidFill>
                </a14:hiddenFill>
              </a:ext>
            </a:extLst>
          </p:spPr>
        </p:pic>
        <p:sp>
          <p:nvSpPr>
            <p:cNvPr id="14336" name="TextBox 14335">
              <a:extLst>
                <a:ext uri="{FF2B5EF4-FFF2-40B4-BE49-F238E27FC236}">
                  <a16:creationId xmlns:a16="http://schemas.microsoft.com/office/drawing/2014/main" id="{2BD01588-D166-7F6F-CAF2-E25397170E5C}"/>
                </a:ext>
              </a:extLst>
            </p:cNvPr>
            <p:cNvSpPr txBox="1"/>
            <p:nvPr/>
          </p:nvSpPr>
          <p:spPr>
            <a:xfrm>
              <a:off x="9071770" y="4514319"/>
              <a:ext cx="901929" cy="369332"/>
            </a:xfrm>
            <a:prstGeom prst="rect">
              <a:avLst/>
            </a:prstGeom>
            <a:noFill/>
          </p:spPr>
          <p:txBody>
            <a:bodyPr wrap="square" lIns="0" tIns="0" rIns="0" bIns="0" rtlCol="0">
              <a:spAutoFit/>
            </a:bodyPr>
            <a:lstStyle/>
            <a:p>
              <a:pPr algn="ctr"/>
              <a:r>
                <a:rPr lang="en-US" sz="1200" dirty="0">
                  <a:latin typeface="Segoe UI" panose="020B0502040204020203" pitchFamily="34" charset="0"/>
                  <a:cs typeface="Segoe UI" panose="020B0502040204020203" pitchFamily="34" charset="0"/>
                </a:rPr>
                <a:t>Azure Functions</a:t>
              </a:r>
            </a:p>
          </p:txBody>
        </p:sp>
        <p:sp>
          <p:nvSpPr>
            <p:cNvPr id="14337" name="TextBox 14336">
              <a:extLst>
                <a:ext uri="{FF2B5EF4-FFF2-40B4-BE49-F238E27FC236}">
                  <a16:creationId xmlns:a16="http://schemas.microsoft.com/office/drawing/2014/main" id="{A8094C41-B752-65B3-ABAC-068F5D0CCB25}"/>
                </a:ext>
              </a:extLst>
            </p:cNvPr>
            <p:cNvSpPr txBox="1"/>
            <p:nvPr/>
          </p:nvSpPr>
          <p:spPr>
            <a:xfrm>
              <a:off x="9973699" y="4514319"/>
              <a:ext cx="653459" cy="553998"/>
            </a:xfrm>
            <a:prstGeom prst="rect">
              <a:avLst/>
            </a:prstGeom>
            <a:noFill/>
          </p:spPr>
          <p:txBody>
            <a:bodyPr wrap="square" lIns="0" tIns="0" rIns="0" bIns="0" rtlCol="0">
              <a:spAutoFit/>
            </a:bodyPr>
            <a:lstStyle/>
            <a:p>
              <a:pPr algn="ctr"/>
              <a:r>
                <a:rPr lang="en-US" sz="1200" dirty="0">
                  <a:latin typeface="Segoe UI" panose="020B0502040204020203" pitchFamily="34" charset="0"/>
                  <a:cs typeface="Segoe UI" panose="020B0502040204020203" pitchFamily="34" charset="0"/>
                </a:rPr>
                <a:t>Azure Logic Apps</a:t>
              </a:r>
            </a:p>
          </p:txBody>
        </p:sp>
        <p:sp>
          <p:nvSpPr>
            <p:cNvPr id="14340" name="TextBox 14339">
              <a:extLst>
                <a:ext uri="{FF2B5EF4-FFF2-40B4-BE49-F238E27FC236}">
                  <a16:creationId xmlns:a16="http://schemas.microsoft.com/office/drawing/2014/main" id="{BBFD85CD-8E87-E524-45B2-2AB0FC8F7C75}"/>
                </a:ext>
              </a:extLst>
            </p:cNvPr>
            <p:cNvSpPr txBox="1"/>
            <p:nvPr/>
          </p:nvSpPr>
          <p:spPr>
            <a:xfrm>
              <a:off x="10660175" y="4514319"/>
              <a:ext cx="522515" cy="553998"/>
            </a:xfrm>
            <a:prstGeom prst="rect">
              <a:avLst/>
            </a:prstGeom>
            <a:noFill/>
          </p:spPr>
          <p:txBody>
            <a:bodyPr wrap="square" lIns="0" tIns="0" rIns="0" bIns="0" rtlCol="0">
              <a:spAutoFit/>
            </a:bodyPr>
            <a:lstStyle/>
            <a:p>
              <a:pPr algn="ctr"/>
              <a:r>
                <a:rPr lang="en-US" sz="1200" dirty="0">
                  <a:latin typeface="Segoe UI" panose="020B0502040204020203" pitchFamily="34" charset="0"/>
                  <a:cs typeface="Segoe UI" panose="020B0502040204020203" pitchFamily="34" charset="0"/>
                </a:rPr>
                <a:t>Azure Service Bus</a:t>
              </a:r>
            </a:p>
          </p:txBody>
        </p:sp>
        <p:sp>
          <p:nvSpPr>
            <p:cNvPr id="14353" name="Freeform: Shape 14352">
              <a:extLst>
                <a:ext uri="{FF2B5EF4-FFF2-40B4-BE49-F238E27FC236}">
                  <a16:creationId xmlns:a16="http://schemas.microsoft.com/office/drawing/2014/main" id="{5DD0F5FC-8452-5707-7286-62247C8B8E16}"/>
                </a:ext>
              </a:extLst>
            </p:cNvPr>
            <p:cNvSpPr/>
            <p:nvPr/>
          </p:nvSpPr>
          <p:spPr bwMode="auto">
            <a:xfrm>
              <a:off x="1482777" y="1333500"/>
              <a:ext cx="9968898" cy="2133765"/>
            </a:xfrm>
            <a:custGeom>
              <a:avLst/>
              <a:gdLst>
                <a:gd name="connsiteX0" fmla="*/ 482636 w 9950043"/>
                <a:gd name="connsiteY0" fmla="*/ 0 h 2133765"/>
                <a:gd name="connsiteX1" fmla="*/ 9467407 w 9950043"/>
                <a:gd name="connsiteY1" fmla="*/ 0 h 2133765"/>
                <a:gd name="connsiteX2" fmla="*/ 9950043 w 9950043"/>
                <a:gd name="connsiteY2" fmla="*/ 482636 h 2133765"/>
                <a:gd name="connsiteX3" fmla="*/ 9950043 w 9950043"/>
                <a:gd name="connsiteY3" fmla="*/ 1225621 h 2133765"/>
                <a:gd name="connsiteX4" fmla="*/ 9940377 w 9950043"/>
                <a:gd name="connsiteY4" fmla="*/ 1139175 h 2133765"/>
                <a:gd name="connsiteX5" fmla="*/ 9474107 w 9950043"/>
                <a:gd name="connsiteY5" fmla="*/ 796570 h 2133765"/>
                <a:gd name="connsiteX6" fmla="*/ 7570413 w 9950043"/>
                <a:gd name="connsiteY6" fmla="*/ 796570 h 2133765"/>
                <a:gd name="connsiteX7" fmla="*/ 7481166 w 9950043"/>
                <a:gd name="connsiteY7" fmla="*/ 804681 h 2133765"/>
                <a:gd name="connsiteX8" fmla="*/ 7481166 w 9950043"/>
                <a:gd name="connsiteY8" fmla="*/ 807568 h 2133765"/>
                <a:gd name="connsiteX9" fmla="*/ 5029202 w 9950043"/>
                <a:gd name="connsiteY9" fmla="*/ 807568 h 2133765"/>
                <a:gd name="connsiteX10" fmla="*/ 5029202 w 9950043"/>
                <a:gd name="connsiteY10" fmla="*/ 796570 h 2133765"/>
                <a:gd name="connsiteX11" fmla="*/ 2560322 w 9950043"/>
                <a:gd name="connsiteY11" fmla="*/ 796570 h 2133765"/>
                <a:gd name="connsiteX12" fmla="*/ 2560322 w 9950043"/>
                <a:gd name="connsiteY12" fmla="*/ 805964 h 2133765"/>
                <a:gd name="connsiteX13" fmla="*/ 2467771 w 9950043"/>
                <a:gd name="connsiteY13" fmla="*/ 797853 h 2133765"/>
                <a:gd name="connsiteX14" fmla="*/ 493569 w 9950043"/>
                <a:gd name="connsiteY14" fmla="*/ 797853 h 2133765"/>
                <a:gd name="connsiteX15" fmla="*/ 2 w 9950043"/>
                <a:gd name="connsiteY15" fmla="*/ 1226932 h 2133765"/>
                <a:gd name="connsiteX16" fmla="*/ 2 w 9950043"/>
                <a:gd name="connsiteY16" fmla="*/ 2133765 h 2133765"/>
                <a:gd name="connsiteX17" fmla="*/ 0 w 9950043"/>
                <a:gd name="connsiteY17" fmla="*/ 2133765 h 2133765"/>
                <a:gd name="connsiteX18" fmla="*/ 0 w 9950043"/>
                <a:gd name="connsiteY18" fmla="*/ 482636 h 2133765"/>
                <a:gd name="connsiteX19" fmla="*/ 482636 w 9950043"/>
                <a:gd name="connsiteY19" fmla="*/ 0 h 213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50043" h="2133765">
                  <a:moveTo>
                    <a:pt x="482636" y="0"/>
                  </a:moveTo>
                  <a:lnTo>
                    <a:pt x="9467407" y="0"/>
                  </a:lnTo>
                  <a:cubicBezTo>
                    <a:pt x="9733960" y="0"/>
                    <a:pt x="9950043" y="216083"/>
                    <a:pt x="9950043" y="482636"/>
                  </a:cubicBezTo>
                  <a:lnTo>
                    <a:pt x="9950043" y="1225621"/>
                  </a:lnTo>
                  <a:lnTo>
                    <a:pt x="9940377" y="1139175"/>
                  </a:lnTo>
                  <a:cubicBezTo>
                    <a:pt x="9895997" y="943651"/>
                    <a:pt x="9704104" y="796570"/>
                    <a:pt x="9474107" y="796570"/>
                  </a:cubicBezTo>
                  <a:lnTo>
                    <a:pt x="7570413" y="796570"/>
                  </a:lnTo>
                  <a:lnTo>
                    <a:pt x="7481166" y="804681"/>
                  </a:lnTo>
                  <a:lnTo>
                    <a:pt x="7481166" y="807568"/>
                  </a:lnTo>
                  <a:lnTo>
                    <a:pt x="5029202" y="807568"/>
                  </a:lnTo>
                  <a:lnTo>
                    <a:pt x="5029202" y="796570"/>
                  </a:lnTo>
                  <a:lnTo>
                    <a:pt x="2560322" y="796570"/>
                  </a:lnTo>
                  <a:lnTo>
                    <a:pt x="2560322" y="805964"/>
                  </a:lnTo>
                  <a:lnTo>
                    <a:pt x="2467771" y="797853"/>
                  </a:lnTo>
                  <a:lnTo>
                    <a:pt x="493569" y="797853"/>
                  </a:lnTo>
                  <a:cubicBezTo>
                    <a:pt x="220979" y="797853"/>
                    <a:pt x="2" y="989958"/>
                    <a:pt x="2" y="1226932"/>
                  </a:cubicBezTo>
                  <a:lnTo>
                    <a:pt x="2" y="2133765"/>
                  </a:lnTo>
                  <a:lnTo>
                    <a:pt x="0" y="2133765"/>
                  </a:lnTo>
                  <a:lnTo>
                    <a:pt x="0" y="482636"/>
                  </a:lnTo>
                  <a:cubicBezTo>
                    <a:pt x="0" y="216083"/>
                    <a:pt x="216083" y="0"/>
                    <a:pt x="482636" y="0"/>
                  </a:cubicBezTo>
                  <a:close/>
                </a:path>
              </a:pathLst>
            </a:custGeom>
            <a:gradFill flip="none" rotWithShape="1">
              <a:gsLst>
                <a:gs pos="34000">
                  <a:srgbClr val="C03BC4"/>
                </a:gs>
                <a:gs pos="699">
                  <a:srgbClr val="FF5C39"/>
                </a:gs>
                <a:gs pos="87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354" name="TextBox 14353">
              <a:extLst>
                <a:ext uri="{FF2B5EF4-FFF2-40B4-BE49-F238E27FC236}">
                  <a16:creationId xmlns:a16="http://schemas.microsoft.com/office/drawing/2014/main" id="{FEF2EBC2-071C-BCA5-741A-1CD1E7081B76}"/>
                </a:ext>
              </a:extLst>
            </p:cNvPr>
            <p:cNvSpPr txBox="1"/>
            <p:nvPr/>
          </p:nvSpPr>
          <p:spPr>
            <a:xfrm>
              <a:off x="2475560" y="1574895"/>
              <a:ext cx="7964476" cy="307777"/>
            </a:xfrm>
            <a:prstGeom prst="rect">
              <a:avLst/>
            </a:prstGeom>
            <a:noFill/>
          </p:spPr>
          <p:txBody>
            <a:bodyPr wrap="square" lIns="0" tIns="0" rIns="0" bIns="0" rtlCol="0">
              <a:spAutoFit/>
            </a:bodyPr>
            <a:lstStyle/>
            <a:p>
              <a:r>
                <a:rPr kumimoji="0" lang="en-US" sz="2000" i="0" u="none" strike="noStrike" kern="1200" cap="none" spc="0" normalizeH="0" baseline="0" noProof="0" dirty="0">
                  <a:ln>
                    <a:noFill/>
                  </a:ln>
                  <a:solidFill>
                    <a:srgbClr val="FFFFFF"/>
                  </a:solidFill>
                  <a:effectLst/>
                  <a:uLnTx/>
                  <a:uFillTx/>
                  <a:ea typeface="+mn-ea"/>
                  <a:cs typeface="Segoe UI" panose="020B0502040204020203" pitchFamily="34" charset="0"/>
                </a:rPr>
                <a:t>Comprehensive set of services to build and modernize intelligent apps</a:t>
              </a:r>
            </a:p>
          </p:txBody>
        </p:sp>
      </p:grpSp>
    </p:spTree>
    <p:extLst>
      <p:ext uri="{BB962C8B-B14F-4D97-AF65-F5344CB8AC3E}">
        <p14:creationId xmlns:p14="http://schemas.microsoft.com/office/powerpoint/2010/main" val="238283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AFD21D0C-F6FA-D164-5883-58C9E89024F6}"/>
              </a:ext>
              <a:ext uri="{C183D7F6-B498-43B3-948B-1728B52AA6E4}">
                <adec:decorative xmlns:adec="http://schemas.microsoft.com/office/drawing/2017/decorative" val="1"/>
              </a:ext>
            </a:extLst>
          </p:cNvPr>
          <p:cNvGrpSpPr/>
          <p:nvPr/>
        </p:nvGrpSpPr>
        <p:grpSpPr>
          <a:xfrm>
            <a:off x="1496832" y="4017509"/>
            <a:ext cx="9198331" cy="978458"/>
            <a:chOff x="1493989" y="4272533"/>
            <a:chExt cx="9198331" cy="978458"/>
          </a:xfrm>
        </p:grpSpPr>
        <p:grpSp>
          <p:nvGrpSpPr>
            <p:cNvPr id="19" name="Group 18">
              <a:extLst>
                <a:ext uri="{FF2B5EF4-FFF2-40B4-BE49-F238E27FC236}">
                  <a16:creationId xmlns:a16="http://schemas.microsoft.com/office/drawing/2014/main" id="{A5887774-CA2B-9F9F-E291-A6A417EDCE0A}"/>
                </a:ext>
                <a:ext uri="{C183D7F6-B498-43B3-948B-1728B52AA6E4}">
                  <adec:decorative xmlns:adec="http://schemas.microsoft.com/office/drawing/2017/decorative" val="1"/>
                </a:ext>
              </a:extLst>
            </p:cNvPr>
            <p:cNvGrpSpPr/>
            <p:nvPr/>
          </p:nvGrpSpPr>
          <p:grpSpPr>
            <a:xfrm>
              <a:off x="1493989" y="4272533"/>
              <a:ext cx="9198331" cy="978458"/>
              <a:chOff x="2345032" y="6233222"/>
              <a:chExt cx="10262600" cy="1091668"/>
            </a:xfrm>
          </p:grpSpPr>
          <p:cxnSp>
            <p:nvCxnSpPr>
              <p:cNvPr id="20" name="Straight Connector 19">
                <a:extLst>
                  <a:ext uri="{FF2B5EF4-FFF2-40B4-BE49-F238E27FC236}">
                    <a16:creationId xmlns:a16="http://schemas.microsoft.com/office/drawing/2014/main" id="{11344B95-8013-85F9-02EB-9D4F3B0BB305}"/>
                  </a:ext>
                  <a:ext uri="{C183D7F6-B498-43B3-948B-1728B52AA6E4}">
                    <adec:decorative xmlns:adec="http://schemas.microsoft.com/office/drawing/2017/decorative" val="1"/>
                  </a:ext>
                </a:extLst>
              </p:cNvPr>
              <p:cNvCxnSpPr>
                <a:cxnSpLocks/>
              </p:cNvCxnSpPr>
              <p:nvPr/>
            </p:nvCxnSpPr>
            <p:spPr>
              <a:xfrm>
                <a:off x="2345032" y="6233222"/>
                <a:ext cx="0" cy="914400"/>
              </a:xfrm>
              <a:prstGeom prst="line">
                <a:avLst/>
              </a:prstGeom>
              <a:solidFill>
                <a:schemeClr val="bg1"/>
              </a:solidFill>
              <a:ln w="20955" cap="rnd">
                <a:gradFill flip="none" rotWithShape="1">
                  <a:gsLst>
                    <a:gs pos="0">
                      <a:schemeClr val="bg1">
                        <a:lumMod val="85000"/>
                      </a:schemeClr>
                    </a:gs>
                    <a:gs pos="100000">
                      <a:schemeClr val="bg1">
                        <a:lumMod val="8500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B70B1D-A16A-AD42-F03B-2C85C54F6C2D}"/>
                  </a:ext>
                  <a:ext uri="{C183D7F6-B498-43B3-948B-1728B52AA6E4}">
                    <adec:decorative xmlns:adec="http://schemas.microsoft.com/office/drawing/2017/decorative" val="1"/>
                  </a:ext>
                </a:extLst>
              </p:cNvPr>
              <p:cNvCxnSpPr>
                <a:cxnSpLocks/>
              </p:cNvCxnSpPr>
              <p:nvPr/>
            </p:nvCxnSpPr>
            <p:spPr>
              <a:xfrm>
                <a:off x="12607632" y="6233222"/>
                <a:ext cx="0" cy="914400"/>
              </a:xfrm>
              <a:prstGeom prst="line">
                <a:avLst/>
              </a:prstGeom>
              <a:solidFill>
                <a:schemeClr val="bg1"/>
              </a:solidFill>
              <a:ln w="20955" cap="rnd">
                <a:gradFill flip="none" rotWithShape="1">
                  <a:gsLst>
                    <a:gs pos="0">
                      <a:schemeClr val="bg1">
                        <a:lumMod val="85000"/>
                      </a:schemeClr>
                    </a:gs>
                    <a:gs pos="100000">
                      <a:schemeClr val="bg1">
                        <a:lumMod val="8500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DE95B7-6770-FD92-D551-D99798D6AA2B}"/>
                  </a:ext>
                  <a:ext uri="{C183D7F6-B498-43B3-948B-1728B52AA6E4}">
                    <adec:decorative xmlns:adec="http://schemas.microsoft.com/office/drawing/2017/decorative" val="1"/>
                  </a:ext>
                </a:extLst>
              </p:cNvPr>
              <p:cNvCxnSpPr>
                <a:cxnSpLocks/>
                <a:stCxn id="24" idx="2"/>
                <a:endCxn id="28" idx="2"/>
              </p:cNvCxnSpPr>
              <p:nvPr/>
            </p:nvCxnSpPr>
            <p:spPr>
              <a:xfrm>
                <a:off x="2528059" y="7324890"/>
                <a:ext cx="9896546" cy="0"/>
              </a:xfrm>
              <a:prstGeom prst="line">
                <a:avLst/>
              </a:prstGeom>
              <a:solidFill>
                <a:schemeClr val="bg1"/>
              </a:solidFill>
              <a:ln w="20955" cap="rnd">
                <a:gradFill flip="none" rotWithShape="1">
                  <a:gsLst>
                    <a:gs pos="0">
                      <a:schemeClr val="bg1">
                        <a:lumMod val="85000"/>
                      </a:schemeClr>
                    </a:gs>
                    <a:gs pos="100000">
                      <a:schemeClr val="bg1">
                        <a:lumMod val="8500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BD77DF2F-481E-FF85-A64B-EE5E0CDA6DF6}"/>
                  </a:ext>
                  <a:ext uri="{C183D7F6-B498-43B3-948B-1728B52AA6E4}">
                    <adec:decorative xmlns:adec="http://schemas.microsoft.com/office/drawing/2017/decorative" val="1"/>
                  </a:ext>
                </a:extLst>
              </p:cNvPr>
              <p:cNvSpPr/>
              <p:nvPr/>
            </p:nvSpPr>
            <p:spPr>
              <a:xfrm rot="16200000" flipH="1">
                <a:off x="2356941" y="6970745"/>
                <a:ext cx="342236" cy="366053"/>
              </a:xfrm>
              <a:prstGeom prst="arc">
                <a:avLst/>
              </a:prstGeom>
              <a:solidFill>
                <a:schemeClr val="bg1"/>
              </a:solidFill>
              <a:ln w="20955" cap="rnd">
                <a:gradFill flip="none" rotWithShape="1">
                  <a:gsLst>
                    <a:gs pos="0">
                      <a:schemeClr val="bg1">
                        <a:lumMod val="85000"/>
                      </a:schemeClr>
                    </a:gs>
                    <a:gs pos="100000">
                      <a:schemeClr val="bg1">
                        <a:lumMod val="8500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01168" tIns="160934" rIns="201168" bIns="16093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mn-ea"/>
                  <a:cs typeface="Segoe UI" pitchFamily="34" charset="0"/>
                </a:endParaRPr>
              </a:p>
            </p:txBody>
          </p:sp>
          <p:sp>
            <p:nvSpPr>
              <p:cNvPr id="28" name="Arc 27">
                <a:extLst>
                  <a:ext uri="{FF2B5EF4-FFF2-40B4-BE49-F238E27FC236}">
                    <a16:creationId xmlns:a16="http://schemas.microsoft.com/office/drawing/2014/main" id="{5D60CC65-48EA-CD10-7B1E-BCDB8BE85D7F}"/>
                  </a:ext>
                  <a:ext uri="{C183D7F6-B498-43B3-948B-1728B52AA6E4}">
                    <adec:decorative xmlns:adec="http://schemas.microsoft.com/office/drawing/2017/decorative" val="1"/>
                  </a:ext>
                </a:extLst>
              </p:cNvPr>
              <p:cNvSpPr/>
              <p:nvPr/>
            </p:nvSpPr>
            <p:spPr>
              <a:xfrm rot="5400000">
                <a:off x="12253487" y="6970745"/>
                <a:ext cx="342236" cy="366053"/>
              </a:xfrm>
              <a:prstGeom prst="arc">
                <a:avLst/>
              </a:prstGeom>
              <a:solidFill>
                <a:schemeClr val="bg1"/>
              </a:solidFill>
              <a:ln w="20955" cap="rnd">
                <a:gradFill flip="none" rotWithShape="1">
                  <a:gsLst>
                    <a:gs pos="0">
                      <a:schemeClr val="bg1">
                        <a:lumMod val="85000"/>
                      </a:schemeClr>
                    </a:gs>
                    <a:gs pos="100000">
                      <a:schemeClr val="bg1">
                        <a:lumMod val="8500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01168" tIns="160934" rIns="201168" bIns="16093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mn-ea"/>
                  <a:cs typeface="Segoe UI" pitchFamily="34" charset="0"/>
                </a:endParaRPr>
              </a:p>
            </p:txBody>
          </p:sp>
        </p:grpSp>
        <p:pic>
          <p:nvPicPr>
            <p:cNvPr id="48" name="Picture 9" descr="Logo, Snowflake">
              <a:extLst>
                <a:ext uri="{FF2B5EF4-FFF2-40B4-BE49-F238E27FC236}">
                  <a16:creationId xmlns:a16="http://schemas.microsoft.com/office/drawing/2014/main" id="{A932A7B1-F4DB-CE97-2C64-DA73DE6113C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225262" y="4725257"/>
              <a:ext cx="1290429" cy="293665"/>
            </a:xfrm>
            <a:prstGeom prst="rect">
              <a:avLst/>
            </a:prstGeom>
          </p:spPr>
        </p:pic>
        <p:pic>
          <p:nvPicPr>
            <p:cNvPr id="49" name="Graphic 48" descr="Logo, MongolDB">
              <a:extLst>
                <a:ext uri="{FF2B5EF4-FFF2-40B4-BE49-F238E27FC236}">
                  <a16:creationId xmlns:a16="http://schemas.microsoft.com/office/drawing/2014/main" id="{745AFD46-9075-09A1-58A8-C88E5A4F352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069747" y="4692924"/>
              <a:ext cx="1141471" cy="287440"/>
            </a:xfrm>
            <a:prstGeom prst="rect">
              <a:avLst/>
            </a:prstGeom>
          </p:spPr>
        </p:pic>
        <p:pic>
          <p:nvPicPr>
            <p:cNvPr id="50" name="Picture 49" descr="Oracle logo. ">
              <a:extLst>
                <a:ext uri="{FF2B5EF4-FFF2-40B4-BE49-F238E27FC236}">
                  <a16:creationId xmlns:a16="http://schemas.microsoft.com/office/drawing/2014/main" id="{58E5A643-411C-DDCE-BD61-3397B34B459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a:xfrm>
              <a:off x="6779854" y="4764358"/>
              <a:ext cx="969708" cy="191736"/>
            </a:xfrm>
            <a:prstGeom prst="rect">
              <a:avLst/>
            </a:prstGeom>
          </p:spPr>
        </p:pic>
        <p:pic>
          <p:nvPicPr>
            <p:cNvPr id="51" name="Graphic 50" descr="Logo, Redis">
              <a:extLst>
                <a:ext uri="{FF2B5EF4-FFF2-40B4-BE49-F238E27FC236}">
                  <a16:creationId xmlns:a16="http://schemas.microsoft.com/office/drawing/2014/main" id="{473E395A-33AD-8469-00B8-A898328E6E39}"/>
                </a:ext>
              </a:extLst>
            </p:cNvPr>
            <p:cNvPicPr>
              <a:picLocks noChangeAspect="1"/>
            </p:cNvPicPr>
            <p:nvPr/>
          </p:nvPicPr>
          <p:blipFill>
            <a:blip r:embed="rId9">
              <a:lum bright="-100000"/>
              <a:extLst>
                <a:ext uri="{96DAC541-7B7A-43D3-8B79-37D633B846F1}">
                  <asvg:svgBlip xmlns:asvg="http://schemas.microsoft.com/office/drawing/2016/SVG/main" r:embed="rId10"/>
                </a:ext>
              </a:extLst>
            </a:blip>
            <a:stretch>
              <a:fillRect/>
            </a:stretch>
          </p:blipFill>
          <p:spPr>
            <a:xfrm>
              <a:off x="8343143" y="4744487"/>
              <a:ext cx="592667" cy="188147"/>
            </a:xfrm>
            <a:prstGeom prst="rect">
              <a:avLst/>
            </a:prstGeom>
          </p:spPr>
        </p:pic>
      </p:grpSp>
      <p:sp>
        <p:nvSpPr>
          <p:cNvPr id="18" name="Title 1">
            <a:extLst>
              <a:ext uri="{FF2B5EF4-FFF2-40B4-BE49-F238E27FC236}">
                <a16:creationId xmlns:a16="http://schemas.microsoft.com/office/drawing/2014/main" id="{59CF0E9A-0D98-60FA-D5BF-CEF7F5F3E9CF}"/>
              </a:ext>
            </a:extLst>
          </p:cNvPr>
          <p:cNvSpPr txBox="1">
            <a:spLocks noGrp="1"/>
          </p:cNvSpPr>
          <p:nvPr>
            <p:ph type="title" idx="4294967295"/>
          </p:nvPr>
        </p:nvSpPr>
        <p:spPr>
          <a:xfrm>
            <a:off x="586740" y="457200"/>
            <a:ext cx="11018520" cy="10002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50" normalizeH="0" baseline="0" noProof="0" dirty="0">
                <a:ln w="3175">
                  <a:noFill/>
                </a:ln>
                <a:solidFill>
                  <a:srgbClr val="0078D4"/>
                </a:solidFill>
                <a:effectLst>
                  <a:outerShdw blurRad="254000" algn="ctr" rotWithShape="0">
                    <a:srgbClr val="225B62">
                      <a:alpha val="4000"/>
                    </a:srgbClr>
                  </a:outerShdw>
                </a:effectLst>
                <a:uLnTx/>
                <a:uFillTx/>
                <a:latin typeface="Segoe Sans Text Semibold"/>
                <a:ea typeface="+mn-ea"/>
                <a:cs typeface="Segoe UI" pitchFamily="34" charset="0"/>
              </a:rPr>
              <a:t>Microsoft Intelligent Data Platform</a:t>
            </a:r>
          </a:p>
          <a:p>
            <a:pPr marL="0" marR="0" lvl="0" indent="0" algn="ctr" defTabSz="932742" rtl="0" eaLnBrk="1" fontAlgn="auto" latinLnBrk="0" hangingPunct="1">
              <a:lnSpc>
                <a:spcPct val="100000"/>
              </a:lnSpc>
              <a:spcBef>
                <a:spcPct val="0"/>
              </a:spcBef>
              <a:spcAft>
                <a:spcPts val="600"/>
              </a:spcAft>
              <a:buClrTx/>
              <a:buSzTx/>
              <a:buFontTx/>
              <a:buNone/>
              <a:tabLst/>
              <a:defRPr/>
            </a:pPr>
            <a:r>
              <a:rPr kumimoji="0" lang="en-US" sz="2400" b="1" i="0" u="none" strike="noStrike" kern="1200" cap="none" spc="-5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Power AI innovation, no matter where your data resides</a:t>
            </a:r>
            <a:endParaRPr kumimoji="0" lang="en-CA" sz="3600" b="1" i="0" u="none" strike="noStrike" kern="1200" cap="none" spc="-5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grpSp>
        <p:nvGrpSpPr>
          <p:cNvPr id="16" name="Group 15">
            <a:extLst>
              <a:ext uri="{FF2B5EF4-FFF2-40B4-BE49-F238E27FC236}">
                <a16:creationId xmlns:a16="http://schemas.microsoft.com/office/drawing/2014/main" id="{D072A906-9722-DEB6-3D69-9880DFF40DB0}"/>
              </a:ext>
              <a:ext uri="{C183D7F6-B498-43B3-948B-1728B52AA6E4}">
                <adec:decorative xmlns:adec="http://schemas.microsoft.com/office/drawing/2017/decorative" val="1"/>
              </a:ext>
            </a:extLst>
          </p:cNvPr>
          <p:cNvGrpSpPr/>
          <p:nvPr/>
        </p:nvGrpSpPr>
        <p:grpSpPr>
          <a:xfrm>
            <a:off x="809752" y="2668246"/>
            <a:ext cx="10572496" cy="1570782"/>
            <a:chOff x="809752" y="2668246"/>
            <a:chExt cx="10572496" cy="1570782"/>
          </a:xfrm>
        </p:grpSpPr>
        <p:sp>
          <p:nvSpPr>
            <p:cNvPr id="4" name="!!container">
              <a:extLst>
                <a:ext uri="{FF2B5EF4-FFF2-40B4-BE49-F238E27FC236}">
                  <a16:creationId xmlns:a16="http://schemas.microsoft.com/office/drawing/2014/main" id="{BC6BB088-0948-E763-FE84-F28398A20403}"/>
                </a:ext>
                <a:ext uri="{C183D7F6-B498-43B3-948B-1728B52AA6E4}">
                  <adec:decorative xmlns:adec="http://schemas.microsoft.com/office/drawing/2017/decorative" val="1"/>
                </a:ext>
              </a:extLst>
            </p:cNvPr>
            <p:cNvSpPr/>
            <p:nvPr/>
          </p:nvSpPr>
          <p:spPr bwMode="auto">
            <a:xfrm>
              <a:off x="809752" y="2668246"/>
              <a:ext cx="10572496" cy="1570782"/>
            </a:xfrm>
            <a:prstGeom prst="roundRect">
              <a:avLst>
                <a:gd name="adj" fmla="val 7791"/>
              </a:avLst>
            </a:prstGeom>
            <a:solidFill>
              <a:srgbClr val="F2F2F2">
                <a:alpha val="70000"/>
              </a:srgbClr>
            </a:solidFill>
            <a:ln w="12700">
              <a:noFill/>
              <a:headEnd type="none" w="med" len="med"/>
              <a:tailEnd type="none" w="med" len="med"/>
            </a:ln>
            <a:effectLst>
              <a:innerShdw blurRad="783546">
                <a:prstClr val="black">
                  <a:alpha val="9905"/>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A446F"/>
                </a:solidFill>
                <a:effectLst/>
                <a:uLnTx/>
                <a:uFillTx/>
                <a:latin typeface="Segoe UI" panose="020B0502040204020203" pitchFamily="34" charset="0"/>
                <a:ea typeface="+mn-ea"/>
                <a:cs typeface="Segoe UI" panose="020B0502040204020203" pitchFamily="34" charset="0"/>
              </a:endParaRPr>
            </a:p>
          </p:txBody>
        </p:sp>
        <p:sp>
          <p:nvSpPr>
            <p:cNvPr id="39" name="Rectangle 38">
              <a:extLst>
                <a:ext uri="{FF2B5EF4-FFF2-40B4-BE49-F238E27FC236}">
                  <a16:creationId xmlns:a16="http://schemas.microsoft.com/office/drawing/2014/main" id="{7895B2C9-F2D8-5AA1-CE73-E8BAA3276C05}"/>
                </a:ext>
                <a:ext uri="{C183D7F6-B498-43B3-948B-1728B52AA6E4}">
                  <adec:decorative xmlns:adec="http://schemas.microsoft.com/office/drawing/2017/decorative" val="0"/>
                </a:ext>
              </a:extLst>
            </p:cNvPr>
            <p:cNvSpPr/>
            <p:nvPr/>
          </p:nvSpPr>
          <p:spPr bwMode="auto">
            <a:xfrm>
              <a:off x="1065561" y="3568890"/>
              <a:ext cx="1147403" cy="3847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250" b="0" i="0" u="none" strike="noStrike" kern="0" cap="none" spc="0" normalizeH="0" baseline="0" noProof="0" dirty="0">
                  <a:ln>
                    <a:noFill/>
                  </a:ln>
                  <a:solidFill>
                    <a:srgbClr val="000000"/>
                  </a:solidFill>
                  <a:effectLst/>
                  <a:uLnTx/>
                  <a:uFillTx/>
                  <a:latin typeface="Segoe UI"/>
                  <a:cs typeface="Segoe UI"/>
                </a:rPr>
                <a:t>Azure</a:t>
              </a:r>
              <a:br>
                <a:rPr lang="en-US" sz="125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250" b="0" i="0" u="none" strike="noStrike" kern="0" cap="none" spc="0" normalizeH="0" baseline="0" noProof="0" dirty="0">
                  <a:ln>
                    <a:noFill/>
                  </a:ln>
                  <a:solidFill>
                    <a:srgbClr val="000000"/>
                  </a:solidFill>
                  <a:effectLst/>
                  <a:uLnTx/>
                  <a:uFillTx/>
                  <a:latin typeface="Segoe UI"/>
                  <a:cs typeface="Segoe UI"/>
                </a:rPr>
                <a:t>SQL </a:t>
              </a:r>
              <a:r>
                <a:rPr lang="en-US" sz="1250" kern="0" dirty="0">
                  <a:solidFill>
                    <a:srgbClr val="000000"/>
                  </a:solidFill>
                  <a:latin typeface="Segoe UI"/>
                  <a:cs typeface="Segoe UI"/>
                </a:rPr>
                <a:t>Database</a:t>
              </a:r>
              <a:endPar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0" name="Rectangle 39">
              <a:extLst>
                <a:ext uri="{FF2B5EF4-FFF2-40B4-BE49-F238E27FC236}">
                  <a16:creationId xmlns:a16="http://schemas.microsoft.com/office/drawing/2014/main" id="{0CC88822-B2EE-2B27-AF95-251A1632CC8E}"/>
                </a:ext>
                <a:ext uri="{C183D7F6-B498-43B3-948B-1728B52AA6E4}">
                  <adec:decorative xmlns:adec="http://schemas.microsoft.com/office/drawing/2017/decorative" val="0"/>
                </a:ext>
              </a:extLst>
            </p:cNvPr>
            <p:cNvSpPr/>
            <p:nvPr/>
          </p:nvSpPr>
          <p:spPr bwMode="auto">
            <a:xfrm>
              <a:off x="2338916" y="3568890"/>
              <a:ext cx="1147403" cy="32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t>
              </a:r>
              <a:br>
                <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Cosmos DB</a:t>
              </a:r>
            </a:p>
          </p:txBody>
        </p:sp>
        <p:sp>
          <p:nvSpPr>
            <p:cNvPr id="41" name="Rectangle 40">
              <a:extLst>
                <a:ext uri="{FF2B5EF4-FFF2-40B4-BE49-F238E27FC236}">
                  <a16:creationId xmlns:a16="http://schemas.microsoft.com/office/drawing/2014/main" id="{A5CA6308-FE75-113A-9633-E9454166EBAE}"/>
                </a:ext>
                <a:ext uri="{C183D7F6-B498-43B3-948B-1728B52AA6E4}">
                  <adec:decorative xmlns:adec="http://schemas.microsoft.com/office/drawing/2017/decorative" val="0"/>
                </a:ext>
              </a:extLst>
            </p:cNvPr>
            <p:cNvSpPr/>
            <p:nvPr/>
          </p:nvSpPr>
          <p:spPr bwMode="auto">
            <a:xfrm>
              <a:off x="3612268" y="3568890"/>
              <a:ext cx="1147403" cy="577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443202" fontAlgn="base">
                <a:spcBef>
                  <a:spcPct val="0"/>
                </a:spcBef>
                <a:spcAft>
                  <a:spcPct val="0"/>
                </a:spcAft>
                <a:defRPr/>
              </a:pPr>
              <a:r>
                <a:rPr kumimoji="0" lang="en-US" sz="1250" b="0" i="0" u="none" strike="noStrike" kern="0" cap="none" spc="0" normalizeH="0" baseline="0" noProof="0" dirty="0">
                  <a:ln>
                    <a:noFill/>
                  </a:ln>
                  <a:solidFill>
                    <a:srgbClr val="000000"/>
                  </a:solidFill>
                  <a:effectLst/>
                  <a:uLnTx/>
                  <a:uFillTx/>
                  <a:latin typeface="Segoe UI"/>
                  <a:cs typeface="Segoe UI"/>
                </a:rPr>
                <a:t>Azure </a:t>
              </a:r>
              <a:r>
                <a:rPr lang="en-US" sz="1250" kern="0" dirty="0">
                  <a:solidFill>
                    <a:srgbClr val="000000"/>
                  </a:solidFill>
                  <a:latin typeface="Segoe UI"/>
                  <a:cs typeface="Segoe UI"/>
                </a:rPr>
                <a:t>Database for </a:t>
              </a:r>
              <a:endPar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250" b="0" i="0" u="none" strike="noStrike" kern="0" cap="none" spc="0" normalizeH="0" baseline="0" noProof="0" dirty="0">
                  <a:ln>
                    <a:noFill/>
                  </a:ln>
                  <a:solidFill>
                    <a:srgbClr val="000000"/>
                  </a:solidFill>
                  <a:effectLst/>
                  <a:uLnTx/>
                  <a:uFillTx/>
                  <a:latin typeface="Segoe UI"/>
                  <a:cs typeface="Segoe UI"/>
                </a:rPr>
                <a:t>PostgreSQL</a:t>
              </a:r>
            </a:p>
          </p:txBody>
        </p:sp>
        <p:sp>
          <p:nvSpPr>
            <p:cNvPr id="42" name="Rectangle 41">
              <a:extLst>
                <a:ext uri="{FF2B5EF4-FFF2-40B4-BE49-F238E27FC236}">
                  <a16:creationId xmlns:a16="http://schemas.microsoft.com/office/drawing/2014/main" id="{0CA8AEAE-B79A-782D-1631-12D9AEBCB16A}"/>
                </a:ext>
                <a:ext uri="{C183D7F6-B498-43B3-948B-1728B52AA6E4}">
                  <adec:decorative xmlns:adec="http://schemas.microsoft.com/office/drawing/2017/decorative" val="0"/>
                </a:ext>
              </a:extLst>
            </p:cNvPr>
            <p:cNvSpPr/>
            <p:nvPr/>
          </p:nvSpPr>
          <p:spPr bwMode="auto">
            <a:xfrm>
              <a:off x="4885623" y="3568890"/>
              <a:ext cx="1188370" cy="5770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443202" fontAlgn="base">
                <a:spcBef>
                  <a:spcPct val="0"/>
                </a:spcBef>
                <a:spcAft>
                  <a:spcPct val="0"/>
                </a:spcAft>
                <a:defRPr/>
              </a:pPr>
              <a:r>
                <a:rPr lang="en-US" sz="1250" kern="0" dirty="0">
                  <a:solidFill>
                    <a:srgbClr val="000000"/>
                  </a:solidFill>
                  <a:latin typeface="Segoe UI"/>
                  <a:cs typeface="Segoe UI"/>
                </a:rPr>
                <a:t>Azure Database for</a:t>
              </a:r>
            </a:p>
            <a:p>
              <a:pPr marL="0" marR="0" lvl="0" indent="0" algn="ctr" defTabSz="443202">
                <a:lnSpc>
                  <a:spcPct val="100000"/>
                </a:lnSpc>
                <a:spcBef>
                  <a:spcPct val="0"/>
                </a:spcBef>
                <a:spcAft>
                  <a:spcPct val="0"/>
                </a:spcAft>
                <a:buClrTx/>
                <a:buSzTx/>
                <a:buFontTx/>
                <a:buNone/>
                <a:tabLst/>
                <a:defRPr/>
              </a:pPr>
              <a:r>
                <a:rPr kumimoji="0" lang="en-US" sz="1250" b="0" i="0" u="none" strike="noStrike" kern="0" cap="none" spc="0" normalizeH="0" baseline="0" noProof="0" dirty="0">
                  <a:ln>
                    <a:noFill/>
                  </a:ln>
                  <a:solidFill>
                    <a:srgbClr val="000000"/>
                  </a:solidFill>
                  <a:effectLst/>
                  <a:uLnTx/>
                  <a:uFillTx/>
                  <a:latin typeface="Segoe UI"/>
                  <a:cs typeface="Segoe UI"/>
                </a:rPr>
                <a:t>MySQL</a:t>
              </a:r>
              <a:endParaRPr lang="en-US" sz="1250" dirty="0">
                <a:latin typeface="Segoe UI"/>
                <a:cs typeface="Segoe UI"/>
              </a:endParaRPr>
            </a:p>
          </p:txBody>
        </p:sp>
        <p:sp>
          <p:nvSpPr>
            <p:cNvPr id="43" name="Rectangle 42">
              <a:extLst>
                <a:ext uri="{FF2B5EF4-FFF2-40B4-BE49-F238E27FC236}">
                  <a16:creationId xmlns:a16="http://schemas.microsoft.com/office/drawing/2014/main" id="{F055330C-AF0C-2356-60A3-E221F02084C8}"/>
                </a:ext>
                <a:ext uri="{C183D7F6-B498-43B3-948B-1728B52AA6E4}">
                  <adec:decorative xmlns:adec="http://schemas.microsoft.com/office/drawing/2017/decorative" val="0"/>
                </a:ext>
              </a:extLst>
            </p:cNvPr>
            <p:cNvSpPr/>
            <p:nvPr/>
          </p:nvSpPr>
          <p:spPr bwMode="auto">
            <a:xfrm>
              <a:off x="6158977" y="3568890"/>
              <a:ext cx="1147403" cy="32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Fabric</a:t>
              </a:r>
            </a:p>
          </p:txBody>
        </p:sp>
        <p:sp>
          <p:nvSpPr>
            <p:cNvPr id="44" name="Title 1">
              <a:extLst>
                <a:ext uri="{FF2B5EF4-FFF2-40B4-BE49-F238E27FC236}">
                  <a16:creationId xmlns:a16="http://schemas.microsoft.com/office/drawing/2014/main" id="{222A70BB-4091-04FC-51C0-8C7011DE086C}"/>
                </a:ext>
                <a:ext uri="{C183D7F6-B498-43B3-948B-1728B52AA6E4}">
                  <adec:decorative xmlns:adec="http://schemas.microsoft.com/office/drawing/2017/decorative" val="0"/>
                </a:ext>
              </a:extLst>
            </p:cNvPr>
            <p:cNvSpPr txBox="1">
              <a:spLocks/>
            </p:cNvSpPr>
            <p:nvPr/>
          </p:nvSpPr>
          <p:spPr>
            <a:xfrm>
              <a:off x="7432331" y="3568890"/>
              <a:ext cx="1147403" cy="325732"/>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itchFamily="34" charset="0"/>
                </a:rPr>
                <a:t>Azure </a:t>
              </a:r>
              <a:br>
                <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itchFamily="34" charset="0"/>
                </a:rPr>
              </a:br>
              <a:r>
                <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itchFamily="34" charset="0"/>
                </a:rPr>
                <a:t>Databricks</a:t>
              </a:r>
            </a:p>
          </p:txBody>
        </p:sp>
        <p:sp>
          <p:nvSpPr>
            <p:cNvPr id="46" name="Rectangle 45">
              <a:extLst>
                <a:ext uri="{FF2B5EF4-FFF2-40B4-BE49-F238E27FC236}">
                  <a16:creationId xmlns:a16="http://schemas.microsoft.com/office/drawing/2014/main" id="{046BD4F8-9BE7-5E29-26E8-40E1FA2DCE24}"/>
                </a:ext>
                <a:ext uri="{C183D7F6-B498-43B3-948B-1728B52AA6E4}">
                  <adec:decorative xmlns:adec="http://schemas.microsoft.com/office/drawing/2017/decorative" val="0"/>
                </a:ext>
              </a:extLst>
            </p:cNvPr>
            <p:cNvSpPr/>
            <p:nvPr/>
          </p:nvSpPr>
          <p:spPr bwMode="auto">
            <a:xfrm>
              <a:off x="8705684" y="3568890"/>
              <a:ext cx="1147403" cy="1628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AI</a:t>
              </a:r>
            </a:p>
          </p:txBody>
        </p:sp>
        <p:sp>
          <p:nvSpPr>
            <p:cNvPr id="47" name="Rectangle 46">
              <a:extLst>
                <a:ext uri="{FF2B5EF4-FFF2-40B4-BE49-F238E27FC236}">
                  <a16:creationId xmlns:a16="http://schemas.microsoft.com/office/drawing/2014/main" id="{DD3C065D-EA97-5387-33DD-9AAC24FB13FF}"/>
                </a:ext>
                <a:ext uri="{C183D7F6-B498-43B3-948B-1728B52AA6E4}">
                  <adec:decorative xmlns:adec="http://schemas.microsoft.com/office/drawing/2017/decorative" val="0"/>
                </a:ext>
              </a:extLst>
            </p:cNvPr>
            <p:cNvSpPr/>
            <p:nvPr/>
          </p:nvSpPr>
          <p:spPr bwMode="auto">
            <a:xfrm>
              <a:off x="9979037" y="3568890"/>
              <a:ext cx="1147403" cy="32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a:t>
              </a:r>
              <a:br>
                <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55"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Purview</a:t>
              </a:r>
            </a:p>
          </p:txBody>
        </p:sp>
        <p:pic>
          <p:nvPicPr>
            <p:cNvPr id="52" name="Graphic 51">
              <a:extLst>
                <a:ext uri="{FF2B5EF4-FFF2-40B4-BE49-F238E27FC236}">
                  <a16:creationId xmlns:a16="http://schemas.microsoft.com/office/drawing/2014/main" id="{3FA1901A-8D03-8F9F-1B58-7FFB8B0B5D64}"/>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92389" y="3106420"/>
              <a:ext cx="452909" cy="347215"/>
            </a:xfrm>
            <a:prstGeom prst="rect">
              <a:avLst/>
            </a:prstGeom>
          </p:spPr>
        </p:pic>
        <p:pic>
          <p:nvPicPr>
            <p:cNvPr id="53" name="Graphic 52" descr="Logo, Azure for PostgreSQL">
              <a:extLst>
                <a:ext uri="{FF2B5EF4-FFF2-40B4-BE49-F238E27FC236}">
                  <a16:creationId xmlns:a16="http://schemas.microsoft.com/office/drawing/2014/main" id="{77279519-F52C-2167-2723-33EB0B5F24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76979" y="3115686"/>
              <a:ext cx="417982" cy="320439"/>
            </a:xfrm>
            <a:prstGeom prst="rect">
              <a:avLst/>
            </a:prstGeom>
          </p:spPr>
        </p:pic>
        <p:pic>
          <p:nvPicPr>
            <p:cNvPr id="54" name="Graphic 53">
              <a:extLst>
                <a:ext uri="{FF2B5EF4-FFF2-40B4-BE49-F238E27FC236}">
                  <a16:creationId xmlns:a16="http://schemas.microsoft.com/office/drawing/2014/main" id="{0083A100-FD1B-C7A2-F567-36D7953D93BE}"/>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87910" y="3102643"/>
              <a:ext cx="449414" cy="346528"/>
            </a:xfrm>
            <a:prstGeom prst="rect">
              <a:avLst/>
            </a:prstGeom>
          </p:spPr>
        </p:pic>
        <p:pic>
          <p:nvPicPr>
            <p:cNvPr id="55" name="Graphic 54">
              <a:extLst>
                <a:ext uri="{FF2B5EF4-FFF2-40B4-BE49-F238E27FC236}">
                  <a16:creationId xmlns:a16="http://schemas.microsoft.com/office/drawing/2014/main" id="{EC439258-4311-140B-5C4F-FB8E798CC3C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1473" y="3115686"/>
              <a:ext cx="415581" cy="320439"/>
            </a:xfrm>
            <a:prstGeom prst="rect">
              <a:avLst/>
            </a:prstGeom>
          </p:spPr>
        </p:pic>
        <p:pic>
          <p:nvPicPr>
            <p:cNvPr id="57" name="Graphic 56">
              <a:extLst>
                <a:ext uri="{FF2B5EF4-FFF2-40B4-BE49-F238E27FC236}">
                  <a16:creationId xmlns:a16="http://schemas.microsoft.com/office/drawing/2014/main" id="{4F38E723-CCE3-00BC-14EF-EC902F42F598}"/>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342967" y="3129383"/>
              <a:ext cx="419547" cy="293047"/>
            </a:xfrm>
            <a:prstGeom prst="rect">
              <a:avLst/>
            </a:prstGeom>
          </p:spPr>
        </p:pic>
        <p:pic>
          <p:nvPicPr>
            <p:cNvPr id="58" name="Picture 57">
              <a:extLst>
                <a:ext uri="{FF2B5EF4-FFF2-40B4-BE49-F238E27FC236}">
                  <a16:creationId xmlns:a16="http://schemas.microsoft.com/office/drawing/2014/main" id="{ACFD83EA-841C-BA41-D2F2-904E3DBBC6EC}"/>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6541589" y="3124503"/>
              <a:ext cx="382179" cy="292991"/>
            </a:xfrm>
            <a:prstGeom prst="rect">
              <a:avLst/>
            </a:prstGeom>
          </p:spPr>
        </p:pic>
        <p:pic>
          <p:nvPicPr>
            <p:cNvPr id="59" name="Graphic 58" descr="Logo, MySQL">
              <a:extLst>
                <a:ext uri="{FF2B5EF4-FFF2-40B4-BE49-F238E27FC236}">
                  <a16:creationId xmlns:a16="http://schemas.microsoft.com/office/drawing/2014/main" id="{8ED4CA19-4B61-CB1B-C46A-8999F8A4484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0333" y="3115686"/>
              <a:ext cx="417982" cy="320439"/>
            </a:xfrm>
            <a:prstGeom prst="rect">
              <a:avLst/>
            </a:prstGeom>
          </p:spPr>
        </p:pic>
      </p:grpSp>
      <p:grpSp>
        <p:nvGrpSpPr>
          <p:cNvPr id="70" name="Group 69">
            <a:extLst>
              <a:ext uri="{FF2B5EF4-FFF2-40B4-BE49-F238E27FC236}">
                <a16:creationId xmlns:a16="http://schemas.microsoft.com/office/drawing/2014/main" id="{89BEF778-E6AF-05C4-9678-050129409275}"/>
              </a:ext>
              <a:ext uri="{C183D7F6-B498-43B3-948B-1728B52AA6E4}">
                <adec:decorative xmlns:adec="http://schemas.microsoft.com/office/drawing/2017/decorative" val="1"/>
              </a:ext>
            </a:extLst>
          </p:cNvPr>
          <p:cNvGrpSpPr/>
          <p:nvPr/>
        </p:nvGrpSpPr>
        <p:grpSpPr>
          <a:xfrm>
            <a:off x="3657769" y="2437578"/>
            <a:ext cx="4876463" cy="451274"/>
            <a:chOff x="3657769" y="2003569"/>
            <a:chExt cx="4876463" cy="451274"/>
          </a:xfrm>
        </p:grpSpPr>
        <p:sp>
          <p:nvSpPr>
            <p:cNvPr id="29" name="TextBox 28">
              <a:extLst>
                <a:ext uri="{FF2B5EF4-FFF2-40B4-BE49-F238E27FC236}">
                  <a16:creationId xmlns:a16="http://schemas.microsoft.com/office/drawing/2014/main" id="{003AFA1A-ADA5-6CB1-5F64-7AC359688E9C}"/>
                </a:ext>
                <a:ext uri="{C183D7F6-B498-43B3-948B-1728B52AA6E4}">
                  <adec:decorative xmlns:adec="http://schemas.microsoft.com/office/drawing/2017/decorative" val="1"/>
                </a:ext>
              </a:extLst>
            </p:cNvPr>
            <p:cNvSpPr txBox="1">
              <a:spLocks/>
            </p:cNvSpPr>
            <p:nvPr/>
          </p:nvSpPr>
          <p:spPr>
            <a:xfrm>
              <a:off x="3657770" y="2022332"/>
              <a:ext cx="4876462" cy="432511"/>
            </a:xfrm>
            <a:prstGeom prst="roundRect">
              <a:avLst>
                <a:gd name="adj" fmla="val 50000"/>
              </a:avLst>
            </a:prstGeom>
            <a:solidFill>
              <a:schemeClr val="bg1"/>
            </a:solidFill>
            <a:ln>
              <a:solidFill>
                <a:schemeClr val="bg1">
                  <a:lumMod val="50000"/>
                </a:schemeClr>
              </a:solidFill>
            </a:ln>
          </p:spPr>
          <p:txBody>
            <a:bodyPr vert="horz" wrap="square" lIns="201168" tIns="0" rIns="100584" bIns="804672" rtlCol="0" anchor="t" anchorCtr="0">
              <a:no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2000" b="1" i="0" u="none" strike="noStrike" cap="none" spc="0" normalizeH="0" baseline="0">
                  <a:ln>
                    <a:noFill/>
                  </a:ln>
                  <a:solidFill>
                    <a:srgbClr val="FFFFFF"/>
                  </a:solidFill>
                  <a:effectLst/>
                  <a:uLnTx/>
                  <a:uFillTx/>
                  <a:latin typeface="Segoe Sans Text"/>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2000" b="1" i="0" u="none" strike="noStrike" kern="1200" cap="none" spc="0" normalizeH="0" baseline="0" noProof="0" dirty="0">
                <a:ln>
                  <a:noFill/>
                </a:ln>
                <a:solidFill>
                  <a:srgbClr val="FFFFFF">
                    <a:lumMod val="50000"/>
                  </a:srgbClr>
                </a:solidFill>
                <a:effectLst/>
                <a:uLnTx/>
                <a:uFillTx/>
                <a:latin typeface="Segoe Sans Text"/>
                <a:ea typeface="+mn-ea"/>
                <a:cs typeface="Segoe UI" panose="020B0502040204020203" pitchFamily="34" charset="0"/>
              </a:endParaRPr>
            </a:p>
          </p:txBody>
        </p:sp>
        <p:sp>
          <p:nvSpPr>
            <p:cNvPr id="30" name="TextBox 29">
              <a:extLst>
                <a:ext uri="{FF2B5EF4-FFF2-40B4-BE49-F238E27FC236}">
                  <a16:creationId xmlns:a16="http://schemas.microsoft.com/office/drawing/2014/main" id="{445D7467-8091-CEDE-C143-5A4C8E39CEFF}"/>
                </a:ext>
                <a:ext uri="{C183D7F6-B498-43B3-948B-1728B52AA6E4}">
                  <adec:decorative xmlns:adec="http://schemas.microsoft.com/office/drawing/2017/decorative" val="1"/>
                </a:ext>
              </a:extLst>
            </p:cNvPr>
            <p:cNvSpPr txBox="1">
              <a:spLocks/>
            </p:cNvSpPr>
            <p:nvPr/>
          </p:nvSpPr>
          <p:spPr>
            <a:xfrm>
              <a:off x="3657769" y="2021428"/>
              <a:ext cx="1478222" cy="398660"/>
            </a:xfrm>
            <a:prstGeom prst="roundRect">
              <a:avLst>
                <a:gd name="adj" fmla="val 50000"/>
              </a:avLst>
            </a:prstGeom>
            <a:noFill/>
            <a:effectLst/>
          </p:spPr>
          <p:txBody>
            <a:bodyPr wrap="square" lIns="0" tIns="16391" rIns="0" bIns="40978" rtlCol="0" anchor="ctr" anchorCtr="0">
              <a:spAutoFit/>
            </a:bodyPr>
            <a:lstStyle>
              <a:defPPr>
                <a:defRPr lang="en-US"/>
              </a:defPPr>
              <a:lvl1pPr algn="ctr" defTabSz="987127">
                <a:defRPr sz="1800" b="1">
                  <a:gradFill>
                    <a:gsLst>
                      <a:gs pos="76224">
                        <a:srgbClr val="FFFFFF"/>
                      </a:gs>
                      <a:gs pos="60839">
                        <a:srgbClr val="FFFFFF"/>
                      </a:gs>
                    </a:gsLst>
                    <a:lin ang="2700000" scaled="0"/>
                  </a:gradFill>
                  <a:latin typeface="+mj-lt"/>
                </a:defRPr>
              </a:lvl1pPr>
            </a:lstStyle>
            <a:p>
              <a:pPr marL="0" marR="0" lvl="0" indent="0" algn="ctr" defTabSz="987127" rtl="0" eaLnBrk="1" fontAlgn="auto" latinLnBrk="0" hangingPunct="1">
                <a:lnSpc>
                  <a:spcPct val="100000"/>
                </a:lnSpc>
                <a:spcBef>
                  <a:spcPts val="0"/>
                </a:spcBef>
                <a:spcAft>
                  <a:spcPts val="0"/>
                </a:spcAft>
                <a:buClrTx/>
                <a:buSzTx/>
                <a:buFontTx/>
                <a:buNone/>
                <a:tabLst/>
                <a:defRPr/>
              </a:pPr>
              <a:endParaRPr kumimoji="0" lang="en-US" sz="1466" b="1" i="0" u="none" strike="noStrike" kern="1200" cap="none" spc="0" normalizeH="0" baseline="0" noProof="0" dirty="0">
                <a:ln>
                  <a:noFill/>
                </a:ln>
                <a:solidFill>
                  <a:srgbClr val="FFFFFF">
                    <a:lumMod val="50000"/>
                  </a:srgbClr>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C5331577-6BFF-083E-54BA-350128BF7167}"/>
                </a:ext>
                <a:ext uri="{C183D7F6-B498-43B3-948B-1728B52AA6E4}">
                  <adec:decorative xmlns:adec="http://schemas.microsoft.com/office/drawing/2017/decorative" val="1"/>
                </a:ext>
              </a:extLst>
            </p:cNvPr>
            <p:cNvSpPr txBox="1">
              <a:spLocks/>
            </p:cNvSpPr>
            <p:nvPr/>
          </p:nvSpPr>
          <p:spPr>
            <a:xfrm>
              <a:off x="3845375" y="2003569"/>
              <a:ext cx="1208658" cy="434375"/>
            </a:xfrm>
            <a:prstGeom prst="rect">
              <a:avLst/>
            </a:prstGeom>
            <a:noFill/>
            <a:effectLst/>
          </p:spPr>
          <p:txBody>
            <a:bodyPr wrap="square" lIns="0" tIns="16391" rIns="0" bIns="40978" rtlCol="0" anchor="ctr" anchorCtr="0">
              <a:noAutofit/>
            </a:bodyPr>
            <a:lstStyle>
              <a:defPPr>
                <a:defRPr lang="en-US"/>
              </a:defPPr>
              <a:lvl1pPr algn="ctr" defTabSz="987127">
                <a:defRPr sz="1800" b="1">
                  <a:gradFill>
                    <a:gsLst>
                      <a:gs pos="76224">
                        <a:srgbClr val="FFFFFF"/>
                      </a:gs>
                      <a:gs pos="60839">
                        <a:srgbClr val="FFFFFF"/>
                      </a:gs>
                    </a:gsLst>
                    <a:lin ang="2700000" scaled="0"/>
                  </a:gradFill>
                  <a:latin typeface="+mj-lt"/>
                </a:defRPr>
              </a:lvl1pPr>
            </a:lstStyle>
            <a:p>
              <a:pPr marL="0" marR="0" lvl="0" indent="0" algn="ctr" defTabSz="987127" rtl="0" eaLnBrk="1" fontAlgn="auto" latinLnBrk="0" hangingPunct="1">
                <a:lnSpc>
                  <a:spcPct val="100000"/>
                </a:lnSpc>
                <a:spcBef>
                  <a:spcPts val="0"/>
                </a:spcBef>
                <a:spcAft>
                  <a:spcPts val="0"/>
                </a:spcAft>
                <a:buClrTx/>
                <a:buSzTx/>
                <a:buFontTx/>
                <a:buNone/>
                <a:tabLst/>
                <a:defRPr/>
              </a:pPr>
              <a:r>
                <a:rPr kumimoji="0" lang="en-US" sz="1613" b="1" i="0" u="none" strike="noStrike" kern="1200" cap="none" spc="0" normalizeH="0" baseline="0" noProof="0" dirty="0">
                  <a:ln>
                    <a:noFill/>
                  </a:ln>
                  <a:solidFill>
                    <a:srgbClr val="FFFFFF">
                      <a:lumMod val="50000"/>
                    </a:srgbClr>
                  </a:solidFill>
                  <a:effectLst/>
                  <a:uLnTx/>
                  <a:uFillTx/>
                  <a:latin typeface="Segoe UI Semibold"/>
                  <a:ea typeface="+mn-ea"/>
                  <a:cs typeface="+mn-cs"/>
                </a:rPr>
                <a:t>Databases</a:t>
              </a:r>
            </a:p>
          </p:txBody>
        </p:sp>
        <p:sp>
          <p:nvSpPr>
            <p:cNvPr id="38" name="TextBox 37">
              <a:extLst>
                <a:ext uri="{FF2B5EF4-FFF2-40B4-BE49-F238E27FC236}">
                  <a16:creationId xmlns:a16="http://schemas.microsoft.com/office/drawing/2014/main" id="{FEB29BAC-9652-05B4-CEC5-8E7D47C8DB7D}"/>
                </a:ext>
                <a:ext uri="{C183D7F6-B498-43B3-948B-1728B52AA6E4}">
                  <adec:decorative xmlns:adec="http://schemas.microsoft.com/office/drawing/2017/decorative" val="1"/>
                </a:ext>
              </a:extLst>
            </p:cNvPr>
            <p:cNvSpPr txBox="1">
              <a:spLocks/>
            </p:cNvSpPr>
            <p:nvPr/>
          </p:nvSpPr>
          <p:spPr>
            <a:xfrm>
              <a:off x="5020691" y="2003569"/>
              <a:ext cx="3243977" cy="434375"/>
            </a:xfrm>
            <a:prstGeom prst="rect">
              <a:avLst/>
            </a:prstGeom>
            <a:noFill/>
            <a:effectLst/>
          </p:spPr>
          <p:txBody>
            <a:bodyPr wrap="square" lIns="0" tIns="16391" rIns="0" bIns="40978" rtlCol="0" anchor="ctr" anchorCtr="0">
              <a:noAutofit/>
            </a:bodyPr>
            <a:lstStyle>
              <a:defPPr>
                <a:defRPr lang="en-US"/>
              </a:defPPr>
              <a:lvl1pPr algn="ctr" defTabSz="987127">
                <a:defRPr sz="1800" b="1">
                  <a:gradFill>
                    <a:gsLst>
                      <a:gs pos="76224">
                        <a:srgbClr val="FFFFFF"/>
                      </a:gs>
                      <a:gs pos="60839">
                        <a:srgbClr val="FFFFFF"/>
                      </a:gs>
                    </a:gsLst>
                    <a:lin ang="2700000" scaled="0"/>
                  </a:gradFill>
                  <a:latin typeface="+mj-lt"/>
                </a:defRPr>
              </a:lvl1pPr>
            </a:lstStyle>
            <a:p>
              <a:pPr marL="0" marR="0" lvl="0" indent="0" algn="ctr" defTabSz="987127" rtl="0" eaLnBrk="1" fontAlgn="auto" latinLnBrk="0" hangingPunct="1">
                <a:lnSpc>
                  <a:spcPct val="100000"/>
                </a:lnSpc>
                <a:spcBef>
                  <a:spcPts val="0"/>
                </a:spcBef>
                <a:spcAft>
                  <a:spcPts val="0"/>
                </a:spcAft>
                <a:buClrTx/>
                <a:buSzTx/>
                <a:buFontTx/>
                <a:buNone/>
                <a:tabLst/>
                <a:defRPr/>
              </a:pPr>
              <a:r>
                <a:rPr kumimoji="0" lang="en-US" sz="1613" b="1" i="0" u="none" strike="noStrike" kern="1200" cap="none" spc="0" normalizeH="0" baseline="0" noProof="0" dirty="0">
                  <a:ln>
                    <a:noFill/>
                  </a:ln>
                  <a:solidFill>
                    <a:srgbClr val="FFFFFF">
                      <a:lumMod val="50000"/>
                    </a:srgbClr>
                  </a:solidFill>
                  <a:effectLst/>
                  <a:uLnTx/>
                  <a:uFillTx/>
                  <a:latin typeface="Segoe UI Semibold"/>
                  <a:ea typeface="+mn-ea"/>
                  <a:cs typeface="+mn-cs"/>
                </a:rPr>
                <a:t>•   Analytics   •   AI   •   Governance</a:t>
              </a:r>
            </a:p>
          </p:txBody>
        </p:sp>
      </p:grpSp>
      <p:sp>
        <p:nvSpPr>
          <p:cNvPr id="5" name="TextBox 4">
            <a:extLst>
              <a:ext uri="{FF2B5EF4-FFF2-40B4-BE49-F238E27FC236}">
                <a16:creationId xmlns:a16="http://schemas.microsoft.com/office/drawing/2014/main" id="{2EAA5DCF-5271-1D7C-6D7B-1794E09E92C6}"/>
              </a:ext>
            </a:extLst>
          </p:cNvPr>
          <p:cNvSpPr txBox="1"/>
          <p:nvPr/>
        </p:nvSpPr>
        <p:spPr>
          <a:xfrm>
            <a:off x="458317" y="5687149"/>
            <a:ext cx="3120940" cy="629231"/>
          </a:xfrm>
          <a:prstGeom prst="rect">
            <a:avLst/>
          </a:prstGeom>
          <a:noFill/>
        </p:spPr>
        <p:txBody>
          <a:bodyPr wrap="square" lIns="74507" tIns="37253" rIns="74507" bIns="37253" anchor="t">
            <a:spAutoFit/>
          </a:bodyPr>
          <a:lstStyle/>
          <a:p>
            <a:pPr marL="0" marR="0" lvl="0" indent="0" algn="ctr" defTabSz="74496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Variable Display Semibold" pitchFamily="2" charset="0"/>
                <a:ea typeface="+mn-ea"/>
                <a:cs typeface="Segoe UI"/>
              </a:rPr>
              <a:t>Get the most from your data</a:t>
            </a:r>
          </a:p>
        </p:txBody>
      </p:sp>
      <p:sp>
        <p:nvSpPr>
          <p:cNvPr id="6" name="TextBox 5">
            <a:extLst>
              <a:ext uri="{FF2B5EF4-FFF2-40B4-BE49-F238E27FC236}">
                <a16:creationId xmlns:a16="http://schemas.microsoft.com/office/drawing/2014/main" id="{5CB971C9-E3B5-068D-24A5-3EA7D48E4A21}"/>
              </a:ext>
            </a:extLst>
          </p:cNvPr>
          <p:cNvSpPr txBox="1"/>
          <p:nvPr/>
        </p:nvSpPr>
        <p:spPr>
          <a:xfrm>
            <a:off x="6797733" y="5695550"/>
            <a:ext cx="2483065" cy="352232"/>
          </a:xfrm>
          <a:prstGeom prst="rect">
            <a:avLst/>
          </a:prstGeom>
          <a:noFill/>
        </p:spPr>
        <p:txBody>
          <a:bodyPr wrap="square" lIns="74507" tIns="37253" rIns="74507" bIns="37253" anchor="t">
            <a:spAutoFit/>
          </a:bodyPr>
          <a:lstStyle/>
          <a:p>
            <a:pPr marL="0" marR="0" lvl="0" indent="0" algn="ctr" defTabSz="74496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Variable Display Semibold" pitchFamily="2" charset="0"/>
                <a:ea typeface="+mn-ea"/>
                <a:cs typeface="Segoe UI"/>
              </a:rPr>
              <a:t>Build confidently </a:t>
            </a:r>
          </a:p>
        </p:txBody>
      </p:sp>
      <p:sp>
        <p:nvSpPr>
          <p:cNvPr id="7" name="TextBox 6">
            <a:extLst>
              <a:ext uri="{FF2B5EF4-FFF2-40B4-BE49-F238E27FC236}">
                <a16:creationId xmlns:a16="http://schemas.microsoft.com/office/drawing/2014/main" id="{38924778-6062-0EB6-6D2C-B6B9E41BB258}"/>
              </a:ext>
            </a:extLst>
          </p:cNvPr>
          <p:cNvSpPr txBox="1"/>
          <p:nvPr/>
        </p:nvSpPr>
        <p:spPr>
          <a:xfrm>
            <a:off x="9491355" y="5687149"/>
            <a:ext cx="2300722" cy="352232"/>
          </a:xfrm>
          <a:prstGeom prst="rect">
            <a:avLst/>
          </a:prstGeom>
          <a:noFill/>
        </p:spPr>
        <p:txBody>
          <a:bodyPr wrap="square" lIns="74507" tIns="37253" rIns="74507" bIns="37253" anchor="t">
            <a:spAutoFit/>
          </a:bodyPr>
          <a:lstStyle/>
          <a:p>
            <a:pPr marL="0" marR="0" lvl="0" indent="0" algn="ctr" defTabSz="74496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Variable Display Semibold" pitchFamily="2" charset="0"/>
                <a:ea typeface="+mn-ea"/>
                <a:cs typeface="+mn-cs"/>
              </a:rPr>
              <a:t>Build your way </a:t>
            </a:r>
          </a:p>
        </p:txBody>
      </p:sp>
      <p:cxnSp>
        <p:nvCxnSpPr>
          <p:cNvPr id="8" name="Straight Connector 7">
            <a:extLst>
              <a:ext uri="{FF2B5EF4-FFF2-40B4-BE49-F238E27FC236}">
                <a16:creationId xmlns:a16="http://schemas.microsoft.com/office/drawing/2014/main" id="{FCBBC6B7-33FE-7D9F-035F-0D30C07B4189}"/>
              </a:ext>
              <a:ext uri="{C183D7F6-B498-43B3-948B-1728B52AA6E4}">
                <adec:decorative xmlns:adec="http://schemas.microsoft.com/office/drawing/2017/decorative" val="1"/>
              </a:ext>
            </a:extLst>
          </p:cNvPr>
          <p:cNvCxnSpPr>
            <a:cxnSpLocks/>
          </p:cNvCxnSpPr>
          <p:nvPr/>
        </p:nvCxnSpPr>
        <p:spPr>
          <a:xfrm>
            <a:off x="3740646" y="5686556"/>
            <a:ext cx="0" cy="39566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D4CBF22-4888-0091-1628-917131BFEAA2}"/>
              </a:ext>
              <a:ext uri="{C183D7F6-B498-43B3-948B-1728B52AA6E4}">
                <adec:decorative xmlns:adec="http://schemas.microsoft.com/office/drawing/2017/decorative" val="1"/>
              </a:ext>
            </a:extLst>
          </p:cNvPr>
          <p:cNvCxnSpPr>
            <a:cxnSpLocks/>
          </p:cNvCxnSpPr>
          <p:nvPr/>
        </p:nvCxnSpPr>
        <p:spPr>
          <a:xfrm>
            <a:off x="6675038" y="5686556"/>
            <a:ext cx="0" cy="39566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858C7C6-8085-A722-E0A5-C1FB7071DAC4}"/>
              </a:ext>
              <a:ext uri="{C183D7F6-B498-43B3-948B-1728B52AA6E4}">
                <adec:decorative xmlns:adec="http://schemas.microsoft.com/office/drawing/2017/decorative" val="1"/>
              </a:ext>
            </a:extLst>
          </p:cNvPr>
          <p:cNvCxnSpPr>
            <a:cxnSpLocks/>
          </p:cNvCxnSpPr>
          <p:nvPr/>
        </p:nvCxnSpPr>
        <p:spPr>
          <a:xfrm>
            <a:off x="9412842" y="5686556"/>
            <a:ext cx="0" cy="39566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9206A1-ABF3-7BF0-F7BA-F398B6059B64}"/>
              </a:ext>
            </a:extLst>
          </p:cNvPr>
          <p:cNvSpPr txBox="1"/>
          <p:nvPr/>
        </p:nvSpPr>
        <p:spPr>
          <a:xfrm>
            <a:off x="3872691" y="5695550"/>
            <a:ext cx="2640958" cy="352232"/>
          </a:xfrm>
          <a:prstGeom prst="rect">
            <a:avLst/>
          </a:prstGeom>
          <a:noFill/>
        </p:spPr>
        <p:txBody>
          <a:bodyPr wrap="square" lIns="74507" tIns="37253" rIns="74507" bIns="37253" anchor="t">
            <a:spAutoFit/>
          </a:bodyPr>
          <a:lstStyle/>
          <a:p>
            <a:pPr marL="0" marR="0" lvl="0" indent="0" algn="ctr" defTabSz="74496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Variable Display Semibold" pitchFamily="2" charset="0"/>
                <a:ea typeface="+mn-ea"/>
                <a:cs typeface="Segoe UI"/>
              </a:rPr>
              <a:t>Achieve your ambitions</a:t>
            </a:r>
          </a:p>
        </p:txBody>
      </p:sp>
      <p:pic>
        <p:nvPicPr>
          <p:cNvPr id="2" name="Picture 1">
            <a:extLst>
              <a:ext uri="{FF2B5EF4-FFF2-40B4-BE49-F238E27FC236}">
                <a16:creationId xmlns:a16="http://schemas.microsoft.com/office/drawing/2014/main" id="{09D199EB-5F9F-E709-D55D-7A99835DC548}"/>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9120640" y="3114577"/>
            <a:ext cx="320316" cy="344042"/>
          </a:xfrm>
          <a:prstGeom prst="rect">
            <a:avLst/>
          </a:prstGeom>
        </p:spPr>
      </p:pic>
    </p:spTree>
    <p:extLst>
      <p:ext uri="{BB962C8B-B14F-4D97-AF65-F5344CB8AC3E}">
        <p14:creationId xmlns:p14="http://schemas.microsoft.com/office/powerpoint/2010/main" val="212641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100"/>
                                  </p:stCondLst>
                                  <p:childTnLst>
                                    <p:animMotion origin="layout" path="M 0 -4.81481E-6 L 0 0.03565 " pathEditMode="relative" rAng="0" ptsTypes="AA">
                                      <p:cBhvr>
                                        <p:cTn id="9" dur="700" spd="-100000" fill="hold"/>
                                        <p:tgtEl>
                                          <p:spTgt spid="70"/>
                                        </p:tgtEl>
                                        <p:attrNameLst>
                                          <p:attrName>ppt_x</p:attrName>
                                          <p:attrName>ppt_y</p:attrName>
                                        </p:attrNameLst>
                                      </p:cBhvr>
                                      <p:rCtr x="0" y="1782"/>
                                    </p:animMotion>
                                  </p:childTnLst>
                                </p:cTn>
                              </p:par>
                              <p:par>
                                <p:cTn id="10" presetID="22" presetClass="entr" presetSubtype="4" fill="hold" nodeType="withEffect">
                                  <p:stCondLst>
                                    <p:cond delay="300"/>
                                  </p:stCondLst>
                                  <p:childTnLst>
                                    <p:set>
                                      <p:cBhvr>
                                        <p:cTn id="11" dur="1" fill="hold">
                                          <p:stCondLst>
                                            <p:cond delay="0"/>
                                          </p:stCondLst>
                                        </p:cTn>
                                        <p:tgtEl>
                                          <p:spTgt spid="72"/>
                                        </p:tgtEl>
                                        <p:attrNameLst>
                                          <p:attrName>style.visibility</p:attrName>
                                        </p:attrNameLst>
                                      </p:cBhvr>
                                      <p:to>
                                        <p:strVal val="visible"/>
                                      </p:to>
                                    </p:set>
                                    <p:animEffect transition="in" filter="wipe(down)">
                                      <p:cBhvr>
                                        <p:cTn id="12" dur="500"/>
                                        <p:tgtEl>
                                          <p:spTgt spid="72"/>
                                        </p:tgtEl>
                                      </p:cBhvr>
                                    </p:animEffect>
                                  </p:childTnLst>
                                </p:cTn>
                              </p:par>
                              <p:par>
                                <p:cTn id="13" presetID="42" presetClass="path" presetSubtype="0" decel="100000" fill="hold" nodeType="withEffect">
                                  <p:stCondLst>
                                    <p:cond delay="300"/>
                                  </p:stCondLst>
                                  <p:childTnLst>
                                    <p:animMotion origin="layout" path="M -3.33333E-6 2.96296E-6 L -3.33333E-6 -0.04306 " pathEditMode="relative" rAng="0" ptsTypes="AA">
                                      <p:cBhvr>
                                        <p:cTn id="14" dur="700" spd="-100000" fill="hold"/>
                                        <p:tgtEl>
                                          <p:spTgt spid="72"/>
                                        </p:tgtEl>
                                        <p:attrNameLst>
                                          <p:attrName>ppt_x</p:attrName>
                                          <p:attrName>ppt_y</p:attrName>
                                        </p:attrNameLst>
                                      </p:cBhvr>
                                      <p:rCtr x="0"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06143F6-F3AE-6B88-31F4-5EE463FD387B}"/>
              </a:ext>
              <a:ext uri="{C183D7F6-B498-43B3-948B-1728B52AA6E4}">
                <adec:decorative xmlns:adec="http://schemas.microsoft.com/office/drawing/2017/decorative" val="1"/>
              </a:ext>
            </a:extLst>
          </p:cNvPr>
          <p:cNvSpPr/>
          <p:nvPr/>
        </p:nvSpPr>
        <p:spPr bwMode="auto">
          <a:xfrm>
            <a:off x="665284" y="2584174"/>
            <a:ext cx="11059011" cy="3885020"/>
          </a:xfrm>
          <a:prstGeom prst="roundRect">
            <a:avLst>
              <a:gd name="adj" fmla="val 7058"/>
            </a:avLst>
          </a:prstGeom>
          <a:solidFill>
            <a:srgbClr val="F2F2F2">
              <a:alpha val="70000"/>
            </a:srgbClr>
          </a:solidFill>
          <a:ln w="12700">
            <a:noFill/>
            <a:headEnd type="none" w="med" len="med"/>
            <a:tailEnd type="none" w="med" len="med"/>
          </a:ln>
          <a:effectLst>
            <a:innerShdw blurRad="783546">
              <a:prstClr val="black">
                <a:alpha val="9905"/>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2A446F"/>
              </a:solidFill>
              <a:effectLst/>
              <a:uLnTx/>
              <a:uFillTx/>
              <a:latin typeface="Segoe UI" panose="020B0502040204020203" pitchFamily="34" charset="0"/>
              <a:ea typeface="+mn-ea"/>
              <a:cs typeface="Segoe UI" panose="020B0502040204020203" pitchFamily="34" charset="0"/>
            </a:endParaRPr>
          </a:p>
        </p:txBody>
      </p:sp>
      <p:sp>
        <p:nvSpPr>
          <p:cNvPr id="12" name="Rounded Rectangle 9">
            <a:extLst>
              <a:ext uri="{FF2B5EF4-FFF2-40B4-BE49-F238E27FC236}">
                <a16:creationId xmlns:a16="http://schemas.microsoft.com/office/drawing/2014/main" id="{48BC9C49-459E-0471-DC49-7B439F58997D}"/>
              </a:ext>
              <a:ext uri="{C183D7F6-B498-43B3-948B-1728B52AA6E4}">
                <adec:decorative xmlns:adec="http://schemas.microsoft.com/office/drawing/2017/decorative" val="1"/>
              </a:ext>
            </a:extLst>
          </p:cNvPr>
          <p:cNvSpPr>
            <a:spLocks/>
          </p:cNvSpPr>
          <p:nvPr/>
        </p:nvSpPr>
        <p:spPr bwMode="auto">
          <a:xfrm>
            <a:off x="1035173" y="5407177"/>
            <a:ext cx="10319233" cy="910495"/>
          </a:xfrm>
          <a:prstGeom prst="roundRect">
            <a:avLst>
              <a:gd name="adj" fmla="val 6537"/>
            </a:avLst>
          </a:prstGeom>
          <a:gradFill>
            <a:gsLst>
              <a:gs pos="0">
                <a:schemeClr val="bg1">
                  <a:alpha val="0"/>
                </a:schemeClr>
              </a:gs>
              <a:gs pos="61000">
                <a:schemeClr val="bg1"/>
              </a:gs>
            </a:gsLst>
            <a:lin ang="16200000" scaled="1"/>
          </a:gradFill>
          <a:ln w="19050" cap="flat" cmpd="sng" algn="ctr">
            <a:gradFill flip="none" rotWithShape="1">
              <a:gsLst>
                <a:gs pos="0">
                  <a:schemeClr val="bg1">
                    <a:alpha val="0"/>
                  </a:schemeClr>
                </a:gs>
                <a:gs pos="99000">
                  <a:schemeClr val="accent1">
                    <a:alpha val="30000"/>
                  </a:schemeClr>
                </a:gs>
              </a:gsLst>
              <a:lin ang="16200000" scaled="1"/>
              <a:tileRect/>
            </a:gradFill>
            <a:prstDash val="solid"/>
            <a:headEnd type="none" w="med" len="med"/>
            <a:tailEnd type="none" w="med" len="med"/>
          </a:ln>
          <a:effectLst>
            <a:outerShdw blurRad="262230" dist="38100" dir="2700000" algn="tl" rotWithShape="0">
              <a:prstClr val="black">
                <a:alpha val="15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Rounded Rectangle 9">
            <a:extLst>
              <a:ext uri="{FF2B5EF4-FFF2-40B4-BE49-F238E27FC236}">
                <a16:creationId xmlns:a16="http://schemas.microsoft.com/office/drawing/2014/main" id="{325F7857-06D6-3CA3-3BEB-5576E43F8064}"/>
              </a:ext>
              <a:ext uri="{C183D7F6-B498-43B3-948B-1728B52AA6E4}">
                <adec:decorative xmlns:adec="http://schemas.microsoft.com/office/drawing/2017/decorative" val="1"/>
              </a:ext>
            </a:extLst>
          </p:cNvPr>
          <p:cNvSpPr>
            <a:spLocks/>
          </p:cNvSpPr>
          <p:nvPr/>
        </p:nvSpPr>
        <p:spPr bwMode="auto">
          <a:xfrm>
            <a:off x="8148320" y="3093057"/>
            <a:ext cx="3264492" cy="2894506"/>
          </a:xfrm>
          <a:prstGeom prst="roundRect">
            <a:avLst>
              <a:gd name="adj" fmla="val 6537"/>
            </a:avLst>
          </a:prstGeom>
          <a:gradFill>
            <a:gsLst>
              <a:gs pos="0">
                <a:schemeClr val="bg1">
                  <a:alpha val="0"/>
                </a:schemeClr>
              </a:gs>
              <a:gs pos="61000">
                <a:schemeClr val="bg1"/>
              </a:gs>
            </a:gsLst>
            <a:lin ang="16200000" scaled="1"/>
          </a:gradFill>
          <a:ln w="19050" cap="flat" cmpd="sng" algn="ctr">
            <a:gradFill flip="none" rotWithShape="1">
              <a:gsLst>
                <a:gs pos="0">
                  <a:schemeClr val="bg1">
                    <a:alpha val="0"/>
                  </a:schemeClr>
                </a:gs>
                <a:gs pos="99000">
                  <a:schemeClr val="accent1">
                    <a:alpha val="30000"/>
                  </a:schemeClr>
                </a:gs>
              </a:gsLst>
              <a:lin ang="16200000" scaled="1"/>
              <a:tileRect/>
            </a:gradFill>
            <a:prstDash val="solid"/>
            <a:headEnd type="none" w="med" len="med"/>
            <a:tailEnd type="none" w="med" len="med"/>
          </a:ln>
          <a:effectLst>
            <a:outerShdw blurRad="262230" dist="38100" dir="2700000" algn="tl" rotWithShape="0">
              <a:prstClr val="black">
                <a:alpha val="15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 name="Rectangle 7" descr="&#10;">
            <a:extLst>
              <a:ext uri="{FF2B5EF4-FFF2-40B4-BE49-F238E27FC236}">
                <a16:creationId xmlns:a16="http://schemas.microsoft.com/office/drawing/2014/main" id="{406EEF78-A2C4-04B9-76AE-FC38B95F6073}"/>
              </a:ext>
            </a:extLst>
          </p:cNvPr>
          <p:cNvSpPr/>
          <p:nvPr/>
        </p:nvSpPr>
        <p:spPr>
          <a:xfrm>
            <a:off x="8343445" y="3269667"/>
            <a:ext cx="2911607" cy="1785104"/>
          </a:xfrm>
          <a:prstGeom prst="rect">
            <a:avLst/>
          </a:prstGeom>
        </p:spPr>
        <p:txBody>
          <a:bodyPr wrap="squar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flip="none" rotWithShape="1">
                  <a:gsLst>
                    <a:gs pos="0">
                      <a:srgbClr val="43BFB4"/>
                    </a:gs>
                    <a:gs pos="99000">
                      <a:srgbClr val="037CD2"/>
                    </a:gs>
                  </a:gsLst>
                  <a:lin ang="13500000" scaled="1"/>
                  <a:tileRect/>
                </a:gradFill>
                <a:effectLst/>
                <a:uLnTx/>
                <a:uFillTx/>
                <a:latin typeface="Segoe Sans Text Semibold"/>
                <a:ea typeface="+mn-ea"/>
                <a:cs typeface="Segoe UI" panose="020B0502040204020203" pitchFamily="34" charset="0"/>
              </a:rPr>
              <a:t>Safeguard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Sans Text Semibold"/>
                <a:ea typeface="+mn-ea"/>
                <a:cs typeface="Segoe UI" panose="020B0502040204020203" pitchFamily="34" charset="0"/>
              </a:rPr>
              <a:t>with responsible AI tools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600" b="1" kern="0" dirty="0">
              <a:solidFill>
                <a:prstClr val="black"/>
              </a:solidFill>
              <a:latin typeface="Segoe UI "/>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Get in front of new threats like indirect                   prompt injections and jailbreaks with                  </a:t>
            </a:r>
            <a:r>
              <a:rPr kumimoji="0" lang="en-US" sz="1400" b="1"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Azure AI Content Safety</a:t>
            </a:r>
            <a:r>
              <a:rPr kumimoji="0" lang="en-US" sz="140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 protecting </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spc="-50" dirty="0">
                <a:ln w="3175">
                  <a:noFill/>
                </a:ln>
                <a:solidFill>
                  <a:srgbClr val="000000"/>
                </a:solidFill>
                <a:latin typeface="Segoe UI" panose="020B0502040204020203" pitchFamily="34" charset="0"/>
                <a:cs typeface="Segoe UI" pitchFamily="34" charset="0"/>
              </a:rPr>
              <a:t>y</a:t>
            </a:r>
            <a:r>
              <a:rPr kumimoji="0" lang="en-US" sz="140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our apps from both input and output</a:t>
            </a:r>
          </a:p>
        </p:txBody>
      </p:sp>
      <p:sp>
        <p:nvSpPr>
          <p:cNvPr id="6" name="Rounded Rectangle 9">
            <a:extLst>
              <a:ext uri="{FF2B5EF4-FFF2-40B4-BE49-F238E27FC236}">
                <a16:creationId xmlns:a16="http://schemas.microsoft.com/office/drawing/2014/main" id="{0A152331-05C2-B82D-4F24-A9A351DC8CA8}"/>
              </a:ext>
              <a:ext uri="{C183D7F6-B498-43B3-948B-1728B52AA6E4}">
                <adec:decorative xmlns:adec="http://schemas.microsoft.com/office/drawing/2017/decorative" val="1"/>
              </a:ext>
            </a:extLst>
          </p:cNvPr>
          <p:cNvSpPr>
            <a:spLocks/>
          </p:cNvSpPr>
          <p:nvPr/>
        </p:nvSpPr>
        <p:spPr bwMode="auto">
          <a:xfrm>
            <a:off x="4562543" y="3079923"/>
            <a:ext cx="3264492" cy="2900635"/>
          </a:xfrm>
          <a:prstGeom prst="roundRect">
            <a:avLst>
              <a:gd name="adj" fmla="val 6537"/>
            </a:avLst>
          </a:prstGeom>
          <a:gradFill>
            <a:gsLst>
              <a:gs pos="0">
                <a:schemeClr val="bg1">
                  <a:alpha val="0"/>
                </a:schemeClr>
              </a:gs>
              <a:gs pos="61000">
                <a:schemeClr val="bg1"/>
              </a:gs>
            </a:gsLst>
            <a:lin ang="16200000" scaled="1"/>
          </a:gradFill>
          <a:ln w="19050" cap="flat" cmpd="sng" algn="ctr">
            <a:gradFill flip="none" rotWithShape="1">
              <a:gsLst>
                <a:gs pos="0">
                  <a:schemeClr val="bg1">
                    <a:alpha val="0"/>
                  </a:schemeClr>
                </a:gs>
                <a:gs pos="99000">
                  <a:schemeClr val="accent1">
                    <a:alpha val="30000"/>
                  </a:schemeClr>
                </a:gs>
              </a:gsLst>
              <a:lin ang="16200000" scaled="1"/>
              <a:tileRect/>
            </a:gradFill>
            <a:prstDash val="solid"/>
            <a:headEnd type="none" w="med" len="med"/>
            <a:tailEnd type="none" w="med" len="med"/>
          </a:ln>
          <a:effectLst>
            <a:outerShdw blurRad="262230" dist="38100" dir="2700000" algn="tl" rotWithShape="0">
              <a:prstClr val="black">
                <a:alpha val="15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Rectangle 8" descr="&#10;">
            <a:extLst>
              <a:ext uri="{FF2B5EF4-FFF2-40B4-BE49-F238E27FC236}">
                <a16:creationId xmlns:a16="http://schemas.microsoft.com/office/drawing/2014/main" id="{34085EA1-6330-7494-E156-FD5E9804BA59}"/>
              </a:ext>
            </a:extLst>
          </p:cNvPr>
          <p:cNvSpPr/>
          <p:nvPr/>
        </p:nvSpPr>
        <p:spPr>
          <a:xfrm>
            <a:off x="4777925" y="3231163"/>
            <a:ext cx="2833729" cy="1846659"/>
          </a:xfrm>
          <a:prstGeom prst="rect">
            <a:avLst/>
          </a:prstGeom>
        </p:spPr>
        <p:txBody>
          <a:bodyPr wrap="squar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flip="none" rotWithShape="1">
                  <a:gsLst>
                    <a:gs pos="0">
                      <a:srgbClr val="43BFB4"/>
                    </a:gs>
                    <a:gs pos="99000">
                      <a:srgbClr val="037CD2"/>
                    </a:gs>
                  </a:gsLst>
                  <a:lin ang="13500000" scaled="1"/>
                  <a:tileRect/>
                </a:gradFill>
                <a:effectLst/>
                <a:uLnTx/>
                <a:uFillTx/>
                <a:latin typeface="Segoe Sans Text Semibold"/>
                <a:ea typeface="+mn-ea"/>
                <a:cs typeface="Segoe UI" panose="020B0502040204020203" pitchFamily="34" charset="0"/>
              </a:rPr>
              <a:t>Differentiate</a:t>
            </a:r>
            <a:r>
              <a:rPr kumimoji="0" lang="en-US" sz="2800" b="1" i="0" u="none" strike="noStrike" kern="0" cap="none" spc="0" normalizeH="0" baseline="0" noProof="0" dirty="0">
                <a:ln>
                  <a:noFill/>
                </a:ln>
                <a:gradFill flip="none" rotWithShape="1">
                  <a:gsLst>
                    <a:gs pos="0">
                      <a:srgbClr val="43BFB4"/>
                    </a:gs>
                    <a:gs pos="99000">
                      <a:srgbClr val="037CD2"/>
                    </a:gs>
                  </a:gsLst>
                  <a:lin ang="13500000" scaled="1"/>
                  <a:tileRect/>
                </a:gradFill>
                <a:effectLst/>
                <a:uLnTx/>
                <a:uFillTx/>
                <a:latin typeface="Segoe Sans Text Semibold"/>
                <a:ea typeface="+mn-ea"/>
                <a:cs typeface="Segoe UI" panose="020B0502040204020203" pitchFamily="34" charset="0"/>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Sans Text Semibold"/>
                <a:ea typeface="+mn-ea"/>
                <a:cs typeface="Segoe UI" panose="020B0502040204020203" pitchFamily="34" charset="0"/>
              </a:rPr>
              <a:t>with your own data</a:t>
            </a:r>
            <a:endParaRPr lang="en-US" sz="800" b="1" kern="0" dirty="0">
              <a:solidFill>
                <a:prstClr val="black"/>
              </a:solidFill>
              <a:latin typeface="Segoe UI" panose="020B0502040204020203" pitchFamily="34" charset="0"/>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0" cap="none" spc="-50" normalizeH="0" baseline="0" noProof="0" dirty="0">
              <a:ln w="3175">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spc="-50" dirty="0">
              <a:ln w="3175">
                <a:noFill/>
              </a:ln>
              <a:solidFill>
                <a:srgbClr val="000000"/>
              </a:solidFill>
              <a:latin typeface="Segoe UI" panose="020B0502040204020203"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spc="-50" dirty="0">
                <a:ln w="3175">
                  <a:noFill/>
                </a:ln>
                <a:solidFill>
                  <a:srgbClr val="000000"/>
                </a:solidFill>
                <a:latin typeface="Segoe UI" panose="020B0502040204020203" pitchFamily="34" charset="0"/>
                <a:cs typeface="Segoe UI" pitchFamily="34" charset="0"/>
              </a:rPr>
              <a:t>Seamlessly g</a:t>
            </a:r>
            <a:r>
              <a:rPr kumimoji="0" lang="en-US" sz="1400" b="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round your apps in all types of data from any source </a:t>
            </a:r>
            <a:r>
              <a:rPr lang="en-US" sz="1400" spc="-50" dirty="0">
                <a:ln w="3175">
                  <a:noFill/>
                </a:ln>
                <a:solidFill>
                  <a:srgbClr val="000000"/>
                </a:solidFill>
                <a:latin typeface="Segoe UI" panose="020B0502040204020203" pitchFamily="34" charset="0"/>
                <a:cs typeface="Segoe UI" pitchFamily="34" charset="0"/>
              </a:rPr>
              <a:t>and</a:t>
            </a:r>
            <a:r>
              <a:rPr kumimoji="0" lang="en-US" sz="1400" b="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 deliver high-performance with </a:t>
            </a:r>
            <a:r>
              <a:rPr kumimoji="0" lang="en-US" sz="1400" b="1"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Azure AI Search</a:t>
            </a:r>
            <a:r>
              <a:rPr lang="en-US" sz="1400" spc="-50" dirty="0">
                <a:ln w="3175">
                  <a:noFill/>
                </a:ln>
                <a:solidFill>
                  <a:srgbClr val="000000"/>
                </a:solidFill>
                <a:latin typeface="Segoe UI" panose="020B0502040204020203" pitchFamily="34" charset="0"/>
                <a:cs typeface="Segoe UI" pitchFamily="34" charset="0"/>
              </a:rPr>
              <a:t> for</a:t>
            </a:r>
            <a:r>
              <a:rPr kumimoji="0" lang="en-US" sz="140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 state-of-the-art retrieval</a:t>
            </a:r>
          </a:p>
        </p:txBody>
      </p:sp>
      <p:sp>
        <p:nvSpPr>
          <p:cNvPr id="7" name="Rounded Rectangle 9">
            <a:extLst>
              <a:ext uri="{FF2B5EF4-FFF2-40B4-BE49-F238E27FC236}">
                <a16:creationId xmlns:a16="http://schemas.microsoft.com/office/drawing/2014/main" id="{9D175ECE-9D54-FC0F-1767-ED172E412445}"/>
              </a:ext>
              <a:ext uri="{C183D7F6-B498-43B3-948B-1728B52AA6E4}">
                <adec:decorative xmlns:adec="http://schemas.microsoft.com/office/drawing/2017/decorative" val="1"/>
              </a:ext>
            </a:extLst>
          </p:cNvPr>
          <p:cNvSpPr>
            <a:spLocks/>
          </p:cNvSpPr>
          <p:nvPr/>
        </p:nvSpPr>
        <p:spPr bwMode="auto">
          <a:xfrm>
            <a:off x="976767" y="3093465"/>
            <a:ext cx="3264492" cy="2883873"/>
          </a:xfrm>
          <a:prstGeom prst="roundRect">
            <a:avLst>
              <a:gd name="adj" fmla="val 6537"/>
            </a:avLst>
          </a:prstGeom>
          <a:gradFill>
            <a:gsLst>
              <a:gs pos="0">
                <a:schemeClr val="bg1">
                  <a:alpha val="0"/>
                </a:schemeClr>
              </a:gs>
              <a:gs pos="61000">
                <a:schemeClr val="bg1"/>
              </a:gs>
            </a:gsLst>
            <a:lin ang="16200000" scaled="1"/>
          </a:gradFill>
          <a:ln w="19050" cap="flat" cmpd="sng" algn="ctr">
            <a:gradFill flip="none" rotWithShape="1">
              <a:gsLst>
                <a:gs pos="0">
                  <a:schemeClr val="bg1">
                    <a:alpha val="0"/>
                  </a:schemeClr>
                </a:gs>
                <a:gs pos="99000">
                  <a:schemeClr val="accent1">
                    <a:alpha val="30000"/>
                  </a:schemeClr>
                </a:gs>
              </a:gsLst>
              <a:lin ang="16200000" scaled="1"/>
              <a:tileRect/>
            </a:gradFill>
            <a:prstDash val="solid"/>
            <a:headEnd type="none" w="med" len="med"/>
            <a:tailEnd type="none" w="med" len="med"/>
          </a:ln>
          <a:effectLst>
            <a:outerShdw blurRad="262230" dist="38100" dir="2700000" algn="tl" rotWithShape="0">
              <a:prstClr val="black">
                <a:alpha val="15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Rectangle 10" descr="&#10;">
            <a:extLst>
              <a:ext uri="{FF2B5EF4-FFF2-40B4-BE49-F238E27FC236}">
                <a16:creationId xmlns:a16="http://schemas.microsoft.com/office/drawing/2014/main" id="{D2D9B4A8-0DE5-7B9F-6ADE-F7C4E3B55267}"/>
              </a:ext>
            </a:extLst>
          </p:cNvPr>
          <p:cNvSpPr/>
          <p:nvPr/>
        </p:nvSpPr>
        <p:spPr>
          <a:xfrm>
            <a:off x="1224269" y="3269667"/>
            <a:ext cx="2769487" cy="1785104"/>
          </a:xfrm>
          <a:prstGeom prst="rect">
            <a:avLst/>
          </a:prstGeom>
        </p:spPr>
        <p:txBody>
          <a:bodyPr wrap="squar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flip="none" rotWithShape="1">
                  <a:gsLst>
                    <a:gs pos="0">
                      <a:srgbClr val="43BFB4"/>
                    </a:gs>
                    <a:gs pos="99000">
                      <a:srgbClr val="037CD2"/>
                    </a:gs>
                  </a:gsLst>
                  <a:lin ang="13500000" scaled="1"/>
                  <a:tileRect/>
                </a:gradFill>
                <a:effectLst/>
                <a:uLnTx/>
                <a:uFillTx/>
                <a:latin typeface="Segoe Sans Text Semibold"/>
                <a:ea typeface="+mn-ea"/>
                <a:cs typeface="Segoe UI" panose="020B0502040204020203" pitchFamily="34" charset="0"/>
              </a:rPr>
              <a:t>Innovate</a:t>
            </a:r>
            <a:r>
              <a:rPr kumimoji="0" lang="en-US" sz="2400" b="1" i="0" u="none" strike="noStrike" kern="0" cap="none" spc="0" normalizeH="0" baseline="0" noProof="0" dirty="0">
                <a:ln>
                  <a:noFill/>
                </a:ln>
                <a:gradFill>
                  <a:gsLst>
                    <a:gs pos="0">
                      <a:srgbClr val="219BC4"/>
                    </a:gs>
                    <a:gs pos="99000">
                      <a:srgbClr val="219BC4"/>
                    </a:gs>
                  </a:gsLst>
                  <a:lin ang="16200000" scaled="1"/>
                </a:gradFill>
                <a:effectLst/>
                <a:uLnTx/>
                <a:uFillTx/>
                <a:latin typeface="Segoe Sans Text Semibold"/>
                <a:ea typeface="+mn-ea"/>
                <a:cs typeface="Segoe UI" panose="020B0502040204020203" pitchFamily="34" charset="0"/>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Sans Text Semibold"/>
                <a:ea typeface="+mn-ea"/>
                <a:cs typeface="Segoe UI" panose="020B0502040204020203" pitchFamily="34" charset="0"/>
              </a:rPr>
              <a:t>with your best models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600" b="1" kern="0" dirty="0">
              <a:solidFill>
                <a:prstClr val="black"/>
              </a:solidFill>
              <a:latin typeface="Segoe UI "/>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Select </a:t>
            </a:r>
            <a:r>
              <a:rPr lang="en-US" sz="1400" spc="-50" dirty="0">
                <a:ln w="3175">
                  <a:noFill/>
                </a:ln>
                <a:solidFill>
                  <a:srgbClr val="000000"/>
                </a:solidFill>
                <a:latin typeface="Segoe UI" panose="020B0502040204020203" pitchFamily="34" charset="0"/>
                <a:cs typeface="Segoe UI" pitchFamily="34" charset="0"/>
              </a:rPr>
              <a:t>from a curated collection of cutting-edge models in the </a:t>
            </a:r>
            <a:r>
              <a:rPr lang="en-US" sz="1400" b="1" spc="-50" dirty="0">
                <a:ln w="3175">
                  <a:noFill/>
                </a:ln>
                <a:solidFill>
                  <a:srgbClr val="000000"/>
                </a:solidFill>
                <a:latin typeface="Segoe UI" panose="020B0502040204020203" pitchFamily="34" charset="0"/>
                <a:cs typeface="Segoe UI" pitchFamily="34" charset="0"/>
              </a:rPr>
              <a:t>Model Catalog</a:t>
            </a:r>
            <a:r>
              <a:rPr lang="en-US" sz="1400" spc="-50" dirty="0">
                <a:ln w="3175">
                  <a:noFill/>
                </a:ln>
                <a:solidFill>
                  <a:srgbClr val="000000"/>
                </a:solidFill>
                <a:latin typeface="Segoe UI" panose="020B0502040204020203" pitchFamily="34" charset="0"/>
                <a:cs typeface="Segoe UI" pitchFamily="34" charset="0"/>
              </a:rPr>
              <a:t>, where you can </a:t>
            </a:r>
            <a:r>
              <a:rPr kumimoji="0" lang="en-US" sz="1400" b="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benchmark</a:t>
            </a:r>
            <a:r>
              <a:rPr lang="en-US" sz="1400" spc="-50" dirty="0">
                <a:ln w="3175">
                  <a:noFill/>
                </a:ln>
                <a:solidFill>
                  <a:srgbClr val="000000"/>
                </a:solidFill>
                <a:latin typeface="Segoe UI" panose="020B0502040204020203" pitchFamily="34" charset="0"/>
                <a:cs typeface="Segoe UI" pitchFamily="34" charset="0"/>
              </a:rPr>
              <a:t> and </a:t>
            </a:r>
            <a:r>
              <a:rPr kumimoji="0" lang="en-US" sz="1400" b="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evaluate with a unified API</a:t>
            </a:r>
          </a:p>
        </p:txBody>
      </p:sp>
      <p:sp>
        <p:nvSpPr>
          <p:cNvPr id="16" name="Title 1">
            <a:extLst>
              <a:ext uri="{FF2B5EF4-FFF2-40B4-BE49-F238E27FC236}">
                <a16:creationId xmlns:a16="http://schemas.microsoft.com/office/drawing/2014/main" id="{2D45B079-6F30-EA63-85FC-7C712A097493}"/>
              </a:ext>
            </a:extLst>
          </p:cNvPr>
          <p:cNvSpPr txBox="1">
            <a:spLocks noGrp="1"/>
          </p:cNvSpPr>
          <p:nvPr>
            <p:ph type="title" idx="4294967295"/>
          </p:nvPr>
        </p:nvSpPr>
        <p:spPr>
          <a:xfrm>
            <a:off x="686164" y="540328"/>
            <a:ext cx="11017250" cy="118494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600"/>
              </a:spcAft>
              <a:buClrTx/>
              <a:buSzTx/>
              <a:buFontTx/>
              <a:buNone/>
              <a:tabLst/>
              <a:defRPr/>
            </a:pPr>
            <a:r>
              <a:rPr kumimoji="0" lang="en-US" sz="4800" b="0" i="0" u="none" strike="noStrike" kern="1200" cap="none" spc="-50" normalizeH="0" baseline="0" noProof="0" dirty="0">
                <a:ln w="3175">
                  <a:noFill/>
                </a:ln>
                <a:gradFill>
                  <a:gsLst>
                    <a:gs pos="100000">
                      <a:srgbClr val="49C5B1">
                        <a:lumMod val="100000"/>
                      </a:srgbClr>
                    </a:gs>
                    <a:gs pos="8000">
                      <a:srgbClr val="0078D4"/>
                    </a:gs>
                  </a:gsLst>
                  <a:lin ang="18900000" scaled="1"/>
                </a:gradFill>
                <a:effectLst>
                  <a:outerShdw blurRad="254000" algn="ctr" rotWithShape="0">
                    <a:srgbClr val="225B62">
                      <a:alpha val="4000"/>
                    </a:srgbClr>
                  </a:outerShdw>
                </a:effectLst>
                <a:uLnTx/>
                <a:uFillTx/>
                <a:latin typeface="Segoe Sans Text Semibold"/>
                <a:ea typeface="+mn-ea"/>
                <a:cs typeface="Segoe UI" pitchFamily="34" charset="0"/>
              </a:rPr>
              <a:t>Azure AI</a:t>
            </a:r>
          </a:p>
          <a:p>
            <a:pPr marL="0" marR="0" lvl="0" indent="0" algn="ctr" defTabSz="932742" rtl="0" eaLnBrk="1" fontAlgn="auto" latinLnBrk="0" hangingPunct="1">
              <a:lnSpc>
                <a:spcPct val="100000"/>
              </a:lnSpc>
              <a:spcBef>
                <a:spcPct val="0"/>
              </a:spcBef>
              <a:spcAft>
                <a:spcPts val="600"/>
              </a:spcAft>
              <a:buClrTx/>
              <a:buSzTx/>
              <a:buFontTx/>
              <a:buNone/>
              <a:tabLst/>
              <a:defRPr/>
            </a:pPr>
            <a:r>
              <a:rPr kumimoji="0" lang="en-US" sz="2400" b="1" i="0" u="none" strike="noStrike" kern="1200" cap="none" spc="-50" normalizeH="0" baseline="0" noProof="0" dirty="0">
                <a:ln w="3175">
                  <a:noFill/>
                </a:ln>
                <a:effectLst/>
                <a:uLnTx/>
                <a:uFillTx/>
                <a:latin typeface="Segoe UI Semibold" panose="020B0502040204020203" pitchFamily="34" charset="0"/>
                <a:ea typeface="+mn-ea"/>
                <a:cs typeface="Segoe UI Semibold" panose="020B0502040204020203" pitchFamily="34" charset="0"/>
              </a:rPr>
              <a:t>Everything you need to build unique GenAI experiences that scale</a:t>
            </a:r>
          </a:p>
        </p:txBody>
      </p:sp>
      <p:sp>
        <p:nvSpPr>
          <p:cNvPr id="30" name="Rectangle 29" descr="&#10;">
            <a:extLst>
              <a:ext uri="{FF2B5EF4-FFF2-40B4-BE49-F238E27FC236}">
                <a16:creationId xmlns:a16="http://schemas.microsoft.com/office/drawing/2014/main" id="{3762EBD0-F540-D3D6-1832-DD504AB47A7A}"/>
              </a:ext>
            </a:extLst>
          </p:cNvPr>
          <p:cNvSpPr/>
          <p:nvPr/>
        </p:nvSpPr>
        <p:spPr>
          <a:xfrm>
            <a:off x="1414279" y="5493881"/>
            <a:ext cx="9561021" cy="892552"/>
          </a:xfrm>
          <a:prstGeom prst="rect">
            <a:avLst/>
          </a:prstGeom>
        </p:spPr>
        <p:txBody>
          <a:bodyPr wrap="square" lIns="0" tIns="0" rIns="0" bIns="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gradFill flip="none" rotWithShape="1">
                  <a:gsLst>
                    <a:gs pos="0">
                      <a:srgbClr val="43BFB4"/>
                    </a:gs>
                    <a:gs pos="99000">
                      <a:srgbClr val="037CD2"/>
                    </a:gs>
                  </a:gsLst>
                  <a:lin ang="13500000" scaled="1"/>
                  <a:tileRect/>
                </a:gradFill>
                <a:effectLst/>
                <a:uLnTx/>
                <a:uFillTx/>
                <a:latin typeface="Segoe Sans Text Semibold"/>
                <a:ea typeface="+mn-ea"/>
                <a:cs typeface="Segoe UI" panose="020B0502040204020203" pitchFamily="34" charset="0"/>
              </a:rPr>
              <a:t>Full-Lifecycle </a:t>
            </a:r>
            <a:r>
              <a:rPr lang="en-US" sz="2400" b="1" kern="0" dirty="0">
                <a:gradFill flip="none" rotWithShape="1">
                  <a:gsLst>
                    <a:gs pos="0">
                      <a:srgbClr val="43BFB4"/>
                    </a:gs>
                    <a:gs pos="99000">
                      <a:srgbClr val="037CD2"/>
                    </a:gs>
                  </a:gsLst>
                  <a:lin ang="13500000" scaled="1"/>
                  <a:tileRect/>
                </a:gradFill>
                <a:latin typeface="Segoe Sans Text Semibold"/>
                <a:cs typeface="Segoe UI" panose="020B0502040204020203" pitchFamily="34" charset="0"/>
              </a:rPr>
              <a:t>Management</a:t>
            </a:r>
            <a:r>
              <a:rPr kumimoji="0" lang="en-US" sz="2400" b="1" i="0" u="none" strike="noStrike" kern="0" cap="none" spc="0" normalizeH="0" baseline="0" noProof="0" dirty="0">
                <a:ln>
                  <a:noFill/>
                </a:ln>
                <a:gradFill flip="none" rotWithShape="1">
                  <a:gsLst>
                    <a:gs pos="0">
                      <a:srgbClr val="43BFB4"/>
                    </a:gs>
                    <a:gs pos="99000">
                      <a:srgbClr val="037CD2"/>
                    </a:gs>
                  </a:gsLst>
                  <a:lin ang="13500000" scaled="1"/>
                  <a:tileRect/>
                </a:gradFill>
                <a:effectLst/>
                <a:uLnTx/>
                <a:uFillTx/>
                <a:latin typeface="Segoe Sans Text Semibold"/>
                <a:ea typeface="+mn-ea"/>
                <a:cs typeface="Segoe UI" panose="020B0502040204020203" pitchFamily="34" charset="0"/>
              </a:rPr>
              <a:t>                                                              </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600" b="1" kern="0" dirty="0">
              <a:gradFill flip="none" rotWithShape="1">
                <a:gsLst>
                  <a:gs pos="0">
                    <a:srgbClr val="43BFB4"/>
                  </a:gs>
                  <a:gs pos="99000">
                    <a:srgbClr val="037CD2"/>
                  </a:gs>
                </a:gsLst>
                <a:lin ang="13500000" scaled="1"/>
                <a:tileRect/>
              </a:gradFill>
              <a:latin typeface="Segoe Sans Text Semibold"/>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Streamline the development process as models evolve with </a:t>
            </a:r>
            <a:r>
              <a:rPr kumimoji="0" lang="en-US" sz="1400" b="1"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Azure AI Studio</a:t>
            </a:r>
            <a:r>
              <a:rPr kumimoji="0" lang="en-US" sz="140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a:t>
            </a:r>
            <a:r>
              <a:rPr kumimoji="0" lang="en-US" sz="1400" b="1"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                                                                                                                                                          </a:t>
            </a:r>
            <a:r>
              <a:rPr kumimoji="0" lang="en-US" sz="140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providing </a:t>
            </a:r>
            <a:r>
              <a:rPr lang="en-US" sz="1400" spc="-50" dirty="0">
                <a:ln w="3175">
                  <a:noFill/>
                </a:ln>
                <a:solidFill>
                  <a:srgbClr val="000000"/>
                </a:solidFill>
                <a:latin typeface="Segoe UI" panose="020B0502040204020203" pitchFamily="34" charset="0"/>
                <a:cs typeface="Segoe UI" pitchFamily="34" charset="0"/>
              </a:rPr>
              <a:t>a single hub for </a:t>
            </a:r>
            <a:r>
              <a:rPr kumimoji="0" lang="en-US" sz="1400" i="0" u="none" strike="noStrike" kern="1200" cap="none" spc="-50" normalizeH="0" baseline="0" noProof="0" dirty="0">
                <a:ln w="3175">
                  <a:noFill/>
                </a:ln>
                <a:solidFill>
                  <a:srgbClr val="000000"/>
                </a:solidFill>
                <a:effectLst/>
                <a:uLnTx/>
                <a:uFillTx/>
                <a:latin typeface="Segoe UI" panose="020B0502040204020203" pitchFamily="34" charset="0"/>
                <a:ea typeface="+mn-ea"/>
                <a:cs typeface="Segoe UI" pitchFamily="34" charset="0"/>
              </a:rPr>
              <a:t>model discovery, customization, monitoring and ongoing iteration</a:t>
            </a:r>
          </a:p>
        </p:txBody>
      </p:sp>
      <p:pic>
        <p:nvPicPr>
          <p:cNvPr id="4" name="Picture 3">
            <a:extLst>
              <a:ext uri="{FF2B5EF4-FFF2-40B4-BE49-F238E27FC236}">
                <a16:creationId xmlns:a16="http://schemas.microsoft.com/office/drawing/2014/main" id="{5329D3B0-147E-74C2-2078-25559AB4F28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94384" y="2018629"/>
            <a:ext cx="800810" cy="860128"/>
          </a:xfrm>
          <a:prstGeom prst="rect">
            <a:avLst/>
          </a:prstGeom>
        </p:spPr>
      </p:pic>
    </p:spTree>
    <p:extLst>
      <p:ext uri="{BB962C8B-B14F-4D97-AF65-F5344CB8AC3E}">
        <p14:creationId xmlns:p14="http://schemas.microsoft.com/office/powerpoint/2010/main" val="20207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2.70833E-6 -3.7037E-6 L 2.70833E-6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125E-6 2.59259E-6 L -3.125E-6 0.03541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6" grpId="0"/>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4585F-E7AB-E2FF-BA6A-0F2835AFF1BB}"/>
              </a:ext>
            </a:extLst>
          </p:cNvPr>
          <p:cNvSpPr>
            <a:spLocks noGrp="1"/>
          </p:cNvSpPr>
          <p:nvPr>
            <p:ph type="title"/>
          </p:nvPr>
        </p:nvSpPr>
        <p:spPr>
          <a:xfrm>
            <a:off x="601281" y="511916"/>
            <a:ext cx="7323519" cy="984885"/>
          </a:xfrm>
        </p:spPr>
        <p:txBody>
          <a:bodyPr/>
          <a:lstStyle/>
          <a:p>
            <a:r>
              <a:rPr lang="en-US" sz="3200" dirty="0">
                <a:solidFill>
                  <a:srgbClr val="0078D4"/>
                </a:solidFill>
                <a:cs typeface="Segoe UI Semibold" panose="020B0702040204020203" pitchFamily="34" charset="0"/>
              </a:rPr>
              <a:t>With Azure, the latest open-source and foundation models are </a:t>
            </a:r>
            <a:r>
              <a:rPr lang="en-US" sz="3200" dirty="0">
                <a:gradFill>
                  <a:gsLst>
                    <a:gs pos="0">
                      <a:srgbClr val="F33776"/>
                    </a:gs>
                    <a:gs pos="100000">
                      <a:srgbClr val="B641B3"/>
                    </a:gs>
                  </a:gsLst>
                  <a:lin ang="5400000" scaled="1"/>
                </a:gradFill>
                <a:cs typeface="Segoe UI Semibold" panose="020B0702040204020203" pitchFamily="34" charset="0"/>
              </a:rPr>
              <a:t>under one roof</a:t>
            </a:r>
            <a:endParaRPr lang="en-US" sz="3200" dirty="0">
              <a:gradFill>
                <a:gsLst>
                  <a:gs pos="0">
                    <a:srgbClr val="F33776"/>
                  </a:gs>
                  <a:gs pos="100000">
                    <a:srgbClr val="B641B3"/>
                  </a:gs>
                </a:gsLst>
                <a:lin ang="5400000" scaled="1"/>
              </a:gradFill>
            </a:endParaRPr>
          </a:p>
        </p:txBody>
      </p:sp>
      <p:pic>
        <p:nvPicPr>
          <p:cNvPr id="34" name="Picture 33" descr="A tree with colorful lights and circles&#10;&#10;Description automatically generated">
            <a:extLst>
              <a:ext uri="{FF2B5EF4-FFF2-40B4-BE49-F238E27FC236}">
                <a16:creationId xmlns:a16="http://schemas.microsoft.com/office/drawing/2014/main" id="{266CA5DF-5655-904C-D1E2-8F9606711BC8}"/>
              </a:ext>
            </a:extLst>
          </p:cNvPr>
          <p:cNvPicPr>
            <a:picLocks noChangeAspect="1"/>
          </p:cNvPicPr>
          <p:nvPr/>
        </p:nvPicPr>
        <p:blipFill>
          <a:blip r:embed="rId2"/>
          <a:stretch>
            <a:fillRect/>
          </a:stretch>
        </p:blipFill>
        <p:spPr>
          <a:xfrm>
            <a:off x="825655" y="2249929"/>
            <a:ext cx="3835293" cy="3835293"/>
          </a:xfrm>
          <a:prstGeom prst="roundRect">
            <a:avLst>
              <a:gd name="adj" fmla="val 3489"/>
            </a:avLst>
          </a:prstGeom>
          <a:solidFill>
            <a:schemeClr val="bg1"/>
          </a:solidFill>
          <a:ln>
            <a:noFill/>
          </a:ln>
          <a:effectLst>
            <a:outerShdw blurRad="127000" dist="63500" dir="3600000" algn="ctr" rotWithShape="0">
              <a:srgbClr val="000000">
                <a:alpha val="25000"/>
              </a:srgbClr>
            </a:outerShdw>
          </a:effectLst>
        </p:spPr>
      </p:pic>
      <p:grpSp>
        <p:nvGrpSpPr>
          <p:cNvPr id="2" name="Group 1">
            <a:extLst>
              <a:ext uri="{FF2B5EF4-FFF2-40B4-BE49-F238E27FC236}">
                <a16:creationId xmlns:a16="http://schemas.microsoft.com/office/drawing/2014/main" id="{2B8CCD7D-6F42-FB8E-4D11-D4E346C08B8A}"/>
              </a:ext>
              <a:ext uri="{C183D7F6-B498-43B3-948B-1728B52AA6E4}">
                <adec:decorative xmlns:adec="http://schemas.microsoft.com/office/drawing/2017/decorative" val="1"/>
              </a:ext>
            </a:extLst>
          </p:cNvPr>
          <p:cNvGrpSpPr/>
          <p:nvPr/>
        </p:nvGrpSpPr>
        <p:grpSpPr>
          <a:xfrm>
            <a:off x="5245530" y="1982856"/>
            <a:ext cx="6374970" cy="4508818"/>
            <a:chOff x="5245530" y="1982856"/>
            <a:chExt cx="6374970" cy="4508818"/>
          </a:xfrm>
        </p:grpSpPr>
        <p:sp>
          <p:nvSpPr>
            <p:cNvPr id="36" name="Rectangle: Rounded Corners 35">
              <a:extLst>
                <a:ext uri="{FF2B5EF4-FFF2-40B4-BE49-F238E27FC236}">
                  <a16:creationId xmlns:a16="http://schemas.microsoft.com/office/drawing/2014/main" id="{32E60555-284B-5F65-F435-EE02B5A4B97F}"/>
                </a:ext>
              </a:extLst>
            </p:cNvPr>
            <p:cNvSpPr/>
            <p:nvPr/>
          </p:nvSpPr>
          <p:spPr>
            <a:xfrm>
              <a:off x="5245530" y="1982856"/>
              <a:ext cx="2031365" cy="1370505"/>
            </a:xfrm>
            <a:prstGeom prst="roundRect">
              <a:avLst>
                <a:gd name="adj" fmla="val 7744"/>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8" name="Rectangle: Rounded Corners 37">
              <a:extLst>
                <a:ext uri="{FF2B5EF4-FFF2-40B4-BE49-F238E27FC236}">
                  <a16:creationId xmlns:a16="http://schemas.microsoft.com/office/drawing/2014/main" id="{37789BF6-430E-B827-0D1E-C73E6376DDA0}"/>
                </a:ext>
              </a:extLst>
            </p:cNvPr>
            <p:cNvSpPr/>
            <p:nvPr/>
          </p:nvSpPr>
          <p:spPr>
            <a:xfrm>
              <a:off x="7417333" y="1982856"/>
              <a:ext cx="2031365" cy="1370505"/>
            </a:xfrm>
            <a:prstGeom prst="roundRect">
              <a:avLst>
                <a:gd name="adj" fmla="val 7744"/>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9" name="Rectangle: Rounded Corners 38">
              <a:extLst>
                <a:ext uri="{FF2B5EF4-FFF2-40B4-BE49-F238E27FC236}">
                  <a16:creationId xmlns:a16="http://schemas.microsoft.com/office/drawing/2014/main" id="{A7FCE8DA-3895-45DC-5688-23809D2204C0}"/>
                </a:ext>
              </a:extLst>
            </p:cNvPr>
            <p:cNvSpPr/>
            <p:nvPr/>
          </p:nvSpPr>
          <p:spPr>
            <a:xfrm>
              <a:off x="9589135" y="1982856"/>
              <a:ext cx="2031365" cy="1370505"/>
            </a:xfrm>
            <a:prstGeom prst="roundRect">
              <a:avLst>
                <a:gd name="adj" fmla="val 7744"/>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1" name="Rectangle: Rounded Corners 40">
              <a:extLst>
                <a:ext uri="{FF2B5EF4-FFF2-40B4-BE49-F238E27FC236}">
                  <a16:creationId xmlns:a16="http://schemas.microsoft.com/office/drawing/2014/main" id="{E54D5B9E-E667-52BF-B1ED-96C3EB085B21}"/>
                </a:ext>
              </a:extLst>
            </p:cNvPr>
            <p:cNvSpPr/>
            <p:nvPr/>
          </p:nvSpPr>
          <p:spPr>
            <a:xfrm>
              <a:off x="5245530" y="3552012"/>
              <a:ext cx="2031365" cy="1370505"/>
            </a:xfrm>
            <a:prstGeom prst="roundRect">
              <a:avLst>
                <a:gd name="adj" fmla="val 7744"/>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2" name="Rectangle: Rounded Corners 41">
              <a:extLst>
                <a:ext uri="{FF2B5EF4-FFF2-40B4-BE49-F238E27FC236}">
                  <a16:creationId xmlns:a16="http://schemas.microsoft.com/office/drawing/2014/main" id="{DEF14BD0-256F-166D-5F0E-77DBA7C1533D}"/>
                </a:ext>
              </a:extLst>
            </p:cNvPr>
            <p:cNvSpPr/>
            <p:nvPr/>
          </p:nvSpPr>
          <p:spPr>
            <a:xfrm>
              <a:off x="7417333" y="3552012"/>
              <a:ext cx="2031365" cy="1370505"/>
            </a:xfrm>
            <a:prstGeom prst="roundRect">
              <a:avLst>
                <a:gd name="adj" fmla="val 7744"/>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3" name="Rectangle: Rounded Corners 42">
              <a:extLst>
                <a:ext uri="{FF2B5EF4-FFF2-40B4-BE49-F238E27FC236}">
                  <a16:creationId xmlns:a16="http://schemas.microsoft.com/office/drawing/2014/main" id="{E24C28A6-5A8B-CFD2-5C18-D3635E665166}"/>
                </a:ext>
              </a:extLst>
            </p:cNvPr>
            <p:cNvSpPr/>
            <p:nvPr/>
          </p:nvSpPr>
          <p:spPr>
            <a:xfrm>
              <a:off x="9589135" y="3552012"/>
              <a:ext cx="2031365" cy="1370505"/>
            </a:xfrm>
            <a:prstGeom prst="roundRect">
              <a:avLst>
                <a:gd name="adj" fmla="val 7744"/>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D59E5172-30AD-CE33-AA98-E4D861F425A9}"/>
                </a:ext>
              </a:extLst>
            </p:cNvPr>
            <p:cNvSpPr/>
            <p:nvPr/>
          </p:nvSpPr>
          <p:spPr>
            <a:xfrm>
              <a:off x="5245530" y="5121169"/>
              <a:ext cx="2031365" cy="1370505"/>
            </a:xfrm>
            <a:prstGeom prst="roundRect">
              <a:avLst>
                <a:gd name="adj" fmla="val 7744"/>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5" name="Rectangle: Rounded Corners 44">
              <a:extLst>
                <a:ext uri="{FF2B5EF4-FFF2-40B4-BE49-F238E27FC236}">
                  <a16:creationId xmlns:a16="http://schemas.microsoft.com/office/drawing/2014/main" id="{155FEA3E-DBF8-5FAA-E531-531791C774DC}"/>
                </a:ext>
              </a:extLst>
            </p:cNvPr>
            <p:cNvSpPr/>
            <p:nvPr/>
          </p:nvSpPr>
          <p:spPr>
            <a:xfrm>
              <a:off x="7417333" y="5121169"/>
              <a:ext cx="2031365" cy="1370505"/>
            </a:xfrm>
            <a:prstGeom prst="roundRect">
              <a:avLst>
                <a:gd name="adj" fmla="val 7744"/>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Rounded Corners 45">
              <a:extLst>
                <a:ext uri="{FF2B5EF4-FFF2-40B4-BE49-F238E27FC236}">
                  <a16:creationId xmlns:a16="http://schemas.microsoft.com/office/drawing/2014/main" id="{81B92BE6-D25E-4CCB-B789-B5E0CFF75C70}"/>
                </a:ext>
              </a:extLst>
            </p:cNvPr>
            <p:cNvSpPr/>
            <p:nvPr/>
          </p:nvSpPr>
          <p:spPr>
            <a:xfrm>
              <a:off x="9589135" y="5121169"/>
              <a:ext cx="2031365" cy="1370505"/>
            </a:xfrm>
            <a:prstGeom prst="roundRect">
              <a:avLst>
                <a:gd name="adj" fmla="val 7744"/>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9" name="TextBox 48">
              <a:extLst>
                <a:ext uri="{FF2B5EF4-FFF2-40B4-BE49-F238E27FC236}">
                  <a16:creationId xmlns:a16="http://schemas.microsoft.com/office/drawing/2014/main" id="{54BB8D34-BC13-A0E3-3B76-A2C630664339}"/>
                </a:ext>
              </a:extLst>
            </p:cNvPr>
            <p:cNvSpPr txBox="1"/>
            <p:nvPr/>
          </p:nvSpPr>
          <p:spPr>
            <a:xfrm>
              <a:off x="5246228" y="2568531"/>
              <a:ext cx="2029968" cy="784830"/>
            </a:xfrm>
            <a:prstGeom prst="rect">
              <a:avLst/>
            </a:prstGeom>
            <a:noFill/>
          </p:spPr>
          <p:txBody>
            <a:bodyPr wrap="square"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Microsoft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Cost-effective, domain-specific SLM efficiency</a:t>
              </a:r>
            </a:p>
          </p:txBody>
        </p:sp>
        <p:sp>
          <p:nvSpPr>
            <p:cNvPr id="50" name="TextBox 49">
              <a:extLst>
                <a:ext uri="{FF2B5EF4-FFF2-40B4-BE49-F238E27FC236}">
                  <a16:creationId xmlns:a16="http://schemas.microsoft.com/office/drawing/2014/main" id="{E87C16AD-E131-B29D-ED3C-442ADA590DE1}"/>
                </a:ext>
              </a:extLst>
            </p:cNvPr>
            <p:cNvSpPr txBox="1"/>
            <p:nvPr/>
          </p:nvSpPr>
          <p:spPr>
            <a:xfrm>
              <a:off x="5246228" y="4137687"/>
              <a:ext cx="2029968" cy="784830"/>
            </a:xfrm>
            <a:prstGeom prst="rect">
              <a:avLst/>
            </a:prstGeom>
            <a:noFill/>
          </p:spPr>
          <p:txBody>
            <a:bodyPr wrap="square"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Azure OpenAI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Multimodal GenAI, privacy, security and enterprise scale</a:t>
              </a:r>
            </a:p>
          </p:txBody>
        </p:sp>
        <p:sp>
          <p:nvSpPr>
            <p:cNvPr id="51" name="TextBox 50">
              <a:extLst>
                <a:ext uri="{FF2B5EF4-FFF2-40B4-BE49-F238E27FC236}">
                  <a16:creationId xmlns:a16="http://schemas.microsoft.com/office/drawing/2014/main" id="{8C0750F9-7C11-624C-B431-60BBA34B906A}"/>
                </a:ext>
              </a:extLst>
            </p:cNvPr>
            <p:cNvSpPr txBox="1"/>
            <p:nvPr/>
          </p:nvSpPr>
          <p:spPr>
            <a:xfrm>
              <a:off x="5246228" y="5706844"/>
              <a:ext cx="2029968" cy="784830"/>
            </a:xfrm>
            <a:prstGeom prst="rect">
              <a:avLst/>
            </a:prstGeom>
            <a:noFill/>
          </p:spPr>
          <p:txBody>
            <a:bodyPr wrap="square"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Mistral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Exceptional language and multilingual reasoning</a:t>
              </a:r>
            </a:p>
          </p:txBody>
        </p:sp>
        <p:sp>
          <p:nvSpPr>
            <p:cNvPr id="52" name="TextBox 51">
              <a:extLst>
                <a:ext uri="{FF2B5EF4-FFF2-40B4-BE49-F238E27FC236}">
                  <a16:creationId xmlns:a16="http://schemas.microsoft.com/office/drawing/2014/main" id="{040BDD5B-A43F-A361-CFE6-C48DE4F96133}"/>
                </a:ext>
              </a:extLst>
            </p:cNvPr>
            <p:cNvSpPr txBox="1"/>
            <p:nvPr/>
          </p:nvSpPr>
          <p:spPr>
            <a:xfrm>
              <a:off x="7418031" y="2568531"/>
              <a:ext cx="2029968" cy="784830"/>
            </a:xfrm>
            <a:prstGeom prst="rect">
              <a:avLst/>
            </a:prstGeom>
            <a:noFill/>
          </p:spPr>
          <p:txBody>
            <a:bodyPr wrap="square"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Meta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Use case versatility, open-source ethos and safety</a:t>
              </a:r>
            </a:p>
          </p:txBody>
        </p:sp>
        <p:sp>
          <p:nvSpPr>
            <p:cNvPr id="53" name="TextBox 52">
              <a:extLst>
                <a:ext uri="{FF2B5EF4-FFF2-40B4-BE49-F238E27FC236}">
                  <a16:creationId xmlns:a16="http://schemas.microsoft.com/office/drawing/2014/main" id="{919EF1F8-2130-F3DF-67BA-D2103D0047F3}"/>
                </a:ext>
              </a:extLst>
            </p:cNvPr>
            <p:cNvSpPr txBox="1"/>
            <p:nvPr/>
          </p:nvSpPr>
          <p:spPr>
            <a:xfrm>
              <a:off x="7418031" y="4137687"/>
              <a:ext cx="2029968" cy="784830"/>
            </a:xfrm>
            <a:prstGeom prst="rect">
              <a:avLst/>
            </a:prstGeom>
            <a:noFill/>
          </p:spPr>
          <p:txBody>
            <a:bodyPr wrap="square"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Cohere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Performance, low-latency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and built-in grounding</a:t>
              </a:r>
            </a:p>
          </p:txBody>
        </p:sp>
        <p:sp>
          <p:nvSpPr>
            <p:cNvPr id="54" name="TextBox 53">
              <a:extLst>
                <a:ext uri="{FF2B5EF4-FFF2-40B4-BE49-F238E27FC236}">
                  <a16:creationId xmlns:a16="http://schemas.microsoft.com/office/drawing/2014/main" id="{0F484E4B-B464-5366-B728-CDA806FB77BC}"/>
                </a:ext>
              </a:extLst>
            </p:cNvPr>
            <p:cNvSpPr txBox="1"/>
            <p:nvPr/>
          </p:nvSpPr>
          <p:spPr>
            <a:xfrm>
              <a:off x="7418031" y="5706844"/>
              <a:ext cx="2029968" cy="784830"/>
            </a:xfrm>
            <a:prstGeom prst="rect">
              <a:avLst/>
            </a:prstGeom>
            <a:noFill/>
          </p:spPr>
          <p:txBody>
            <a:bodyPr wrap="square"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Hugging Face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Open-source options that are accessible and adaptable</a:t>
              </a:r>
            </a:p>
          </p:txBody>
        </p:sp>
        <p:sp>
          <p:nvSpPr>
            <p:cNvPr id="55" name="TextBox 54">
              <a:extLst>
                <a:ext uri="{FF2B5EF4-FFF2-40B4-BE49-F238E27FC236}">
                  <a16:creationId xmlns:a16="http://schemas.microsoft.com/office/drawing/2014/main" id="{B8E838DC-3D55-A767-F619-49BF1CA90EC5}"/>
                </a:ext>
              </a:extLst>
            </p:cNvPr>
            <p:cNvSpPr txBox="1"/>
            <p:nvPr/>
          </p:nvSpPr>
          <p:spPr>
            <a:xfrm>
              <a:off x="9589833" y="2568531"/>
              <a:ext cx="2029968" cy="784830"/>
            </a:xfrm>
            <a:prstGeom prst="rect">
              <a:avLst/>
            </a:prstGeom>
            <a:noFill/>
          </p:spPr>
          <p:txBody>
            <a:bodyPr wrap="square"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Nvidia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High-quality, reliability and designed for optimization</a:t>
              </a:r>
            </a:p>
          </p:txBody>
        </p:sp>
        <p:sp>
          <p:nvSpPr>
            <p:cNvPr id="56" name="TextBox 55">
              <a:extLst>
                <a:ext uri="{FF2B5EF4-FFF2-40B4-BE49-F238E27FC236}">
                  <a16:creationId xmlns:a16="http://schemas.microsoft.com/office/drawing/2014/main" id="{643E272B-4EFD-F351-21D3-FAEDDBC43F38}"/>
                </a:ext>
              </a:extLst>
            </p:cNvPr>
            <p:cNvSpPr txBox="1"/>
            <p:nvPr/>
          </p:nvSpPr>
          <p:spPr>
            <a:xfrm>
              <a:off x="9589833" y="4137687"/>
              <a:ext cx="2029968" cy="784830"/>
            </a:xfrm>
            <a:prstGeom prst="rect">
              <a:avLst/>
            </a:prstGeom>
            <a:noFill/>
          </p:spPr>
          <p:txBody>
            <a:bodyPr wrap="square"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Databricks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Expertise in enterprise workloads and databases</a:t>
              </a:r>
            </a:p>
          </p:txBody>
        </p:sp>
        <p:sp>
          <p:nvSpPr>
            <p:cNvPr id="57" name="TextBox 56">
              <a:extLst>
                <a:ext uri="{FF2B5EF4-FFF2-40B4-BE49-F238E27FC236}">
                  <a16:creationId xmlns:a16="http://schemas.microsoft.com/office/drawing/2014/main" id="{5ECC16D8-532E-B2D3-C6D0-F1498967D916}"/>
                </a:ext>
              </a:extLst>
            </p:cNvPr>
            <p:cNvSpPr txBox="1"/>
            <p:nvPr/>
          </p:nvSpPr>
          <p:spPr>
            <a:xfrm>
              <a:off x="9589833" y="5706844"/>
              <a:ext cx="2029968" cy="784830"/>
            </a:xfrm>
            <a:prstGeom prst="rect">
              <a:avLst/>
            </a:prstGeom>
            <a:noFill/>
          </p:spPr>
          <p:txBody>
            <a:bodyPr wrap="square"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Snowflake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Cost-effective training, helpful coding and resources</a:t>
              </a:r>
            </a:p>
          </p:txBody>
        </p:sp>
        <p:pic>
          <p:nvPicPr>
            <p:cNvPr id="58" name="Picture 57">
              <a:extLst>
                <a:ext uri="{FF2B5EF4-FFF2-40B4-BE49-F238E27FC236}">
                  <a16:creationId xmlns:a16="http://schemas.microsoft.com/office/drawing/2014/main" id="{B348740C-1EAD-0BBC-5B40-21B27ECC839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75228" y="2130555"/>
              <a:ext cx="371968" cy="371968"/>
            </a:xfrm>
            <a:prstGeom prst="rect">
              <a:avLst/>
            </a:prstGeom>
          </p:spPr>
        </p:pic>
        <p:pic>
          <p:nvPicPr>
            <p:cNvPr id="59" name="Picture 58">
              <a:extLst>
                <a:ext uri="{FF2B5EF4-FFF2-40B4-BE49-F238E27FC236}">
                  <a16:creationId xmlns:a16="http://schemas.microsoft.com/office/drawing/2014/main" id="{73A78702-6982-29A3-208E-011C6E1EBA18}"/>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096" b="88535" l="6875" r="90000">
                          <a14:foregroundMark x1="21250" y1="22930" x2="21250" y2="22930"/>
                          <a14:foregroundMark x1="18125" y1="57962" x2="18125" y2="57962"/>
                          <a14:foregroundMark x1="58125" y1="78344" x2="58125" y2="78344"/>
                          <a14:foregroundMark x1="78125" y1="77707" x2="78125" y2="77707"/>
                          <a14:foregroundMark x1="80625" y1="66879" x2="80625" y2="66879"/>
                          <a14:foregroundMark x1="80625" y1="34395" x2="80625" y2="34395"/>
                          <a14:foregroundMark x1="74375" y1="15924" x2="74375" y2="15924"/>
                          <a14:foregroundMark x1="65000" y1="16561" x2="65000" y2="16561"/>
                          <a14:foregroundMark x1="66875" y1="31847" x2="66875" y2="31847"/>
                          <a14:foregroundMark x1="72500" y1="39490" x2="72500" y2="39490"/>
                          <a14:foregroundMark x1="77500" y1="44586" x2="77500" y2="44586"/>
                          <a14:foregroundMark x1="83125" y1="45860" x2="83125" y2="45860"/>
                          <a14:foregroundMark x1="85000" y1="29299" x2="85000" y2="29299"/>
                          <a14:foregroundMark x1="83750" y1="15287" x2="83750" y2="15287"/>
                          <a14:foregroundMark x1="72500" y1="7643" x2="72500" y2="7643"/>
                          <a14:foregroundMark x1="39375" y1="10191" x2="39375" y2="10191"/>
                          <a14:foregroundMark x1="38750" y1="22930" x2="38750" y2="22930"/>
                          <a14:foregroundMark x1="26875" y1="30573" x2="26875" y2="30573"/>
                          <a14:foregroundMark x1="15000" y1="32484" x2="15000" y2="32484"/>
                          <a14:foregroundMark x1="10000" y1="31210" x2="10000" y2="31210"/>
                          <a14:foregroundMark x1="9375" y1="18471" x2="9375" y2="18471"/>
                          <a14:foregroundMark x1="13125" y1="14650" x2="13125" y2="14650"/>
                          <a14:foregroundMark x1="25000" y1="10191" x2="25000" y2="10191"/>
                          <a14:foregroundMark x1="41875" y1="31210" x2="41875" y2="31210"/>
                          <a14:foregroundMark x1="6875" y1="33121" x2="6875" y2="33121"/>
                          <a14:foregroundMark x1="51250" y1="77707" x2="51250" y2="77707"/>
                          <a14:foregroundMark x1="69375" y1="82803" x2="69375" y2="82803"/>
                          <a14:foregroundMark x1="80625" y1="83439" x2="80625" y2="83439"/>
                          <a14:foregroundMark x1="80000" y1="88535" x2="80000" y2="88535"/>
                        </a14:backgroundRemoval>
                      </a14:imgEffect>
                    </a14:imgLayer>
                  </a14:imgProps>
                </a:ext>
                <a:ext uri="{28A0092B-C50C-407E-A947-70E740481C1C}">
                  <a14:useLocalDpi xmlns:a14="http://schemas.microsoft.com/office/drawing/2010/main"/>
                </a:ext>
              </a:extLst>
            </a:blip>
            <a:srcRect l="3750" t="2548" b="4400"/>
            <a:stretch/>
          </p:blipFill>
          <p:spPr bwMode="auto">
            <a:xfrm>
              <a:off x="6084267" y="3717664"/>
              <a:ext cx="353891" cy="335542"/>
            </a:xfrm>
            <a:prstGeom prst="rect">
              <a:avLst/>
            </a:prstGeom>
            <a:ln>
              <a:noFill/>
            </a:ln>
            <a:extLst>
              <a:ext uri="{53640926-AAD7-44D8-BBD7-CCE9431645EC}">
                <a14:shadowObscured xmlns:a14="http://schemas.microsoft.com/office/drawing/2010/main"/>
              </a:ext>
            </a:extLst>
          </p:spPr>
        </p:pic>
        <p:pic>
          <p:nvPicPr>
            <p:cNvPr id="60" name="Picture 59">
              <a:extLst>
                <a:ext uri="{FF2B5EF4-FFF2-40B4-BE49-F238E27FC236}">
                  <a16:creationId xmlns:a16="http://schemas.microsoft.com/office/drawing/2014/main" id="{2BF14171-219F-AB40-DA1D-007DDA1BF9CB}"/>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084267" y="5276815"/>
              <a:ext cx="353891" cy="380685"/>
            </a:xfrm>
            <a:prstGeom prst="rect">
              <a:avLst/>
            </a:prstGeom>
          </p:spPr>
        </p:pic>
        <p:pic>
          <p:nvPicPr>
            <p:cNvPr id="61" name="Picture 60">
              <a:extLst>
                <a:ext uri="{FF2B5EF4-FFF2-40B4-BE49-F238E27FC236}">
                  <a16:creationId xmlns:a16="http://schemas.microsoft.com/office/drawing/2014/main" id="{848CE305-5923-1EC4-DF08-10A7A9AC8A7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245055" y="2191526"/>
              <a:ext cx="375921" cy="250026"/>
            </a:xfrm>
            <a:prstGeom prst="rect">
              <a:avLst/>
            </a:prstGeom>
          </p:spPr>
        </p:pic>
        <p:pic>
          <p:nvPicPr>
            <p:cNvPr id="62" name="Picture 61">
              <a:extLst>
                <a:ext uri="{FF2B5EF4-FFF2-40B4-BE49-F238E27FC236}">
                  <a16:creationId xmlns:a16="http://schemas.microsoft.com/office/drawing/2014/main" id="{C1E65CEC-B014-4A51-C912-B00E29300037}"/>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245055" y="5293607"/>
              <a:ext cx="375921" cy="347100"/>
            </a:xfrm>
            <a:prstGeom prst="rect">
              <a:avLst/>
            </a:prstGeom>
          </p:spPr>
        </p:pic>
        <p:pic>
          <p:nvPicPr>
            <p:cNvPr id="63" name="Picture 2" descr="Cohere IPO - Investing Pre-IPO">
              <a:extLst>
                <a:ext uri="{FF2B5EF4-FFF2-40B4-BE49-F238E27FC236}">
                  <a16:creationId xmlns:a16="http://schemas.microsoft.com/office/drawing/2014/main" id="{D8A68949-7E8B-4A8C-AB6A-8D66A421743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31013" y1="68313" x2="31013" y2="68313"/>
                          <a14:foregroundMark x1="60338" y1="68313" x2="60338" y2="68313"/>
                          <a14:foregroundMark x1="63924" y1="59259" x2="63924" y2="59259"/>
                          <a14:foregroundMark x1="46203" y1="62551" x2="46203" y2="62551"/>
                        </a14:backgroundRemoval>
                      </a14:imgEffect>
                    </a14:imgLayer>
                  </a14:imgProps>
                </a:ext>
                <a:ext uri="{28A0092B-C50C-407E-A947-70E740481C1C}">
                  <a14:useLocalDpi xmlns:a14="http://schemas.microsoft.com/office/drawing/2010/main"/>
                </a:ext>
              </a:extLst>
            </a:blip>
            <a:srcRect/>
            <a:stretch>
              <a:fillRect/>
            </a:stretch>
          </p:blipFill>
          <p:spPr bwMode="auto">
            <a:xfrm>
              <a:off x="8157841" y="3603294"/>
              <a:ext cx="550349" cy="564282"/>
            </a:xfrm>
            <a:prstGeom prst="rect">
              <a:avLst/>
            </a:prstGeom>
            <a:noFill/>
            <a:extLst>
              <a:ext uri="{909E8E84-426E-40DD-AFC4-6F175D3DCCD1}">
                <a14:hiddenFill xmlns:a14="http://schemas.microsoft.com/office/drawing/2010/main">
                  <a:solidFill>
                    <a:srgbClr val="FFFFFF"/>
                  </a:solidFill>
                </a14:hiddenFill>
              </a:ext>
            </a:extLst>
          </p:spPr>
        </p:pic>
        <p:pic>
          <p:nvPicPr>
            <p:cNvPr id="64" name="Graphic 63">
              <a:extLst>
                <a:ext uri="{FF2B5EF4-FFF2-40B4-BE49-F238E27FC236}">
                  <a16:creationId xmlns:a16="http://schemas.microsoft.com/office/drawing/2014/main" id="{67E6C131-F7ED-20FA-538B-8582F1873A78}"/>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07345" y="2185685"/>
              <a:ext cx="394944" cy="261709"/>
            </a:xfrm>
            <a:prstGeom prst="rect">
              <a:avLst/>
            </a:prstGeom>
          </p:spPr>
        </p:pic>
        <p:pic>
          <p:nvPicPr>
            <p:cNvPr id="65" name="Picture 64">
              <a:extLst>
                <a:ext uri="{FF2B5EF4-FFF2-40B4-BE49-F238E27FC236}">
                  <a16:creationId xmlns:a16="http://schemas.microsoft.com/office/drawing/2014/main" id="{6DD7F4C8-9132-89C2-8182-881A8774A61D}"/>
                </a:ext>
              </a:extLst>
            </p:cNvPr>
            <p:cNvPicPr>
              <a:picLocks noChangeAspect="1"/>
            </p:cNvPicPr>
            <p:nvPr/>
          </p:nvPicPr>
          <p:blipFill>
            <a:blip r:embed="rId13"/>
            <a:stretch>
              <a:fillRect/>
            </a:stretch>
          </p:blipFill>
          <p:spPr>
            <a:xfrm>
              <a:off x="10372112" y="3652730"/>
              <a:ext cx="465411" cy="465411"/>
            </a:xfrm>
            <a:prstGeom prst="rect">
              <a:avLst/>
            </a:prstGeom>
          </p:spPr>
        </p:pic>
        <p:pic>
          <p:nvPicPr>
            <p:cNvPr id="66" name="Picture 65">
              <a:extLst>
                <a:ext uri="{FF2B5EF4-FFF2-40B4-BE49-F238E27FC236}">
                  <a16:creationId xmlns:a16="http://schemas.microsoft.com/office/drawing/2014/main" id="{CC74A2ED-FB80-658A-C9A7-A3C8B8556631}"/>
                </a:ext>
              </a:extLst>
            </p:cNvPr>
            <p:cNvPicPr>
              <a:picLocks noChangeAspect="1"/>
            </p:cNvPicPr>
            <p:nvPr/>
          </p:nvPicPr>
          <p:blipFill>
            <a:blip r:embed="rId14"/>
            <a:stretch>
              <a:fillRect/>
            </a:stretch>
          </p:blipFill>
          <p:spPr>
            <a:xfrm>
              <a:off x="10388925" y="5251265"/>
              <a:ext cx="431784" cy="431784"/>
            </a:xfrm>
            <a:prstGeom prst="rect">
              <a:avLst/>
            </a:prstGeom>
          </p:spPr>
        </p:pic>
      </p:grpSp>
      <p:sp>
        <p:nvSpPr>
          <p:cNvPr id="5" name="Title 3">
            <a:extLst>
              <a:ext uri="{FF2B5EF4-FFF2-40B4-BE49-F238E27FC236}">
                <a16:creationId xmlns:a16="http://schemas.microsoft.com/office/drawing/2014/main" id="{A76BCA12-0511-09C5-1340-D252B9538F55}"/>
              </a:ext>
            </a:extLst>
          </p:cNvPr>
          <p:cNvSpPr txBox="1">
            <a:spLocks/>
          </p:cNvSpPr>
          <p:nvPr/>
        </p:nvSpPr>
        <p:spPr>
          <a:xfrm>
            <a:off x="1194045" y="6346084"/>
            <a:ext cx="3466903" cy="1538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lumMod val="75000"/>
                    <a:lumOff val="25000"/>
                  </a:srgbClr>
                </a:solidFill>
                <a:effectLst/>
                <a:uLnTx/>
                <a:uFillTx/>
                <a:latin typeface="Segoe Sans Text"/>
                <a:ea typeface="+mn-ea"/>
                <a:cs typeface="Segoe UI Semibold" panose="020B0702040204020203" pitchFamily="34" charset="0"/>
              </a:rPr>
              <a:t>Image generated with AI using Microsoft Designer</a:t>
            </a:r>
            <a:endParaRPr kumimoji="0" lang="en-US" sz="1000" b="0" i="0" u="none" strike="noStrike" kern="1200" cap="none" spc="0" normalizeH="0" baseline="0" noProof="0" dirty="0">
              <a:ln w="3175">
                <a:noFill/>
              </a:ln>
              <a:solidFill>
                <a:srgbClr val="0078D4"/>
              </a:solidFill>
              <a:effectLst/>
              <a:uLnTx/>
              <a:uFillTx/>
              <a:latin typeface="Segoe Sans Text"/>
              <a:ea typeface="+mn-ea"/>
              <a:cs typeface="Segoe UI" pitchFamily="34" charset="0"/>
            </a:endParaRPr>
          </a:p>
        </p:txBody>
      </p:sp>
    </p:spTree>
    <p:extLst>
      <p:ext uri="{BB962C8B-B14F-4D97-AF65-F5344CB8AC3E}">
        <p14:creationId xmlns:p14="http://schemas.microsoft.com/office/powerpoint/2010/main" val="316087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F1C952-C493-0640-9591-FF774FCB525F}"/>
              </a:ext>
              <a:ext uri="{C183D7F6-B498-43B3-948B-1728B52AA6E4}">
                <adec:decorative xmlns:adec="http://schemas.microsoft.com/office/drawing/2017/decorative" val="1"/>
              </a:ext>
            </a:extLst>
          </p:cNvPr>
          <p:cNvGrpSpPr/>
          <p:nvPr/>
        </p:nvGrpSpPr>
        <p:grpSpPr>
          <a:xfrm>
            <a:off x="3702840" y="1475770"/>
            <a:ext cx="4786320" cy="4719260"/>
            <a:chOff x="3702840" y="1475770"/>
            <a:chExt cx="4786320" cy="4719260"/>
          </a:xfrm>
          <a:gradFill>
            <a:gsLst>
              <a:gs pos="50000">
                <a:srgbClr val="C03BC4"/>
              </a:gs>
              <a:gs pos="100000">
                <a:srgbClr val="0078D4"/>
              </a:gs>
              <a:gs pos="0">
                <a:srgbClr val="FF5C39"/>
              </a:gs>
            </a:gsLst>
            <a:path path="circle">
              <a:fillToRect l="100000" t="100000"/>
            </a:path>
          </a:gradFill>
        </p:grpSpPr>
        <p:sp>
          <p:nvSpPr>
            <p:cNvPr id="15" name="Freeform: Shape 14">
              <a:extLst>
                <a:ext uri="{FF2B5EF4-FFF2-40B4-BE49-F238E27FC236}">
                  <a16:creationId xmlns:a16="http://schemas.microsoft.com/office/drawing/2014/main" id="{BDA35E8B-6CFE-FC35-494D-3BAB16C46E26}"/>
                </a:ext>
              </a:extLst>
            </p:cNvPr>
            <p:cNvSpPr/>
            <p:nvPr/>
          </p:nvSpPr>
          <p:spPr>
            <a:xfrm>
              <a:off x="3702840" y="2934785"/>
              <a:ext cx="1559290" cy="1800507"/>
            </a:xfrm>
            <a:custGeom>
              <a:avLst/>
              <a:gdLst>
                <a:gd name="connsiteX0" fmla="*/ 0 w 2266027"/>
                <a:gd name="connsiteY0" fmla="*/ 654135 h 2616573"/>
                <a:gd name="connsiteX1" fmla="*/ 0 w 2266027"/>
                <a:gd name="connsiteY1" fmla="*/ 1962438 h 2616573"/>
                <a:gd name="connsiteX2" fmla="*/ 1133014 w 2266027"/>
                <a:gd name="connsiteY2" fmla="*/ 2616573 h 2616573"/>
                <a:gd name="connsiteX3" fmla="*/ 2266028 w 2266027"/>
                <a:gd name="connsiteY3" fmla="*/ 1962438 h 2616573"/>
                <a:gd name="connsiteX4" fmla="*/ 2266028 w 2266027"/>
                <a:gd name="connsiteY4" fmla="*/ 654135 h 2616573"/>
                <a:gd name="connsiteX5" fmla="*/ 1133014 w 2266027"/>
                <a:gd name="connsiteY5" fmla="*/ 0 h 2616573"/>
                <a:gd name="connsiteX6" fmla="*/ 0 w 2266027"/>
                <a:gd name="connsiteY6" fmla="*/ 654135 h 26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6027" h="2616573">
                  <a:moveTo>
                    <a:pt x="0" y="654135"/>
                  </a:moveTo>
                  <a:lnTo>
                    <a:pt x="0" y="1962438"/>
                  </a:lnTo>
                  <a:lnTo>
                    <a:pt x="1133014" y="2616573"/>
                  </a:lnTo>
                  <a:lnTo>
                    <a:pt x="2266028" y="1962438"/>
                  </a:lnTo>
                  <a:lnTo>
                    <a:pt x="2266028" y="654135"/>
                  </a:lnTo>
                  <a:lnTo>
                    <a:pt x="1133014" y="0"/>
                  </a:lnTo>
                  <a:lnTo>
                    <a:pt x="0" y="654135"/>
                  </a:lnTo>
                  <a:close/>
                </a:path>
              </a:pathLst>
            </a:cu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1200"/>
                </a:spcBef>
                <a:spcAft>
                  <a:spcPts val="0"/>
                </a:spcAft>
                <a:buClrTx/>
                <a:buSzTx/>
                <a:buFontTx/>
                <a:buNone/>
                <a:tabLst/>
                <a:defRPr/>
              </a:pPr>
              <a:endParaRPr kumimoji="0" lang="en-US" sz="3600" b="0" i="0" u="none" strike="noStrike" kern="1200" cap="none" spc="0" normalizeH="0" baseline="0" noProof="0" dirty="0">
                <a:ln>
                  <a:noFill/>
                </a:ln>
                <a:gradFill>
                  <a:gsLst>
                    <a:gs pos="67133">
                      <a:srgbClr val="FFFFFF"/>
                    </a:gs>
                    <a:gs pos="51000">
                      <a:srgbClr val="FFFFFF"/>
                    </a:gs>
                  </a:gsLst>
                  <a:lin ang="0" scaled="0"/>
                </a:gradFill>
                <a:effectLst/>
                <a:uLnTx/>
                <a:uFillTx/>
                <a:latin typeface="Segoe UI Variable Display Semib" pitchFamily="2" charset="0"/>
                <a:ea typeface="+mn-ea"/>
                <a:cs typeface="+mn-cs"/>
              </a:endParaRPr>
            </a:p>
          </p:txBody>
        </p:sp>
        <p:sp>
          <p:nvSpPr>
            <p:cNvPr id="17" name="Freeform: Shape 16">
              <a:extLst>
                <a:ext uri="{FF2B5EF4-FFF2-40B4-BE49-F238E27FC236}">
                  <a16:creationId xmlns:a16="http://schemas.microsoft.com/office/drawing/2014/main" id="{4F607A0F-1BED-65C7-0310-9E7F2BCBE7B5}"/>
                </a:ext>
              </a:extLst>
            </p:cNvPr>
            <p:cNvSpPr/>
            <p:nvPr/>
          </p:nvSpPr>
          <p:spPr>
            <a:xfrm>
              <a:off x="6929870" y="2934785"/>
              <a:ext cx="1559290" cy="1800507"/>
            </a:xfrm>
            <a:custGeom>
              <a:avLst/>
              <a:gdLst>
                <a:gd name="connsiteX0" fmla="*/ 0 w 2266027"/>
                <a:gd name="connsiteY0" fmla="*/ 654135 h 2616573"/>
                <a:gd name="connsiteX1" fmla="*/ 0 w 2266027"/>
                <a:gd name="connsiteY1" fmla="*/ 1962438 h 2616573"/>
                <a:gd name="connsiteX2" fmla="*/ 1133014 w 2266027"/>
                <a:gd name="connsiteY2" fmla="*/ 2616573 h 2616573"/>
                <a:gd name="connsiteX3" fmla="*/ 2266028 w 2266027"/>
                <a:gd name="connsiteY3" fmla="*/ 1962438 h 2616573"/>
                <a:gd name="connsiteX4" fmla="*/ 2266028 w 2266027"/>
                <a:gd name="connsiteY4" fmla="*/ 654135 h 2616573"/>
                <a:gd name="connsiteX5" fmla="*/ 1133014 w 2266027"/>
                <a:gd name="connsiteY5" fmla="*/ 0 h 2616573"/>
                <a:gd name="connsiteX6" fmla="*/ 0 w 2266027"/>
                <a:gd name="connsiteY6" fmla="*/ 654135 h 26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6027" h="2616573">
                  <a:moveTo>
                    <a:pt x="0" y="654135"/>
                  </a:moveTo>
                  <a:lnTo>
                    <a:pt x="0" y="1962438"/>
                  </a:lnTo>
                  <a:lnTo>
                    <a:pt x="1133014" y="2616573"/>
                  </a:lnTo>
                  <a:lnTo>
                    <a:pt x="2266028" y="1962438"/>
                  </a:lnTo>
                  <a:lnTo>
                    <a:pt x="2266028" y="654135"/>
                  </a:lnTo>
                  <a:lnTo>
                    <a:pt x="1133014" y="0"/>
                  </a:lnTo>
                  <a:lnTo>
                    <a:pt x="0" y="654135"/>
                  </a:lnTo>
                  <a:close/>
                </a:path>
              </a:pathLst>
            </a:cu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1200"/>
                </a:spcBef>
                <a:spcAft>
                  <a:spcPts val="0"/>
                </a:spcAft>
                <a:buClrTx/>
                <a:buSzTx/>
                <a:buFontTx/>
                <a:buNone/>
                <a:tabLst/>
                <a:defRPr/>
              </a:pPr>
              <a:endParaRPr kumimoji="0" lang="en-US" sz="3600" b="0" i="0" u="none" strike="noStrike" kern="1200" cap="none" spc="0" normalizeH="0" baseline="0" noProof="0" dirty="0">
                <a:ln>
                  <a:noFill/>
                </a:ln>
                <a:gradFill>
                  <a:gsLst>
                    <a:gs pos="67133">
                      <a:srgbClr val="FFFFFF"/>
                    </a:gs>
                    <a:gs pos="51000">
                      <a:srgbClr val="FFFFFF"/>
                    </a:gs>
                  </a:gsLst>
                  <a:lin ang="0" scaled="0"/>
                </a:gradFill>
                <a:effectLst/>
                <a:uLnTx/>
                <a:uFillTx/>
                <a:latin typeface="Segoe UI Variable Display Semib" pitchFamily="2" charset="0"/>
                <a:ea typeface="+mn-ea"/>
                <a:cs typeface="+mn-cs"/>
              </a:endParaRPr>
            </a:p>
          </p:txBody>
        </p:sp>
        <p:sp>
          <p:nvSpPr>
            <p:cNvPr id="19" name="Freeform: Shape 18">
              <a:extLst>
                <a:ext uri="{FF2B5EF4-FFF2-40B4-BE49-F238E27FC236}">
                  <a16:creationId xmlns:a16="http://schemas.microsoft.com/office/drawing/2014/main" id="{4FA8A1E5-7C00-30F5-C118-FE1B55A9A506}"/>
                </a:ext>
              </a:extLst>
            </p:cNvPr>
            <p:cNvSpPr/>
            <p:nvPr/>
          </p:nvSpPr>
          <p:spPr>
            <a:xfrm>
              <a:off x="4482485" y="1475770"/>
              <a:ext cx="1559290" cy="1800507"/>
            </a:xfrm>
            <a:custGeom>
              <a:avLst/>
              <a:gdLst>
                <a:gd name="connsiteX0" fmla="*/ 0 w 2266027"/>
                <a:gd name="connsiteY0" fmla="*/ 654135 h 2616573"/>
                <a:gd name="connsiteX1" fmla="*/ 0 w 2266027"/>
                <a:gd name="connsiteY1" fmla="*/ 1962438 h 2616573"/>
                <a:gd name="connsiteX2" fmla="*/ 1133014 w 2266027"/>
                <a:gd name="connsiteY2" fmla="*/ 2616573 h 2616573"/>
                <a:gd name="connsiteX3" fmla="*/ 2266028 w 2266027"/>
                <a:gd name="connsiteY3" fmla="*/ 1962438 h 2616573"/>
                <a:gd name="connsiteX4" fmla="*/ 2266028 w 2266027"/>
                <a:gd name="connsiteY4" fmla="*/ 654135 h 2616573"/>
                <a:gd name="connsiteX5" fmla="*/ 1133014 w 2266027"/>
                <a:gd name="connsiteY5" fmla="*/ 0 h 2616573"/>
                <a:gd name="connsiteX6" fmla="*/ 0 w 2266027"/>
                <a:gd name="connsiteY6" fmla="*/ 654135 h 26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6027" h="2616573">
                  <a:moveTo>
                    <a:pt x="0" y="654135"/>
                  </a:moveTo>
                  <a:lnTo>
                    <a:pt x="0" y="1962438"/>
                  </a:lnTo>
                  <a:lnTo>
                    <a:pt x="1133014" y="2616573"/>
                  </a:lnTo>
                  <a:lnTo>
                    <a:pt x="2266028" y="1962438"/>
                  </a:lnTo>
                  <a:lnTo>
                    <a:pt x="2266028" y="654135"/>
                  </a:lnTo>
                  <a:lnTo>
                    <a:pt x="1133014" y="0"/>
                  </a:lnTo>
                  <a:lnTo>
                    <a:pt x="0" y="654135"/>
                  </a:lnTo>
                  <a:close/>
                </a:path>
              </a:pathLst>
            </a:cu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1200"/>
                </a:spcBef>
                <a:spcAft>
                  <a:spcPts val="0"/>
                </a:spcAft>
                <a:buClrTx/>
                <a:buSzTx/>
                <a:buFontTx/>
                <a:buNone/>
                <a:tabLst/>
                <a:defRPr/>
              </a:pPr>
              <a:endParaRPr kumimoji="0" lang="en-US" sz="3600" b="0" i="0" u="none" strike="noStrike" kern="1200" cap="none" spc="0" normalizeH="0" baseline="0" noProof="0" dirty="0">
                <a:ln>
                  <a:noFill/>
                </a:ln>
                <a:gradFill>
                  <a:gsLst>
                    <a:gs pos="67133">
                      <a:srgbClr val="FFFFFF"/>
                    </a:gs>
                    <a:gs pos="51000">
                      <a:srgbClr val="FFFFFF"/>
                    </a:gs>
                  </a:gsLst>
                  <a:lin ang="0" scaled="0"/>
                </a:gradFill>
                <a:effectLst/>
                <a:uLnTx/>
                <a:uFillTx/>
                <a:latin typeface="Segoe UI Variable Display Semib" pitchFamily="2" charset="0"/>
                <a:ea typeface="+mn-ea"/>
                <a:cs typeface="+mn-cs"/>
              </a:endParaRPr>
            </a:p>
          </p:txBody>
        </p:sp>
        <p:sp>
          <p:nvSpPr>
            <p:cNvPr id="21" name="Freeform: Shape 20">
              <a:extLst>
                <a:ext uri="{FF2B5EF4-FFF2-40B4-BE49-F238E27FC236}">
                  <a16:creationId xmlns:a16="http://schemas.microsoft.com/office/drawing/2014/main" id="{EE78E4FC-3EEF-4BF1-B853-F50E3010DE95}"/>
                </a:ext>
              </a:extLst>
            </p:cNvPr>
            <p:cNvSpPr/>
            <p:nvPr/>
          </p:nvSpPr>
          <p:spPr>
            <a:xfrm>
              <a:off x="6150225" y="1475770"/>
              <a:ext cx="1559290" cy="1800507"/>
            </a:xfrm>
            <a:custGeom>
              <a:avLst/>
              <a:gdLst>
                <a:gd name="connsiteX0" fmla="*/ 0 w 2266027"/>
                <a:gd name="connsiteY0" fmla="*/ 654135 h 2616573"/>
                <a:gd name="connsiteX1" fmla="*/ 0 w 2266027"/>
                <a:gd name="connsiteY1" fmla="*/ 1962438 h 2616573"/>
                <a:gd name="connsiteX2" fmla="*/ 1133014 w 2266027"/>
                <a:gd name="connsiteY2" fmla="*/ 2616573 h 2616573"/>
                <a:gd name="connsiteX3" fmla="*/ 2266027 w 2266027"/>
                <a:gd name="connsiteY3" fmla="*/ 1962438 h 2616573"/>
                <a:gd name="connsiteX4" fmla="*/ 2266027 w 2266027"/>
                <a:gd name="connsiteY4" fmla="*/ 654135 h 2616573"/>
                <a:gd name="connsiteX5" fmla="*/ 1133014 w 2266027"/>
                <a:gd name="connsiteY5" fmla="*/ 0 h 2616573"/>
                <a:gd name="connsiteX6" fmla="*/ 0 w 2266027"/>
                <a:gd name="connsiteY6" fmla="*/ 654135 h 26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6027" h="2616573">
                  <a:moveTo>
                    <a:pt x="0" y="654135"/>
                  </a:moveTo>
                  <a:lnTo>
                    <a:pt x="0" y="1962438"/>
                  </a:lnTo>
                  <a:lnTo>
                    <a:pt x="1133014" y="2616573"/>
                  </a:lnTo>
                  <a:lnTo>
                    <a:pt x="2266027" y="1962438"/>
                  </a:lnTo>
                  <a:lnTo>
                    <a:pt x="2266027" y="654135"/>
                  </a:lnTo>
                  <a:lnTo>
                    <a:pt x="1133014" y="0"/>
                  </a:lnTo>
                  <a:lnTo>
                    <a:pt x="0" y="654135"/>
                  </a:lnTo>
                  <a:close/>
                </a:path>
              </a:pathLst>
            </a:cu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1200"/>
                </a:spcBef>
                <a:spcAft>
                  <a:spcPts val="0"/>
                </a:spcAft>
                <a:buClrTx/>
                <a:buSzTx/>
                <a:buFontTx/>
                <a:buNone/>
                <a:tabLst/>
                <a:defRPr/>
              </a:pPr>
              <a:endParaRPr kumimoji="0" lang="en-US" sz="3600" b="0" i="0" u="none" strike="noStrike" kern="1200" cap="none" spc="0" normalizeH="0" baseline="0" noProof="0" dirty="0">
                <a:ln>
                  <a:noFill/>
                </a:ln>
                <a:gradFill>
                  <a:gsLst>
                    <a:gs pos="67133">
                      <a:srgbClr val="FFFFFF"/>
                    </a:gs>
                    <a:gs pos="51000">
                      <a:srgbClr val="FFFFFF"/>
                    </a:gs>
                  </a:gsLst>
                  <a:lin ang="0" scaled="0"/>
                </a:gradFill>
                <a:effectLst/>
                <a:uLnTx/>
                <a:uFillTx/>
                <a:latin typeface="Segoe UI Variable Display Semib" pitchFamily="2" charset="0"/>
                <a:ea typeface="+mn-ea"/>
                <a:cs typeface="+mn-cs"/>
              </a:endParaRPr>
            </a:p>
          </p:txBody>
        </p:sp>
        <p:sp>
          <p:nvSpPr>
            <p:cNvPr id="23" name="Freeform: Shape 22">
              <a:extLst>
                <a:ext uri="{FF2B5EF4-FFF2-40B4-BE49-F238E27FC236}">
                  <a16:creationId xmlns:a16="http://schemas.microsoft.com/office/drawing/2014/main" id="{23252542-DA98-C682-1DB5-AED447212E2B}"/>
                </a:ext>
              </a:extLst>
            </p:cNvPr>
            <p:cNvSpPr/>
            <p:nvPr/>
          </p:nvSpPr>
          <p:spPr>
            <a:xfrm>
              <a:off x="4482485" y="4394523"/>
              <a:ext cx="1559290" cy="1800507"/>
            </a:xfrm>
            <a:custGeom>
              <a:avLst/>
              <a:gdLst>
                <a:gd name="connsiteX0" fmla="*/ 0 w 2266027"/>
                <a:gd name="connsiteY0" fmla="*/ 654135 h 2616573"/>
                <a:gd name="connsiteX1" fmla="*/ 0 w 2266027"/>
                <a:gd name="connsiteY1" fmla="*/ 1962438 h 2616573"/>
                <a:gd name="connsiteX2" fmla="*/ 1133014 w 2266027"/>
                <a:gd name="connsiteY2" fmla="*/ 2616573 h 2616573"/>
                <a:gd name="connsiteX3" fmla="*/ 2266028 w 2266027"/>
                <a:gd name="connsiteY3" fmla="*/ 1962438 h 2616573"/>
                <a:gd name="connsiteX4" fmla="*/ 2266028 w 2266027"/>
                <a:gd name="connsiteY4" fmla="*/ 654135 h 2616573"/>
                <a:gd name="connsiteX5" fmla="*/ 1133014 w 2266027"/>
                <a:gd name="connsiteY5" fmla="*/ 0 h 2616573"/>
                <a:gd name="connsiteX6" fmla="*/ 0 w 2266027"/>
                <a:gd name="connsiteY6" fmla="*/ 654135 h 26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6027" h="2616573">
                  <a:moveTo>
                    <a:pt x="0" y="654135"/>
                  </a:moveTo>
                  <a:lnTo>
                    <a:pt x="0" y="1962438"/>
                  </a:lnTo>
                  <a:lnTo>
                    <a:pt x="1133014" y="2616573"/>
                  </a:lnTo>
                  <a:lnTo>
                    <a:pt x="2266028" y="1962438"/>
                  </a:lnTo>
                  <a:lnTo>
                    <a:pt x="2266028" y="654135"/>
                  </a:lnTo>
                  <a:lnTo>
                    <a:pt x="1133014" y="0"/>
                  </a:lnTo>
                  <a:lnTo>
                    <a:pt x="0" y="654135"/>
                  </a:lnTo>
                  <a:close/>
                </a:path>
              </a:pathLst>
            </a:cu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1200"/>
                </a:spcBef>
                <a:spcAft>
                  <a:spcPts val="0"/>
                </a:spcAft>
                <a:buClrTx/>
                <a:buSzTx/>
                <a:buFontTx/>
                <a:buNone/>
                <a:tabLst/>
                <a:defRPr/>
              </a:pPr>
              <a:endParaRPr kumimoji="0" lang="en-US" sz="3600" b="0" i="0" u="none" strike="noStrike" kern="1200" cap="none" spc="0" normalizeH="0" baseline="0" noProof="0" dirty="0">
                <a:ln>
                  <a:noFill/>
                </a:ln>
                <a:gradFill>
                  <a:gsLst>
                    <a:gs pos="67133">
                      <a:srgbClr val="FFFFFF"/>
                    </a:gs>
                    <a:gs pos="51000">
                      <a:srgbClr val="FFFFFF"/>
                    </a:gs>
                  </a:gsLst>
                  <a:lin ang="0" scaled="0"/>
                </a:gradFill>
                <a:effectLst/>
                <a:uLnTx/>
                <a:uFillTx/>
                <a:latin typeface="Segoe UI Variable Display Semib" pitchFamily="2" charset="0"/>
                <a:ea typeface="+mn-ea"/>
                <a:cs typeface="+mn-cs"/>
              </a:endParaRPr>
            </a:p>
          </p:txBody>
        </p:sp>
        <p:sp>
          <p:nvSpPr>
            <p:cNvPr id="25" name="Freeform: Shape 24">
              <a:extLst>
                <a:ext uri="{FF2B5EF4-FFF2-40B4-BE49-F238E27FC236}">
                  <a16:creationId xmlns:a16="http://schemas.microsoft.com/office/drawing/2014/main" id="{B1BA1373-0822-DCC5-078D-E9B07F9A61F2}"/>
                </a:ext>
              </a:extLst>
            </p:cNvPr>
            <p:cNvSpPr/>
            <p:nvPr/>
          </p:nvSpPr>
          <p:spPr>
            <a:xfrm>
              <a:off x="6150225" y="4394523"/>
              <a:ext cx="1559290" cy="1800507"/>
            </a:xfrm>
            <a:custGeom>
              <a:avLst/>
              <a:gdLst>
                <a:gd name="connsiteX0" fmla="*/ 0 w 2266027"/>
                <a:gd name="connsiteY0" fmla="*/ 654135 h 2616573"/>
                <a:gd name="connsiteX1" fmla="*/ 0 w 2266027"/>
                <a:gd name="connsiteY1" fmla="*/ 1962438 h 2616573"/>
                <a:gd name="connsiteX2" fmla="*/ 1133014 w 2266027"/>
                <a:gd name="connsiteY2" fmla="*/ 2616573 h 2616573"/>
                <a:gd name="connsiteX3" fmla="*/ 2266027 w 2266027"/>
                <a:gd name="connsiteY3" fmla="*/ 1962438 h 2616573"/>
                <a:gd name="connsiteX4" fmla="*/ 2266027 w 2266027"/>
                <a:gd name="connsiteY4" fmla="*/ 654135 h 2616573"/>
                <a:gd name="connsiteX5" fmla="*/ 1133014 w 2266027"/>
                <a:gd name="connsiteY5" fmla="*/ 0 h 2616573"/>
                <a:gd name="connsiteX6" fmla="*/ 0 w 2266027"/>
                <a:gd name="connsiteY6" fmla="*/ 654135 h 26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6027" h="2616573">
                  <a:moveTo>
                    <a:pt x="0" y="654135"/>
                  </a:moveTo>
                  <a:lnTo>
                    <a:pt x="0" y="1962438"/>
                  </a:lnTo>
                  <a:lnTo>
                    <a:pt x="1133014" y="2616573"/>
                  </a:lnTo>
                  <a:lnTo>
                    <a:pt x="2266027" y="1962438"/>
                  </a:lnTo>
                  <a:lnTo>
                    <a:pt x="2266027" y="654135"/>
                  </a:lnTo>
                  <a:lnTo>
                    <a:pt x="1133014" y="0"/>
                  </a:lnTo>
                  <a:lnTo>
                    <a:pt x="0" y="654135"/>
                  </a:lnTo>
                  <a:close/>
                </a:path>
              </a:pathLst>
            </a:cu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1200"/>
                </a:spcBef>
                <a:spcAft>
                  <a:spcPts val="0"/>
                </a:spcAft>
                <a:buClrTx/>
                <a:buSzTx/>
                <a:buFontTx/>
                <a:buNone/>
                <a:tabLst/>
                <a:defRPr/>
              </a:pPr>
              <a:endParaRPr kumimoji="0" lang="en-US" sz="3600" b="0" i="0" u="none" strike="noStrike" kern="1200" cap="none" spc="0" normalizeH="0" baseline="0" noProof="0" dirty="0">
                <a:ln>
                  <a:noFill/>
                </a:ln>
                <a:gradFill>
                  <a:gsLst>
                    <a:gs pos="67133">
                      <a:srgbClr val="FFFFFF"/>
                    </a:gs>
                    <a:gs pos="51000">
                      <a:srgbClr val="FFFFFF"/>
                    </a:gs>
                  </a:gsLst>
                  <a:lin ang="0" scaled="0"/>
                </a:gradFill>
                <a:effectLst/>
                <a:uLnTx/>
                <a:uFillTx/>
                <a:latin typeface="Segoe UI Variable Display Semib" pitchFamily="2" charset="0"/>
                <a:ea typeface="+mn-ea"/>
                <a:cs typeface="+mn-cs"/>
              </a:endParaRPr>
            </a:p>
          </p:txBody>
        </p:sp>
      </p:grpSp>
      <p:sp>
        <p:nvSpPr>
          <p:cNvPr id="2" name="Title 1">
            <a:extLst>
              <a:ext uri="{FF2B5EF4-FFF2-40B4-BE49-F238E27FC236}">
                <a16:creationId xmlns:a16="http://schemas.microsoft.com/office/drawing/2014/main" id="{74993D3C-37BF-00D9-C465-9B46BCDE6FC9}"/>
              </a:ext>
            </a:extLst>
          </p:cNvPr>
          <p:cNvSpPr>
            <a:spLocks noGrp="1"/>
          </p:cNvSpPr>
          <p:nvPr>
            <p:ph type="title"/>
          </p:nvPr>
        </p:nvSpPr>
        <p:spPr>
          <a:xfrm>
            <a:off x="588263" y="457200"/>
            <a:ext cx="11018520" cy="553998"/>
          </a:xfrm>
        </p:spPr>
        <p:txBody>
          <a:bodyPr/>
          <a:lstStyle/>
          <a:p>
            <a:r>
              <a:rPr lang="en-US" dirty="0"/>
              <a:t>Comprehensive capabilities to deliver intelligent apps</a:t>
            </a:r>
          </a:p>
        </p:txBody>
      </p:sp>
      <p:sp>
        <p:nvSpPr>
          <p:cNvPr id="16" name="Freeform: Shape 15">
            <a:extLst>
              <a:ext uri="{FF2B5EF4-FFF2-40B4-BE49-F238E27FC236}">
                <a16:creationId xmlns:a16="http://schemas.microsoft.com/office/drawing/2014/main" id="{97EB17BC-A1A9-F063-1872-52DB83A36C4C}"/>
              </a:ext>
              <a:ext uri="{C183D7F6-B498-43B3-948B-1728B52AA6E4}">
                <adec:decorative xmlns:adec="http://schemas.microsoft.com/office/drawing/2017/decorative" val="1"/>
              </a:ext>
            </a:extLst>
          </p:cNvPr>
          <p:cNvSpPr/>
          <p:nvPr/>
        </p:nvSpPr>
        <p:spPr>
          <a:xfrm>
            <a:off x="3824520" y="3075297"/>
            <a:ext cx="1315929" cy="1519506"/>
          </a:xfrm>
          <a:custGeom>
            <a:avLst/>
            <a:gdLst>
              <a:gd name="connsiteX0" fmla="*/ 956182 w 1912364"/>
              <a:gd name="connsiteY0" fmla="*/ 2208210 h 2208210"/>
              <a:gd name="connsiteX1" fmla="*/ 0 w 1912364"/>
              <a:gd name="connsiteY1" fmla="*/ 1656158 h 2208210"/>
              <a:gd name="connsiteX2" fmla="*/ 0 w 1912364"/>
              <a:gd name="connsiteY2" fmla="*/ 552053 h 2208210"/>
              <a:gd name="connsiteX3" fmla="*/ 956182 w 1912364"/>
              <a:gd name="connsiteY3" fmla="*/ 0 h 2208210"/>
              <a:gd name="connsiteX4" fmla="*/ 1912365 w 1912364"/>
              <a:gd name="connsiteY4" fmla="*/ 552053 h 2208210"/>
              <a:gd name="connsiteX5" fmla="*/ 1912365 w 1912364"/>
              <a:gd name="connsiteY5" fmla="*/ 1656158 h 2208210"/>
              <a:gd name="connsiteX6" fmla="*/ 956182 w 1912364"/>
              <a:gd name="connsiteY6" fmla="*/ 2208210 h 2208210"/>
              <a:gd name="connsiteX7" fmla="*/ 49220 w 1912364"/>
              <a:gd name="connsiteY7" fmla="*/ 1627741 h 2208210"/>
              <a:gd name="connsiteX8" fmla="*/ 956182 w 1912364"/>
              <a:gd name="connsiteY8" fmla="*/ 2151378 h 2208210"/>
              <a:gd name="connsiteX9" fmla="*/ 1863145 w 1912364"/>
              <a:gd name="connsiteY9" fmla="*/ 1627741 h 2208210"/>
              <a:gd name="connsiteX10" fmla="*/ 1863145 w 1912364"/>
              <a:gd name="connsiteY10" fmla="*/ 580469 h 2208210"/>
              <a:gd name="connsiteX11" fmla="*/ 956182 w 1912364"/>
              <a:gd name="connsiteY11" fmla="*/ 56833 h 2208210"/>
              <a:gd name="connsiteX12" fmla="*/ 49220 w 1912364"/>
              <a:gd name="connsiteY12" fmla="*/ 580469 h 2208210"/>
              <a:gd name="connsiteX13" fmla="*/ 49220 w 1912364"/>
              <a:gd name="connsiteY13" fmla="*/ 1627741 h 2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2364" h="2208210">
                <a:moveTo>
                  <a:pt x="956182" y="2208210"/>
                </a:moveTo>
                <a:lnTo>
                  <a:pt x="0" y="1656158"/>
                </a:lnTo>
                <a:lnTo>
                  <a:pt x="0" y="552053"/>
                </a:lnTo>
                <a:lnTo>
                  <a:pt x="956182" y="0"/>
                </a:lnTo>
                <a:lnTo>
                  <a:pt x="1912365" y="552053"/>
                </a:lnTo>
                <a:lnTo>
                  <a:pt x="1912365" y="1656158"/>
                </a:lnTo>
                <a:lnTo>
                  <a:pt x="956182" y="2208210"/>
                </a:lnTo>
                <a:close/>
                <a:moveTo>
                  <a:pt x="49220" y="1627741"/>
                </a:moveTo>
                <a:lnTo>
                  <a:pt x="956182" y="2151378"/>
                </a:lnTo>
                <a:lnTo>
                  <a:pt x="1863145" y="1627741"/>
                </a:lnTo>
                <a:lnTo>
                  <a:pt x="1863145" y="580469"/>
                </a:lnTo>
                <a:lnTo>
                  <a:pt x="956182" y="56833"/>
                </a:lnTo>
                <a:lnTo>
                  <a:pt x="49220" y="580469"/>
                </a:lnTo>
                <a:lnTo>
                  <a:pt x="49220" y="1627741"/>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8B9D2343-B545-59A9-3C6A-E2BAAF750633}"/>
              </a:ext>
              <a:ext uri="{C183D7F6-B498-43B3-948B-1728B52AA6E4}">
                <adec:decorative xmlns:adec="http://schemas.microsoft.com/office/drawing/2017/decorative" val="1"/>
              </a:ext>
            </a:extLst>
          </p:cNvPr>
          <p:cNvSpPr/>
          <p:nvPr/>
        </p:nvSpPr>
        <p:spPr>
          <a:xfrm>
            <a:off x="7051551" y="3075297"/>
            <a:ext cx="1315929" cy="1519506"/>
          </a:xfrm>
          <a:custGeom>
            <a:avLst/>
            <a:gdLst>
              <a:gd name="connsiteX0" fmla="*/ 956182 w 1912364"/>
              <a:gd name="connsiteY0" fmla="*/ 2208210 h 2208210"/>
              <a:gd name="connsiteX1" fmla="*/ 0 w 1912364"/>
              <a:gd name="connsiteY1" fmla="*/ 1656158 h 2208210"/>
              <a:gd name="connsiteX2" fmla="*/ 0 w 1912364"/>
              <a:gd name="connsiteY2" fmla="*/ 552053 h 2208210"/>
              <a:gd name="connsiteX3" fmla="*/ 956182 w 1912364"/>
              <a:gd name="connsiteY3" fmla="*/ 0 h 2208210"/>
              <a:gd name="connsiteX4" fmla="*/ 1912365 w 1912364"/>
              <a:gd name="connsiteY4" fmla="*/ 552053 h 2208210"/>
              <a:gd name="connsiteX5" fmla="*/ 1912365 w 1912364"/>
              <a:gd name="connsiteY5" fmla="*/ 1656158 h 2208210"/>
              <a:gd name="connsiteX6" fmla="*/ 956182 w 1912364"/>
              <a:gd name="connsiteY6" fmla="*/ 2208210 h 2208210"/>
              <a:gd name="connsiteX7" fmla="*/ 49220 w 1912364"/>
              <a:gd name="connsiteY7" fmla="*/ 1627741 h 2208210"/>
              <a:gd name="connsiteX8" fmla="*/ 956182 w 1912364"/>
              <a:gd name="connsiteY8" fmla="*/ 2151378 h 2208210"/>
              <a:gd name="connsiteX9" fmla="*/ 1863144 w 1912364"/>
              <a:gd name="connsiteY9" fmla="*/ 1627741 h 2208210"/>
              <a:gd name="connsiteX10" fmla="*/ 1863144 w 1912364"/>
              <a:gd name="connsiteY10" fmla="*/ 580469 h 2208210"/>
              <a:gd name="connsiteX11" fmla="*/ 956182 w 1912364"/>
              <a:gd name="connsiteY11" fmla="*/ 56833 h 2208210"/>
              <a:gd name="connsiteX12" fmla="*/ 49220 w 1912364"/>
              <a:gd name="connsiteY12" fmla="*/ 580469 h 2208210"/>
              <a:gd name="connsiteX13" fmla="*/ 49220 w 1912364"/>
              <a:gd name="connsiteY13" fmla="*/ 1627741 h 2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2364" h="2208210">
                <a:moveTo>
                  <a:pt x="956182" y="2208210"/>
                </a:moveTo>
                <a:lnTo>
                  <a:pt x="0" y="1656158"/>
                </a:lnTo>
                <a:lnTo>
                  <a:pt x="0" y="552053"/>
                </a:lnTo>
                <a:lnTo>
                  <a:pt x="956182" y="0"/>
                </a:lnTo>
                <a:lnTo>
                  <a:pt x="1912365" y="552053"/>
                </a:lnTo>
                <a:lnTo>
                  <a:pt x="1912365" y="1656158"/>
                </a:lnTo>
                <a:lnTo>
                  <a:pt x="956182" y="2208210"/>
                </a:lnTo>
                <a:close/>
                <a:moveTo>
                  <a:pt x="49220" y="1627741"/>
                </a:moveTo>
                <a:lnTo>
                  <a:pt x="956182" y="2151378"/>
                </a:lnTo>
                <a:lnTo>
                  <a:pt x="1863144" y="1627741"/>
                </a:lnTo>
                <a:lnTo>
                  <a:pt x="1863144" y="580469"/>
                </a:lnTo>
                <a:lnTo>
                  <a:pt x="956182" y="56833"/>
                </a:lnTo>
                <a:lnTo>
                  <a:pt x="49220" y="580469"/>
                </a:lnTo>
                <a:lnTo>
                  <a:pt x="49220" y="1627741"/>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C453F2B3-7DA5-E6CD-7E0F-D6125A248BF0}"/>
              </a:ext>
              <a:ext uri="{C183D7F6-B498-43B3-948B-1728B52AA6E4}">
                <adec:decorative xmlns:adec="http://schemas.microsoft.com/office/drawing/2017/decorative" val="1"/>
              </a:ext>
            </a:extLst>
          </p:cNvPr>
          <p:cNvSpPr/>
          <p:nvPr/>
        </p:nvSpPr>
        <p:spPr>
          <a:xfrm>
            <a:off x="4604166" y="1616259"/>
            <a:ext cx="1315929" cy="1519528"/>
          </a:xfrm>
          <a:custGeom>
            <a:avLst/>
            <a:gdLst>
              <a:gd name="connsiteX0" fmla="*/ 956182 w 1912364"/>
              <a:gd name="connsiteY0" fmla="*/ 2208243 h 2208243"/>
              <a:gd name="connsiteX1" fmla="*/ 0 w 1912364"/>
              <a:gd name="connsiteY1" fmla="*/ 1656191 h 2208243"/>
              <a:gd name="connsiteX2" fmla="*/ 0 w 1912364"/>
              <a:gd name="connsiteY2" fmla="*/ 552085 h 2208243"/>
              <a:gd name="connsiteX3" fmla="*/ 956182 w 1912364"/>
              <a:gd name="connsiteY3" fmla="*/ 0 h 2208243"/>
              <a:gd name="connsiteX4" fmla="*/ 1912365 w 1912364"/>
              <a:gd name="connsiteY4" fmla="*/ 552053 h 2208243"/>
              <a:gd name="connsiteX5" fmla="*/ 1912365 w 1912364"/>
              <a:gd name="connsiteY5" fmla="*/ 1656158 h 2208243"/>
              <a:gd name="connsiteX6" fmla="*/ 956182 w 1912364"/>
              <a:gd name="connsiteY6" fmla="*/ 2208210 h 2208243"/>
              <a:gd name="connsiteX7" fmla="*/ 49220 w 1912364"/>
              <a:gd name="connsiteY7" fmla="*/ 1627774 h 2208243"/>
              <a:gd name="connsiteX8" fmla="*/ 956182 w 1912364"/>
              <a:gd name="connsiteY8" fmla="*/ 2151410 h 2208243"/>
              <a:gd name="connsiteX9" fmla="*/ 1863145 w 1912364"/>
              <a:gd name="connsiteY9" fmla="*/ 1627774 h 2208243"/>
              <a:gd name="connsiteX10" fmla="*/ 1863145 w 1912364"/>
              <a:gd name="connsiteY10" fmla="*/ 580502 h 2208243"/>
              <a:gd name="connsiteX11" fmla="*/ 956182 w 1912364"/>
              <a:gd name="connsiteY11" fmla="*/ 56866 h 2208243"/>
              <a:gd name="connsiteX12" fmla="*/ 49220 w 1912364"/>
              <a:gd name="connsiteY12" fmla="*/ 580502 h 2208243"/>
              <a:gd name="connsiteX13" fmla="*/ 49220 w 1912364"/>
              <a:gd name="connsiteY13" fmla="*/ 1627774 h 220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2364" h="2208243">
                <a:moveTo>
                  <a:pt x="956182" y="2208243"/>
                </a:moveTo>
                <a:lnTo>
                  <a:pt x="0" y="1656191"/>
                </a:lnTo>
                <a:lnTo>
                  <a:pt x="0" y="552085"/>
                </a:lnTo>
                <a:lnTo>
                  <a:pt x="956182" y="0"/>
                </a:lnTo>
                <a:lnTo>
                  <a:pt x="1912365" y="552053"/>
                </a:lnTo>
                <a:lnTo>
                  <a:pt x="1912365" y="1656158"/>
                </a:lnTo>
                <a:lnTo>
                  <a:pt x="956182" y="2208210"/>
                </a:lnTo>
                <a:close/>
                <a:moveTo>
                  <a:pt x="49220" y="1627774"/>
                </a:moveTo>
                <a:lnTo>
                  <a:pt x="956182" y="2151410"/>
                </a:lnTo>
                <a:lnTo>
                  <a:pt x="1863145" y="1627774"/>
                </a:lnTo>
                <a:lnTo>
                  <a:pt x="1863145" y="580502"/>
                </a:lnTo>
                <a:lnTo>
                  <a:pt x="956182" y="56866"/>
                </a:lnTo>
                <a:lnTo>
                  <a:pt x="49220" y="580502"/>
                </a:lnTo>
                <a:lnTo>
                  <a:pt x="49220" y="1627774"/>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0FCED230-E1F1-9C2D-5484-C2212BF72881}"/>
              </a:ext>
              <a:ext uri="{C183D7F6-B498-43B3-948B-1728B52AA6E4}">
                <adec:decorative xmlns:adec="http://schemas.microsoft.com/office/drawing/2017/decorative" val="1"/>
              </a:ext>
            </a:extLst>
          </p:cNvPr>
          <p:cNvSpPr/>
          <p:nvPr/>
        </p:nvSpPr>
        <p:spPr>
          <a:xfrm>
            <a:off x="6271905" y="1616281"/>
            <a:ext cx="1315929" cy="1519506"/>
          </a:xfrm>
          <a:custGeom>
            <a:avLst/>
            <a:gdLst>
              <a:gd name="connsiteX0" fmla="*/ 956182 w 1912364"/>
              <a:gd name="connsiteY0" fmla="*/ 2208211 h 2208210"/>
              <a:gd name="connsiteX1" fmla="*/ 0 w 1912364"/>
              <a:gd name="connsiteY1" fmla="*/ 1656158 h 2208210"/>
              <a:gd name="connsiteX2" fmla="*/ 0 w 1912364"/>
              <a:gd name="connsiteY2" fmla="*/ 552053 h 2208210"/>
              <a:gd name="connsiteX3" fmla="*/ 956182 w 1912364"/>
              <a:gd name="connsiteY3" fmla="*/ 0 h 2208210"/>
              <a:gd name="connsiteX4" fmla="*/ 1912365 w 1912364"/>
              <a:gd name="connsiteY4" fmla="*/ 552053 h 2208210"/>
              <a:gd name="connsiteX5" fmla="*/ 1912365 w 1912364"/>
              <a:gd name="connsiteY5" fmla="*/ 1656158 h 2208210"/>
              <a:gd name="connsiteX6" fmla="*/ 956182 w 1912364"/>
              <a:gd name="connsiteY6" fmla="*/ 2208211 h 2208210"/>
              <a:gd name="connsiteX7" fmla="*/ 49220 w 1912364"/>
              <a:gd name="connsiteY7" fmla="*/ 1627741 h 2208210"/>
              <a:gd name="connsiteX8" fmla="*/ 956182 w 1912364"/>
              <a:gd name="connsiteY8" fmla="*/ 2151378 h 2208210"/>
              <a:gd name="connsiteX9" fmla="*/ 1863144 w 1912364"/>
              <a:gd name="connsiteY9" fmla="*/ 1627741 h 2208210"/>
              <a:gd name="connsiteX10" fmla="*/ 1863144 w 1912364"/>
              <a:gd name="connsiteY10" fmla="*/ 580469 h 2208210"/>
              <a:gd name="connsiteX11" fmla="*/ 956182 w 1912364"/>
              <a:gd name="connsiteY11" fmla="*/ 56833 h 2208210"/>
              <a:gd name="connsiteX12" fmla="*/ 49220 w 1912364"/>
              <a:gd name="connsiteY12" fmla="*/ 580469 h 2208210"/>
              <a:gd name="connsiteX13" fmla="*/ 49220 w 1912364"/>
              <a:gd name="connsiteY13" fmla="*/ 1627741 h 2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2364" h="2208210">
                <a:moveTo>
                  <a:pt x="956182" y="2208211"/>
                </a:moveTo>
                <a:lnTo>
                  <a:pt x="0" y="1656158"/>
                </a:lnTo>
                <a:lnTo>
                  <a:pt x="0" y="552053"/>
                </a:lnTo>
                <a:lnTo>
                  <a:pt x="956182" y="0"/>
                </a:lnTo>
                <a:lnTo>
                  <a:pt x="1912365" y="552053"/>
                </a:lnTo>
                <a:lnTo>
                  <a:pt x="1912365" y="1656158"/>
                </a:lnTo>
                <a:lnTo>
                  <a:pt x="956182" y="2208211"/>
                </a:lnTo>
                <a:close/>
                <a:moveTo>
                  <a:pt x="49220" y="1627741"/>
                </a:moveTo>
                <a:lnTo>
                  <a:pt x="956182" y="2151378"/>
                </a:lnTo>
                <a:lnTo>
                  <a:pt x="1863144" y="1627741"/>
                </a:lnTo>
                <a:lnTo>
                  <a:pt x="1863144" y="580469"/>
                </a:lnTo>
                <a:lnTo>
                  <a:pt x="956182" y="56833"/>
                </a:lnTo>
                <a:lnTo>
                  <a:pt x="49220" y="580469"/>
                </a:lnTo>
                <a:lnTo>
                  <a:pt x="49220" y="1627741"/>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62D3ED0E-D5E6-B270-0D9F-9F1051FCD7E4}"/>
              </a:ext>
              <a:ext uri="{C183D7F6-B498-43B3-948B-1728B52AA6E4}">
                <adec:decorative xmlns:adec="http://schemas.microsoft.com/office/drawing/2017/decorative" val="1"/>
              </a:ext>
            </a:extLst>
          </p:cNvPr>
          <p:cNvSpPr/>
          <p:nvPr/>
        </p:nvSpPr>
        <p:spPr>
          <a:xfrm>
            <a:off x="4604166" y="4535035"/>
            <a:ext cx="1315929" cy="1519506"/>
          </a:xfrm>
          <a:custGeom>
            <a:avLst/>
            <a:gdLst>
              <a:gd name="connsiteX0" fmla="*/ 956182 w 1912364"/>
              <a:gd name="connsiteY0" fmla="*/ 2208210 h 2208210"/>
              <a:gd name="connsiteX1" fmla="*/ 0 w 1912364"/>
              <a:gd name="connsiteY1" fmla="*/ 1656158 h 2208210"/>
              <a:gd name="connsiteX2" fmla="*/ 0 w 1912364"/>
              <a:gd name="connsiteY2" fmla="*/ 552053 h 2208210"/>
              <a:gd name="connsiteX3" fmla="*/ 956182 w 1912364"/>
              <a:gd name="connsiteY3" fmla="*/ 0 h 2208210"/>
              <a:gd name="connsiteX4" fmla="*/ 1912365 w 1912364"/>
              <a:gd name="connsiteY4" fmla="*/ 552053 h 2208210"/>
              <a:gd name="connsiteX5" fmla="*/ 1912365 w 1912364"/>
              <a:gd name="connsiteY5" fmla="*/ 1656158 h 2208210"/>
              <a:gd name="connsiteX6" fmla="*/ 956182 w 1912364"/>
              <a:gd name="connsiteY6" fmla="*/ 2208210 h 2208210"/>
              <a:gd name="connsiteX7" fmla="*/ 49220 w 1912364"/>
              <a:gd name="connsiteY7" fmla="*/ 1627741 h 2208210"/>
              <a:gd name="connsiteX8" fmla="*/ 956182 w 1912364"/>
              <a:gd name="connsiteY8" fmla="*/ 2151378 h 2208210"/>
              <a:gd name="connsiteX9" fmla="*/ 1863145 w 1912364"/>
              <a:gd name="connsiteY9" fmla="*/ 1627741 h 2208210"/>
              <a:gd name="connsiteX10" fmla="*/ 1863145 w 1912364"/>
              <a:gd name="connsiteY10" fmla="*/ 580469 h 2208210"/>
              <a:gd name="connsiteX11" fmla="*/ 956182 w 1912364"/>
              <a:gd name="connsiteY11" fmla="*/ 56833 h 2208210"/>
              <a:gd name="connsiteX12" fmla="*/ 49220 w 1912364"/>
              <a:gd name="connsiteY12" fmla="*/ 580469 h 2208210"/>
              <a:gd name="connsiteX13" fmla="*/ 49220 w 1912364"/>
              <a:gd name="connsiteY13" fmla="*/ 1627741 h 2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2364" h="2208210">
                <a:moveTo>
                  <a:pt x="956182" y="2208210"/>
                </a:moveTo>
                <a:lnTo>
                  <a:pt x="0" y="1656158"/>
                </a:lnTo>
                <a:lnTo>
                  <a:pt x="0" y="552053"/>
                </a:lnTo>
                <a:lnTo>
                  <a:pt x="956182" y="0"/>
                </a:lnTo>
                <a:lnTo>
                  <a:pt x="1912365" y="552053"/>
                </a:lnTo>
                <a:lnTo>
                  <a:pt x="1912365" y="1656158"/>
                </a:lnTo>
                <a:lnTo>
                  <a:pt x="956182" y="2208210"/>
                </a:lnTo>
                <a:close/>
                <a:moveTo>
                  <a:pt x="49220" y="1627741"/>
                </a:moveTo>
                <a:lnTo>
                  <a:pt x="956182" y="2151378"/>
                </a:lnTo>
                <a:lnTo>
                  <a:pt x="1863145" y="1627741"/>
                </a:lnTo>
                <a:lnTo>
                  <a:pt x="1863145" y="580469"/>
                </a:lnTo>
                <a:lnTo>
                  <a:pt x="956182" y="56833"/>
                </a:lnTo>
                <a:lnTo>
                  <a:pt x="49220" y="580469"/>
                </a:lnTo>
                <a:lnTo>
                  <a:pt x="49220" y="1627741"/>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B9C5711E-6A87-C77C-D2F9-046E4DB8E04B}"/>
              </a:ext>
              <a:ext uri="{C183D7F6-B498-43B3-948B-1728B52AA6E4}">
                <adec:decorative xmlns:adec="http://schemas.microsoft.com/office/drawing/2017/decorative" val="1"/>
              </a:ext>
            </a:extLst>
          </p:cNvPr>
          <p:cNvSpPr/>
          <p:nvPr/>
        </p:nvSpPr>
        <p:spPr>
          <a:xfrm>
            <a:off x="6271905" y="4535035"/>
            <a:ext cx="1315929" cy="1519506"/>
          </a:xfrm>
          <a:custGeom>
            <a:avLst/>
            <a:gdLst>
              <a:gd name="connsiteX0" fmla="*/ 956182 w 1912364"/>
              <a:gd name="connsiteY0" fmla="*/ 2208210 h 2208210"/>
              <a:gd name="connsiteX1" fmla="*/ 0 w 1912364"/>
              <a:gd name="connsiteY1" fmla="*/ 1656158 h 2208210"/>
              <a:gd name="connsiteX2" fmla="*/ 0 w 1912364"/>
              <a:gd name="connsiteY2" fmla="*/ 552053 h 2208210"/>
              <a:gd name="connsiteX3" fmla="*/ 956182 w 1912364"/>
              <a:gd name="connsiteY3" fmla="*/ 0 h 2208210"/>
              <a:gd name="connsiteX4" fmla="*/ 1912365 w 1912364"/>
              <a:gd name="connsiteY4" fmla="*/ 552053 h 2208210"/>
              <a:gd name="connsiteX5" fmla="*/ 1912365 w 1912364"/>
              <a:gd name="connsiteY5" fmla="*/ 1656158 h 2208210"/>
              <a:gd name="connsiteX6" fmla="*/ 956182 w 1912364"/>
              <a:gd name="connsiteY6" fmla="*/ 2208210 h 2208210"/>
              <a:gd name="connsiteX7" fmla="*/ 49220 w 1912364"/>
              <a:gd name="connsiteY7" fmla="*/ 1627741 h 2208210"/>
              <a:gd name="connsiteX8" fmla="*/ 956182 w 1912364"/>
              <a:gd name="connsiteY8" fmla="*/ 2151378 h 2208210"/>
              <a:gd name="connsiteX9" fmla="*/ 1863144 w 1912364"/>
              <a:gd name="connsiteY9" fmla="*/ 1627741 h 2208210"/>
              <a:gd name="connsiteX10" fmla="*/ 1863144 w 1912364"/>
              <a:gd name="connsiteY10" fmla="*/ 580469 h 2208210"/>
              <a:gd name="connsiteX11" fmla="*/ 956182 w 1912364"/>
              <a:gd name="connsiteY11" fmla="*/ 56833 h 2208210"/>
              <a:gd name="connsiteX12" fmla="*/ 49220 w 1912364"/>
              <a:gd name="connsiteY12" fmla="*/ 580469 h 2208210"/>
              <a:gd name="connsiteX13" fmla="*/ 49220 w 1912364"/>
              <a:gd name="connsiteY13" fmla="*/ 1627741 h 2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2364" h="2208210">
                <a:moveTo>
                  <a:pt x="956182" y="2208210"/>
                </a:moveTo>
                <a:lnTo>
                  <a:pt x="0" y="1656158"/>
                </a:lnTo>
                <a:lnTo>
                  <a:pt x="0" y="552053"/>
                </a:lnTo>
                <a:lnTo>
                  <a:pt x="956182" y="0"/>
                </a:lnTo>
                <a:lnTo>
                  <a:pt x="1912365" y="552053"/>
                </a:lnTo>
                <a:lnTo>
                  <a:pt x="1912365" y="1656158"/>
                </a:lnTo>
                <a:lnTo>
                  <a:pt x="956182" y="2208210"/>
                </a:lnTo>
                <a:close/>
                <a:moveTo>
                  <a:pt x="49220" y="1627741"/>
                </a:moveTo>
                <a:lnTo>
                  <a:pt x="956182" y="2151378"/>
                </a:lnTo>
                <a:lnTo>
                  <a:pt x="1863144" y="1627741"/>
                </a:lnTo>
                <a:lnTo>
                  <a:pt x="1863144" y="580469"/>
                </a:lnTo>
                <a:lnTo>
                  <a:pt x="956182" y="56833"/>
                </a:lnTo>
                <a:lnTo>
                  <a:pt x="49220" y="580469"/>
                </a:lnTo>
                <a:lnTo>
                  <a:pt x="49220" y="1627741"/>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0" name="TextBox 29">
            <a:extLst>
              <a:ext uri="{FF2B5EF4-FFF2-40B4-BE49-F238E27FC236}">
                <a16:creationId xmlns:a16="http://schemas.microsoft.com/office/drawing/2014/main" id="{43038343-FF6F-93CD-9034-66690F41AD91}"/>
              </a:ext>
            </a:extLst>
          </p:cNvPr>
          <p:cNvSpPr txBox="1"/>
          <p:nvPr/>
        </p:nvSpPr>
        <p:spPr>
          <a:xfrm>
            <a:off x="7836514" y="2052858"/>
            <a:ext cx="2898161" cy="646331"/>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rPr>
              <a:t>End to end security across the application lifecycle</a:t>
            </a:r>
          </a:p>
        </p:txBody>
      </p:sp>
      <p:sp>
        <p:nvSpPr>
          <p:cNvPr id="31" name="TextBox 30">
            <a:extLst>
              <a:ext uri="{FF2B5EF4-FFF2-40B4-BE49-F238E27FC236}">
                <a16:creationId xmlns:a16="http://schemas.microsoft.com/office/drawing/2014/main" id="{D0995ACB-E3CE-DC07-93A6-0649533EA408}"/>
              </a:ext>
            </a:extLst>
          </p:cNvPr>
          <p:cNvSpPr txBox="1"/>
          <p:nvPr/>
        </p:nvSpPr>
        <p:spPr>
          <a:xfrm>
            <a:off x="8616159" y="3373374"/>
            <a:ext cx="3128165" cy="923330"/>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rPr>
              <a:t>Earlier access to AI innovation and broadest selection of AI models</a:t>
            </a:r>
          </a:p>
        </p:txBody>
      </p:sp>
      <p:sp>
        <p:nvSpPr>
          <p:cNvPr id="32" name="TextBox 31">
            <a:extLst>
              <a:ext uri="{FF2B5EF4-FFF2-40B4-BE49-F238E27FC236}">
                <a16:creationId xmlns:a16="http://schemas.microsoft.com/office/drawing/2014/main" id="{8504E3FB-9F2B-BB47-8BEA-EFAE29E7D1C3}"/>
              </a:ext>
            </a:extLst>
          </p:cNvPr>
          <p:cNvSpPr txBox="1"/>
          <p:nvPr/>
        </p:nvSpPr>
        <p:spPr>
          <a:xfrm>
            <a:off x="7836514" y="4988889"/>
            <a:ext cx="3049770" cy="646331"/>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Segoe Sans Text"/>
              </a:rPr>
              <a:t>Any developer, </a:t>
            </a:r>
            <a:r>
              <a:rPr kumimoji="0" lang="en-US" sz="1800" b="0" i="0" u="none" strike="noStrike" kern="1200" cap="none" spc="0" normalizeH="0" baseline="0" noProof="0" dirty="0">
                <a:ln>
                  <a:noFill/>
                </a:ln>
                <a:solidFill>
                  <a:srgbClr val="000000"/>
                </a:solidFill>
                <a:effectLst/>
                <a:uLnTx/>
                <a:uFillTx/>
                <a:latin typeface="Segoe Sans Text"/>
                <a:ea typeface="+mn-ea"/>
                <a:cs typeface="+mn-cs"/>
              </a:rPr>
              <a:t>any app, any architecture and language </a:t>
            </a:r>
          </a:p>
        </p:txBody>
      </p:sp>
      <p:sp>
        <p:nvSpPr>
          <p:cNvPr id="33" name="TextBox 32">
            <a:extLst>
              <a:ext uri="{FF2B5EF4-FFF2-40B4-BE49-F238E27FC236}">
                <a16:creationId xmlns:a16="http://schemas.microsoft.com/office/drawing/2014/main" id="{5793E46E-D664-B276-7D99-39944403216E}"/>
              </a:ext>
            </a:extLst>
          </p:cNvPr>
          <p:cNvSpPr txBox="1"/>
          <p:nvPr/>
        </p:nvSpPr>
        <p:spPr>
          <a:xfrm>
            <a:off x="904874" y="2052858"/>
            <a:ext cx="3450611" cy="646331"/>
          </a:xfrm>
          <a:prstGeom prst="rect">
            <a:avLst/>
          </a:prstGeom>
          <a:noFill/>
        </p:spPr>
        <p:txBody>
          <a:bodyPr wrap="square"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Segoe Sans Text"/>
              </a:rPr>
              <a:t>Intelligent app </a:t>
            </a:r>
            <a:r>
              <a:rPr kumimoji="0" lang="en-US" sz="1800" b="0" i="0" u="none" strike="noStrike" kern="1200" cap="none" spc="0" normalizeH="0" baseline="0" noProof="0" dirty="0">
                <a:ln>
                  <a:noFill/>
                </a:ln>
                <a:solidFill>
                  <a:srgbClr val="000000"/>
                </a:solidFill>
                <a:effectLst/>
                <a:uLnTx/>
                <a:uFillTx/>
                <a:latin typeface="Segoe Sans Text"/>
                <a:ea typeface="+mn-ea"/>
                <a:cs typeface="+mn-cs"/>
              </a:rPr>
              <a:t>use cases based on customer engagements</a:t>
            </a:r>
          </a:p>
        </p:txBody>
      </p:sp>
      <p:sp>
        <p:nvSpPr>
          <p:cNvPr id="34" name="TextBox 33">
            <a:extLst>
              <a:ext uri="{FF2B5EF4-FFF2-40B4-BE49-F238E27FC236}">
                <a16:creationId xmlns:a16="http://schemas.microsoft.com/office/drawing/2014/main" id="{C38BF19F-EB98-DE91-6204-A7E62846DD41}"/>
              </a:ext>
            </a:extLst>
          </p:cNvPr>
          <p:cNvSpPr txBox="1"/>
          <p:nvPr/>
        </p:nvSpPr>
        <p:spPr>
          <a:xfrm>
            <a:off x="904875" y="3511872"/>
            <a:ext cx="2670965" cy="646331"/>
          </a:xfrm>
          <a:prstGeom prst="rect">
            <a:avLst/>
          </a:prstGeom>
          <a:noFill/>
        </p:spPr>
        <p:txBody>
          <a:bodyPr wrap="square"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rPr>
              <a:t>Extensibility and open ecosystem with partners</a:t>
            </a:r>
          </a:p>
        </p:txBody>
      </p:sp>
      <p:sp>
        <p:nvSpPr>
          <p:cNvPr id="35" name="TextBox 34">
            <a:extLst>
              <a:ext uri="{FF2B5EF4-FFF2-40B4-BE49-F238E27FC236}">
                <a16:creationId xmlns:a16="http://schemas.microsoft.com/office/drawing/2014/main" id="{2E91E508-E634-0A90-955C-6E45F723C602}"/>
              </a:ext>
            </a:extLst>
          </p:cNvPr>
          <p:cNvSpPr txBox="1"/>
          <p:nvPr/>
        </p:nvSpPr>
        <p:spPr>
          <a:xfrm>
            <a:off x="904875" y="4988889"/>
            <a:ext cx="3450611" cy="646331"/>
          </a:xfrm>
          <a:prstGeom prst="rect">
            <a:avLst/>
          </a:prstGeom>
          <a:noFill/>
        </p:spPr>
        <p:txBody>
          <a:bodyPr wrap="square"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Segoe Sans Text"/>
              </a:rPr>
              <a:t>Unmatched performance and resilience for databases</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4" name="Graphic 42">
            <a:extLst>
              <a:ext uri="{FF2B5EF4-FFF2-40B4-BE49-F238E27FC236}">
                <a16:creationId xmlns:a16="http://schemas.microsoft.com/office/drawing/2014/main" id="{2DBC1635-E59B-129B-79C8-1A9995892DA9}"/>
              </a:ext>
              <a:ext uri="{C183D7F6-B498-43B3-948B-1728B52AA6E4}">
                <adec:decorative xmlns:adec="http://schemas.microsoft.com/office/drawing/2017/decorative" val="1"/>
              </a:ext>
            </a:extLst>
          </p:cNvPr>
          <p:cNvSpPr/>
          <p:nvPr/>
        </p:nvSpPr>
        <p:spPr>
          <a:xfrm>
            <a:off x="7481529" y="3558691"/>
            <a:ext cx="455972" cy="552696"/>
          </a:xfrm>
          <a:custGeom>
            <a:avLst/>
            <a:gdLst>
              <a:gd name="connsiteX0" fmla="*/ 0 w 157162"/>
              <a:gd name="connsiteY0" fmla="*/ 23813 h 190500"/>
              <a:gd name="connsiteX1" fmla="*/ 23813 w 157162"/>
              <a:gd name="connsiteY1" fmla="*/ 0 h 190500"/>
              <a:gd name="connsiteX2" fmla="*/ 133350 w 157162"/>
              <a:gd name="connsiteY2" fmla="*/ 0 h 190500"/>
              <a:gd name="connsiteX3" fmla="*/ 157163 w 157162"/>
              <a:gd name="connsiteY3" fmla="*/ 23813 h 190500"/>
              <a:gd name="connsiteX4" fmla="*/ 157163 w 157162"/>
              <a:gd name="connsiteY4" fmla="*/ 159544 h 190500"/>
              <a:gd name="connsiteX5" fmla="*/ 150019 w 157162"/>
              <a:gd name="connsiteY5" fmla="*/ 166688 h 190500"/>
              <a:gd name="connsiteX6" fmla="*/ 14288 w 157162"/>
              <a:gd name="connsiteY6" fmla="*/ 166688 h 190500"/>
              <a:gd name="connsiteX7" fmla="*/ 23813 w 157162"/>
              <a:gd name="connsiteY7" fmla="*/ 176213 h 190500"/>
              <a:gd name="connsiteX8" fmla="*/ 150019 w 157162"/>
              <a:gd name="connsiteY8" fmla="*/ 176213 h 190500"/>
              <a:gd name="connsiteX9" fmla="*/ 157163 w 157162"/>
              <a:gd name="connsiteY9" fmla="*/ 183356 h 190500"/>
              <a:gd name="connsiteX10" fmla="*/ 150019 w 157162"/>
              <a:gd name="connsiteY10" fmla="*/ 190500 h 190500"/>
              <a:gd name="connsiteX11" fmla="*/ 23813 w 157162"/>
              <a:gd name="connsiteY11" fmla="*/ 190500 h 190500"/>
              <a:gd name="connsiteX12" fmla="*/ 0 w 157162"/>
              <a:gd name="connsiteY12" fmla="*/ 166688 h 190500"/>
              <a:gd name="connsiteX13" fmla="*/ 0 w 157162"/>
              <a:gd name="connsiteY13" fmla="*/ 23813 h 190500"/>
              <a:gd name="connsiteX14" fmla="*/ 62398 w 157162"/>
              <a:gd name="connsiteY14" fmla="*/ 41605 h 190500"/>
              <a:gd name="connsiteX15" fmla="*/ 34776 w 157162"/>
              <a:gd name="connsiteY15" fmla="*/ 78581 h 190500"/>
              <a:gd name="connsiteX16" fmla="*/ 54845 w 157162"/>
              <a:gd name="connsiteY16" fmla="*/ 78581 h 190500"/>
              <a:gd name="connsiteX17" fmla="*/ 60055 w 157162"/>
              <a:gd name="connsiteY17" fmla="*/ 47311 h 190500"/>
              <a:gd name="connsiteX18" fmla="*/ 62398 w 157162"/>
              <a:gd name="connsiteY18" fmla="*/ 41596 h 190500"/>
              <a:gd name="connsiteX19" fmla="*/ 94212 w 157162"/>
              <a:gd name="connsiteY19" fmla="*/ 40500 h 190500"/>
              <a:gd name="connsiteX20" fmla="*/ 97107 w 157162"/>
              <a:gd name="connsiteY20" fmla="*/ 47311 h 190500"/>
              <a:gd name="connsiteX21" fmla="*/ 102318 w 157162"/>
              <a:gd name="connsiteY21" fmla="*/ 78581 h 190500"/>
              <a:gd name="connsiteX22" fmla="*/ 124768 w 157162"/>
              <a:gd name="connsiteY22" fmla="*/ 78581 h 190500"/>
              <a:gd name="connsiteX23" fmla="*/ 94212 w 157162"/>
              <a:gd name="connsiteY23" fmla="*/ 40500 h 190500"/>
              <a:gd name="connsiteX24" fmla="*/ 88021 w 157162"/>
              <a:gd name="connsiteY24" fmla="*/ 78581 h 190500"/>
              <a:gd name="connsiteX25" fmla="*/ 83630 w 157162"/>
              <a:gd name="connsiteY25" fmla="*/ 52026 h 190500"/>
              <a:gd name="connsiteX26" fmla="*/ 79562 w 157162"/>
              <a:gd name="connsiteY26" fmla="*/ 44025 h 190500"/>
              <a:gd name="connsiteX27" fmla="*/ 78581 w 157162"/>
              <a:gd name="connsiteY27" fmla="*/ 43015 h 190500"/>
              <a:gd name="connsiteX28" fmla="*/ 77600 w 157162"/>
              <a:gd name="connsiteY28" fmla="*/ 44015 h 190500"/>
              <a:gd name="connsiteX29" fmla="*/ 73533 w 157162"/>
              <a:gd name="connsiteY29" fmla="*/ 52026 h 190500"/>
              <a:gd name="connsiteX30" fmla="*/ 69152 w 157162"/>
              <a:gd name="connsiteY30" fmla="*/ 78581 h 190500"/>
              <a:gd name="connsiteX31" fmla="*/ 88011 w 157162"/>
              <a:gd name="connsiteY31" fmla="*/ 78581 h 190500"/>
              <a:gd name="connsiteX32" fmla="*/ 69409 w 157162"/>
              <a:gd name="connsiteY32" fmla="*/ 92869 h 190500"/>
              <a:gd name="connsiteX33" fmla="*/ 73533 w 157162"/>
              <a:gd name="connsiteY33" fmla="*/ 114662 h 190500"/>
              <a:gd name="connsiteX34" fmla="*/ 77600 w 157162"/>
              <a:gd name="connsiteY34" fmla="*/ 122663 h 190500"/>
              <a:gd name="connsiteX35" fmla="*/ 78581 w 157162"/>
              <a:gd name="connsiteY35" fmla="*/ 123673 h 190500"/>
              <a:gd name="connsiteX36" fmla="*/ 79562 w 157162"/>
              <a:gd name="connsiteY36" fmla="*/ 122672 h 190500"/>
              <a:gd name="connsiteX37" fmla="*/ 83630 w 157162"/>
              <a:gd name="connsiteY37" fmla="*/ 114662 h 190500"/>
              <a:gd name="connsiteX38" fmla="*/ 87754 w 157162"/>
              <a:gd name="connsiteY38" fmla="*/ 92869 h 190500"/>
              <a:gd name="connsiteX39" fmla="*/ 69409 w 157162"/>
              <a:gd name="connsiteY39" fmla="*/ 92869 h 190500"/>
              <a:gd name="connsiteX40" fmla="*/ 55083 w 157162"/>
              <a:gd name="connsiteY40" fmla="*/ 92869 h 190500"/>
              <a:gd name="connsiteX41" fmla="*/ 35528 w 157162"/>
              <a:gd name="connsiteY41" fmla="*/ 92869 h 190500"/>
              <a:gd name="connsiteX42" fmla="*/ 62465 w 157162"/>
              <a:gd name="connsiteY42" fmla="*/ 125206 h 190500"/>
              <a:gd name="connsiteX43" fmla="*/ 60065 w 157162"/>
              <a:gd name="connsiteY43" fmla="*/ 119377 h 190500"/>
              <a:gd name="connsiteX44" fmla="*/ 55093 w 157162"/>
              <a:gd name="connsiteY44" fmla="*/ 92869 h 190500"/>
              <a:gd name="connsiteX45" fmla="*/ 94145 w 157162"/>
              <a:gd name="connsiteY45" fmla="*/ 126302 h 190500"/>
              <a:gd name="connsiteX46" fmla="*/ 124025 w 157162"/>
              <a:gd name="connsiteY46" fmla="*/ 92869 h 190500"/>
              <a:gd name="connsiteX47" fmla="*/ 102079 w 157162"/>
              <a:gd name="connsiteY47" fmla="*/ 92869 h 190500"/>
              <a:gd name="connsiteX48" fmla="*/ 97107 w 157162"/>
              <a:gd name="connsiteY48" fmla="*/ 119377 h 190500"/>
              <a:gd name="connsiteX49" fmla="*/ 94155 w 157162"/>
              <a:gd name="connsiteY49" fmla="*/ 12630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7162" h="190500">
                <a:moveTo>
                  <a:pt x="0" y="23813"/>
                </a:moveTo>
                <a:cubicBezTo>
                  <a:pt x="0" y="10661"/>
                  <a:pt x="10661" y="0"/>
                  <a:pt x="23813" y="0"/>
                </a:cubicBezTo>
                <a:lnTo>
                  <a:pt x="133350" y="0"/>
                </a:lnTo>
                <a:cubicBezTo>
                  <a:pt x="146501" y="0"/>
                  <a:pt x="157163" y="10661"/>
                  <a:pt x="157163" y="23813"/>
                </a:cubicBezTo>
                <a:lnTo>
                  <a:pt x="157163" y="159544"/>
                </a:lnTo>
                <a:cubicBezTo>
                  <a:pt x="157163" y="163489"/>
                  <a:pt x="153964" y="166688"/>
                  <a:pt x="150019" y="166688"/>
                </a:cubicBezTo>
                <a:lnTo>
                  <a:pt x="14288" y="166688"/>
                </a:lnTo>
                <a:cubicBezTo>
                  <a:pt x="14288" y="171948"/>
                  <a:pt x="18552" y="176213"/>
                  <a:pt x="23813" y="176213"/>
                </a:cubicBezTo>
                <a:lnTo>
                  <a:pt x="150019" y="176213"/>
                </a:lnTo>
                <a:cubicBezTo>
                  <a:pt x="153964" y="176213"/>
                  <a:pt x="157163" y="179411"/>
                  <a:pt x="157163" y="183356"/>
                </a:cubicBezTo>
                <a:cubicBezTo>
                  <a:pt x="157163" y="187302"/>
                  <a:pt x="153964" y="190500"/>
                  <a:pt x="150019" y="190500"/>
                </a:cubicBezTo>
                <a:lnTo>
                  <a:pt x="23813" y="190500"/>
                </a:lnTo>
                <a:cubicBezTo>
                  <a:pt x="10661" y="190500"/>
                  <a:pt x="0" y="179839"/>
                  <a:pt x="0" y="166688"/>
                </a:cubicBezTo>
                <a:lnTo>
                  <a:pt x="0" y="23813"/>
                </a:lnTo>
                <a:close/>
                <a:moveTo>
                  <a:pt x="62398" y="41605"/>
                </a:moveTo>
                <a:cubicBezTo>
                  <a:pt x="47129" y="47961"/>
                  <a:pt x="36540" y="62136"/>
                  <a:pt x="34776" y="78581"/>
                </a:cubicBezTo>
                <a:lnTo>
                  <a:pt x="54845" y="78581"/>
                </a:lnTo>
                <a:cubicBezTo>
                  <a:pt x="55235" y="66675"/>
                  <a:pt x="57093" y="55750"/>
                  <a:pt x="60055" y="47311"/>
                </a:cubicBezTo>
                <a:cubicBezTo>
                  <a:pt x="60750" y="45320"/>
                  <a:pt x="61532" y="43405"/>
                  <a:pt x="62398" y="41596"/>
                </a:cubicBezTo>
                <a:close/>
                <a:moveTo>
                  <a:pt x="94212" y="40500"/>
                </a:moveTo>
                <a:cubicBezTo>
                  <a:pt x="95307" y="42615"/>
                  <a:pt x="96269" y="44910"/>
                  <a:pt x="97107" y="47311"/>
                </a:cubicBezTo>
                <a:cubicBezTo>
                  <a:pt x="100060" y="55750"/>
                  <a:pt x="101918" y="66675"/>
                  <a:pt x="102318" y="78581"/>
                </a:cubicBezTo>
                <a:lnTo>
                  <a:pt x="124768" y="78581"/>
                </a:lnTo>
                <a:cubicBezTo>
                  <a:pt x="122884" y="61013"/>
                  <a:pt x="110954" y="46145"/>
                  <a:pt x="94212" y="40500"/>
                </a:cubicBezTo>
                <a:close/>
                <a:moveTo>
                  <a:pt x="88021" y="78581"/>
                </a:moveTo>
                <a:cubicBezTo>
                  <a:pt x="87640" y="67989"/>
                  <a:pt x="85963" y="58722"/>
                  <a:pt x="83630" y="52026"/>
                </a:cubicBezTo>
                <a:cubicBezTo>
                  <a:pt x="82267" y="48158"/>
                  <a:pt x="80820" y="45530"/>
                  <a:pt x="79562" y="44025"/>
                </a:cubicBezTo>
                <a:cubicBezTo>
                  <a:pt x="79273" y="43653"/>
                  <a:pt x="78944" y="43315"/>
                  <a:pt x="78581" y="43015"/>
                </a:cubicBezTo>
                <a:cubicBezTo>
                  <a:pt x="78219" y="43312"/>
                  <a:pt x="77890" y="43647"/>
                  <a:pt x="77600" y="44015"/>
                </a:cubicBezTo>
                <a:cubicBezTo>
                  <a:pt x="76343" y="45539"/>
                  <a:pt x="74895" y="48158"/>
                  <a:pt x="73533" y="52026"/>
                </a:cubicBezTo>
                <a:cubicBezTo>
                  <a:pt x="71199" y="58722"/>
                  <a:pt x="69533" y="67989"/>
                  <a:pt x="69152" y="78581"/>
                </a:cubicBezTo>
                <a:lnTo>
                  <a:pt x="88011" y="78581"/>
                </a:lnTo>
                <a:close/>
                <a:moveTo>
                  <a:pt x="69409" y="92869"/>
                </a:moveTo>
                <a:cubicBezTo>
                  <a:pt x="70056" y="101470"/>
                  <a:pt x="71552" y="108995"/>
                  <a:pt x="73533" y="114662"/>
                </a:cubicBezTo>
                <a:cubicBezTo>
                  <a:pt x="74895" y="118529"/>
                  <a:pt x="76343" y="121158"/>
                  <a:pt x="77600" y="122663"/>
                </a:cubicBezTo>
                <a:cubicBezTo>
                  <a:pt x="78029" y="123196"/>
                  <a:pt x="78362" y="123501"/>
                  <a:pt x="78581" y="123673"/>
                </a:cubicBezTo>
                <a:cubicBezTo>
                  <a:pt x="78944" y="123376"/>
                  <a:pt x="79273" y="123040"/>
                  <a:pt x="79562" y="122672"/>
                </a:cubicBezTo>
                <a:cubicBezTo>
                  <a:pt x="80820" y="121148"/>
                  <a:pt x="82267" y="118529"/>
                  <a:pt x="83630" y="114662"/>
                </a:cubicBezTo>
                <a:cubicBezTo>
                  <a:pt x="85611" y="108995"/>
                  <a:pt x="87106" y="101470"/>
                  <a:pt x="87754" y="92869"/>
                </a:cubicBezTo>
                <a:lnTo>
                  <a:pt x="69409" y="92869"/>
                </a:lnTo>
                <a:close/>
                <a:moveTo>
                  <a:pt x="55083" y="92869"/>
                </a:moveTo>
                <a:lnTo>
                  <a:pt x="35528" y="92869"/>
                </a:lnTo>
                <a:cubicBezTo>
                  <a:pt x="38656" y="107416"/>
                  <a:pt x="48723" y="119501"/>
                  <a:pt x="62465" y="125206"/>
                </a:cubicBezTo>
                <a:cubicBezTo>
                  <a:pt x="61552" y="123312"/>
                  <a:pt x="60750" y="121365"/>
                  <a:pt x="60065" y="119377"/>
                </a:cubicBezTo>
                <a:cubicBezTo>
                  <a:pt x="57502" y="112071"/>
                  <a:pt x="55778" y="102918"/>
                  <a:pt x="55093" y="92869"/>
                </a:cubicBezTo>
                <a:close/>
                <a:moveTo>
                  <a:pt x="94145" y="126302"/>
                </a:moveTo>
                <a:cubicBezTo>
                  <a:pt x="109307" y="121210"/>
                  <a:pt x="120662" y="108505"/>
                  <a:pt x="124025" y="92869"/>
                </a:cubicBezTo>
                <a:lnTo>
                  <a:pt x="102079" y="92869"/>
                </a:lnTo>
                <a:cubicBezTo>
                  <a:pt x="101403" y="102918"/>
                  <a:pt x="99670" y="112071"/>
                  <a:pt x="97107" y="119377"/>
                </a:cubicBezTo>
                <a:cubicBezTo>
                  <a:pt x="96250" y="121825"/>
                  <a:pt x="95269" y="124158"/>
                  <a:pt x="94155" y="1263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0" name="Graphic 48">
            <a:extLst>
              <a:ext uri="{FF2B5EF4-FFF2-40B4-BE49-F238E27FC236}">
                <a16:creationId xmlns:a16="http://schemas.microsoft.com/office/drawing/2014/main" id="{A0D0BBF7-534D-60DA-99D1-9B63EAA37D47}"/>
              </a:ext>
              <a:ext uri="{C183D7F6-B498-43B3-948B-1728B52AA6E4}">
                <adec:decorative xmlns:adec="http://schemas.microsoft.com/office/drawing/2017/decorative" val="1"/>
              </a:ext>
            </a:extLst>
          </p:cNvPr>
          <p:cNvSpPr/>
          <p:nvPr/>
        </p:nvSpPr>
        <p:spPr>
          <a:xfrm>
            <a:off x="4987060" y="2155968"/>
            <a:ext cx="550140" cy="440112"/>
          </a:xfrm>
          <a:custGeom>
            <a:avLst/>
            <a:gdLst>
              <a:gd name="connsiteX0" fmla="*/ 0 w 190500"/>
              <a:gd name="connsiteY0" fmla="*/ 26194 h 152400"/>
              <a:gd name="connsiteX1" fmla="*/ 26194 w 190500"/>
              <a:gd name="connsiteY1" fmla="*/ 0 h 152400"/>
              <a:gd name="connsiteX2" fmla="*/ 164306 w 190500"/>
              <a:gd name="connsiteY2" fmla="*/ 0 h 152400"/>
              <a:gd name="connsiteX3" fmla="*/ 190500 w 190500"/>
              <a:gd name="connsiteY3" fmla="*/ 26194 h 152400"/>
              <a:gd name="connsiteX4" fmla="*/ 190500 w 190500"/>
              <a:gd name="connsiteY4" fmla="*/ 126206 h 152400"/>
              <a:gd name="connsiteX5" fmla="*/ 164306 w 190500"/>
              <a:gd name="connsiteY5" fmla="*/ 152400 h 152400"/>
              <a:gd name="connsiteX6" fmla="*/ 26194 w 190500"/>
              <a:gd name="connsiteY6" fmla="*/ 152400 h 152400"/>
              <a:gd name="connsiteX7" fmla="*/ 0 w 190500"/>
              <a:gd name="connsiteY7" fmla="*/ 126206 h 152400"/>
              <a:gd name="connsiteX8" fmla="*/ 0 w 190500"/>
              <a:gd name="connsiteY8" fmla="*/ 26194 h 152400"/>
              <a:gd name="connsiteX9" fmla="*/ 95250 w 190500"/>
              <a:gd name="connsiteY9" fmla="*/ 28575 h 152400"/>
              <a:gd name="connsiteX10" fmla="*/ 76200 w 190500"/>
              <a:gd name="connsiteY10" fmla="*/ 47625 h 152400"/>
              <a:gd name="connsiteX11" fmla="*/ 76200 w 190500"/>
              <a:gd name="connsiteY11" fmla="*/ 104775 h 152400"/>
              <a:gd name="connsiteX12" fmla="*/ 95250 w 190500"/>
              <a:gd name="connsiteY12" fmla="*/ 123825 h 152400"/>
              <a:gd name="connsiteX13" fmla="*/ 114300 w 190500"/>
              <a:gd name="connsiteY13" fmla="*/ 104775 h 152400"/>
              <a:gd name="connsiteX14" fmla="*/ 114300 w 190500"/>
              <a:gd name="connsiteY14" fmla="*/ 47625 h 152400"/>
              <a:gd name="connsiteX15" fmla="*/ 95250 w 190500"/>
              <a:gd name="connsiteY15" fmla="*/ 28575 h 152400"/>
              <a:gd name="connsiteX16" fmla="*/ 47625 w 190500"/>
              <a:gd name="connsiteY16" fmla="*/ 76200 h 152400"/>
              <a:gd name="connsiteX17" fmla="*/ 28575 w 190500"/>
              <a:gd name="connsiteY17" fmla="*/ 95250 h 152400"/>
              <a:gd name="connsiteX18" fmla="*/ 28575 w 190500"/>
              <a:gd name="connsiteY18" fmla="*/ 104775 h 152400"/>
              <a:gd name="connsiteX19" fmla="*/ 47625 w 190500"/>
              <a:gd name="connsiteY19" fmla="*/ 123825 h 152400"/>
              <a:gd name="connsiteX20" fmla="*/ 66675 w 190500"/>
              <a:gd name="connsiteY20" fmla="*/ 104775 h 152400"/>
              <a:gd name="connsiteX21" fmla="*/ 66675 w 190500"/>
              <a:gd name="connsiteY21" fmla="*/ 95250 h 152400"/>
              <a:gd name="connsiteX22" fmla="*/ 47625 w 190500"/>
              <a:gd name="connsiteY22" fmla="*/ 76200 h 152400"/>
              <a:gd name="connsiteX23" fmla="*/ 123825 w 190500"/>
              <a:gd name="connsiteY23" fmla="*/ 76200 h 152400"/>
              <a:gd name="connsiteX24" fmla="*/ 123825 w 190500"/>
              <a:gd name="connsiteY24" fmla="*/ 104775 h 152400"/>
              <a:gd name="connsiteX25" fmla="*/ 142875 w 190500"/>
              <a:gd name="connsiteY25" fmla="*/ 123825 h 152400"/>
              <a:gd name="connsiteX26" fmla="*/ 161925 w 190500"/>
              <a:gd name="connsiteY26" fmla="*/ 104775 h 152400"/>
              <a:gd name="connsiteX27" fmla="*/ 161925 w 190500"/>
              <a:gd name="connsiteY27" fmla="*/ 76200 h 152400"/>
              <a:gd name="connsiteX28" fmla="*/ 142875 w 190500"/>
              <a:gd name="connsiteY28" fmla="*/ 57150 h 152400"/>
              <a:gd name="connsiteX29" fmla="*/ 123825 w 190500"/>
              <a:gd name="connsiteY29" fmla="*/ 762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500" h="152400">
                <a:moveTo>
                  <a:pt x="0" y="26194"/>
                </a:moveTo>
                <a:cubicBezTo>
                  <a:pt x="0" y="11727"/>
                  <a:pt x="11727" y="0"/>
                  <a:pt x="26194" y="0"/>
                </a:cubicBezTo>
                <a:lnTo>
                  <a:pt x="164306" y="0"/>
                </a:lnTo>
                <a:cubicBezTo>
                  <a:pt x="178773" y="0"/>
                  <a:pt x="190500" y="11727"/>
                  <a:pt x="190500" y="26194"/>
                </a:cubicBezTo>
                <a:lnTo>
                  <a:pt x="190500" y="126206"/>
                </a:lnTo>
                <a:cubicBezTo>
                  <a:pt x="190500" y="140673"/>
                  <a:pt x="178773" y="152400"/>
                  <a:pt x="164306" y="152400"/>
                </a:cubicBezTo>
                <a:lnTo>
                  <a:pt x="26194" y="152400"/>
                </a:lnTo>
                <a:cubicBezTo>
                  <a:pt x="11727" y="152400"/>
                  <a:pt x="0" y="140673"/>
                  <a:pt x="0" y="126206"/>
                </a:cubicBezTo>
                <a:lnTo>
                  <a:pt x="0" y="26194"/>
                </a:lnTo>
                <a:close/>
                <a:moveTo>
                  <a:pt x="95250" y="28575"/>
                </a:moveTo>
                <a:cubicBezTo>
                  <a:pt x="84729" y="28575"/>
                  <a:pt x="76200" y="37104"/>
                  <a:pt x="76200" y="47625"/>
                </a:cubicBezTo>
                <a:lnTo>
                  <a:pt x="76200" y="104775"/>
                </a:lnTo>
                <a:cubicBezTo>
                  <a:pt x="76200" y="115296"/>
                  <a:pt x="84729" y="123825"/>
                  <a:pt x="95250" y="123825"/>
                </a:cubicBezTo>
                <a:cubicBezTo>
                  <a:pt x="105771" y="123825"/>
                  <a:pt x="114300" y="115296"/>
                  <a:pt x="114300" y="104775"/>
                </a:cubicBezTo>
                <a:lnTo>
                  <a:pt x="114300" y="47625"/>
                </a:lnTo>
                <a:cubicBezTo>
                  <a:pt x="114300" y="37104"/>
                  <a:pt x="105771" y="28575"/>
                  <a:pt x="95250" y="28575"/>
                </a:cubicBezTo>
                <a:close/>
                <a:moveTo>
                  <a:pt x="47625" y="76200"/>
                </a:moveTo>
                <a:cubicBezTo>
                  <a:pt x="37104" y="76200"/>
                  <a:pt x="28575" y="84729"/>
                  <a:pt x="28575" y="95250"/>
                </a:cubicBezTo>
                <a:lnTo>
                  <a:pt x="28575" y="104775"/>
                </a:lnTo>
                <a:cubicBezTo>
                  <a:pt x="28575" y="115296"/>
                  <a:pt x="37104" y="123825"/>
                  <a:pt x="47625" y="123825"/>
                </a:cubicBezTo>
                <a:cubicBezTo>
                  <a:pt x="58146" y="123825"/>
                  <a:pt x="66675" y="115296"/>
                  <a:pt x="66675" y="104775"/>
                </a:cubicBezTo>
                <a:lnTo>
                  <a:pt x="66675" y="95250"/>
                </a:lnTo>
                <a:cubicBezTo>
                  <a:pt x="66675" y="84729"/>
                  <a:pt x="58146" y="76200"/>
                  <a:pt x="47625" y="76200"/>
                </a:cubicBezTo>
                <a:close/>
                <a:moveTo>
                  <a:pt x="123825" y="76200"/>
                </a:moveTo>
                <a:lnTo>
                  <a:pt x="123825" y="104775"/>
                </a:lnTo>
                <a:cubicBezTo>
                  <a:pt x="123825" y="115296"/>
                  <a:pt x="132354" y="123825"/>
                  <a:pt x="142875" y="123825"/>
                </a:cubicBezTo>
                <a:cubicBezTo>
                  <a:pt x="153396" y="123825"/>
                  <a:pt x="161925" y="115296"/>
                  <a:pt x="161925" y="104775"/>
                </a:cubicBezTo>
                <a:lnTo>
                  <a:pt x="161925" y="76200"/>
                </a:lnTo>
                <a:cubicBezTo>
                  <a:pt x="161925" y="65679"/>
                  <a:pt x="153396" y="57150"/>
                  <a:pt x="142875" y="57150"/>
                </a:cubicBezTo>
                <a:cubicBezTo>
                  <a:pt x="132354" y="57150"/>
                  <a:pt x="123825" y="65679"/>
                  <a:pt x="123825" y="7620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3" name="Graphic 51">
            <a:extLst>
              <a:ext uri="{FF2B5EF4-FFF2-40B4-BE49-F238E27FC236}">
                <a16:creationId xmlns:a16="http://schemas.microsoft.com/office/drawing/2014/main" id="{7F5340F4-80FB-6D68-D4BB-1C58C1448BCD}"/>
              </a:ext>
              <a:ext uri="{C183D7F6-B498-43B3-948B-1728B52AA6E4}">
                <adec:decorative xmlns:adec="http://schemas.microsoft.com/office/drawing/2017/decorative" val="1"/>
              </a:ext>
            </a:extLst>
          </p:cNvPr>
          <p:cNvSpPr/>
          <p:nvPr/>
        </p:nvSpPr>
        <p:spPr>
          <a:xfrm>
            <a:off x="6671540" y="2143542"/>
            <a:ext cx="516660" cy="464964"/>
          </a:xfrm>
          <a:custGeom>
            <a:avLst/>
            <a:gdLst>
              <a:gd name="connsiteX0" fmla="*/ 133349 w 190498"/>
              <a:gd name="connsiteY0" fmla="*/ 28575 h 171437"/>
              <a:gd name="connsiteX1" fmla="*/ 161924 w 190498"/>
              <a:gd name="connsiteY1" fmla="*/ 0 h 171437"/>
              <a:gd name="connsiteX2" fmla="*/ 190499 w 190498"/>
              <a:gd name="connsiteY2" fmla="*/ 28575 h 171437"/>
              <a:gd name="connsiteX3" fmla="*/ 161924 w 190498"/>
              <a:gd name="connsiteY3" fmla="*/ 57150 h 171437"/>
              <a:gd name="connsiteX4" fmla="*/ 157390 w 190498"/>
              <a:gd name="connsiteY4" fmla="*/ 56788 h 171437"/>
              <a:gd name="connsiteX5" fmla="*/ 137978 w 190498"/>
              <a:gd name="connsiteY5" fmla="*/ 88773 h 171437"/>
              <a:gd name="connsiteX6" fmla="*/ 130388 w 190498"/>
              <a:gd name="connsiteY6" fmla="*/ 128465 h 171437"/>
              <a:gd name="connsiteX7" fmla="*/ 92744 w 190498"/>
              <a:gd name="connsiteY7" fmla="*/ 123539 h 171437"/>
              <a:gd name="connsiteX8" fmla="*/ 57111 w 190498"/>
              <a:gd name="connsiteY8" fmla="*/ 141351 h 171437"/>
              <a:gd name="connsiteX9" fmla="*/ 30086 w 190498"/>
              <a:gd name="connsiteY9" fmla="*/ 171397 h 171437"/>
              <a:gd name="connsiteX10" fmla="*/ 41 w 190498"/>
              <a:gd name="connsiteY10" fmla="*/ 144372 h 171437"/>
              <a:gd name="connsiteX11" fmla="*/ 27065 w 190498"/>
              <a:gd name="connsiteY11" fmla="*/ 114327 h 171437"/>
              <a:gd name="connsiteX12" fmla="*/ 52720 w 190498"/>
              <a:gd name="connsiteY12" fmla="*/ 127578 h 171437"/>
              <a:gd name="connsiteX13" fmla="*/ 86353 w 190498"/>
              <a:gd name="connsiteY13" fmla="*/ 110766 h 171437"/>
              <a:gd name="connsiteX14" fmla="*/ 108292 w 190498"/>
              <a:gd name="connsiteY14" fmla="*/ 76829 h 171437"/>
              <a:gd name="connsiteX15" fmla="*/ 127072 w 190498"/>
              <a:gd name="connsiteY15" fmla="*/ 79210 h 171437"/>
              <a:gd name="connsiteX16" fmla="*/ 144198 w 190498"/>
              <a:gd name="connsiteY16" fmla="*/ 50987 h 171437"/>
              <a:gd name="connsiteX17" fmla="*/ 133349 w 190498"/>
              <a:gd name="connsiteY17" fmla="*/ 28575 h 1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498" h="171437">
                <a:moveTo>
                  <a:pt x="133349" y="28575"/>
                </a:moveTo>
                <a:cubicBezTo>
                  <a:pt x="133349" y="12793"/>
                  <a:pt x="146142" y="0"/>
                  <a:pt x="161924" y="0"/>
                </a:cubicBezTo>
                <a:cubicBezTo>
                  <a:pt x="177705" y="0"/>
                  <a:pt x="190499" y="12793"/>
                  <a:pt x="190499" y="28575"/>
                </a:cubicBezTo>
                <a:cubicBezTo>
                  <a:pt x="190499" y="44357"/>
                  <a:pt x="177705" y="57150"/>
                  <a:pt x="161924" y="57150"/>
                </a:cubicBezTo>
                <a:cubicBezTo>
                  <a:pt x="160405" y="57150"/>
                  <a:pt x="158889" y="57029"/>
                  <a:pt x="157390" y="56788"/>
                </a:cubicBezTo>
                <a:lnTo>
                  <a:pt x="137978" y="88773"/>
                </a:lnTo>
                <a:cubicBezTo>
                  <a:pt x="146843" y="101830"/>
                  <a:pt x="143444" y="119600"/>
                  <a:pt x="130388" y="128465"/>
                </a:cubicBezTo>
                <a:cubicBezTo>
                  <a:pt x="118405" y="136600"/>
                  <a:pt x="102230" y="134484"/>
                  <a:pt x="92744" y="123539"/>
                </a:cubicBezTo>
                <a:lnTo>
                  <a:pt x="57111" y="141351"/>
                </a:lnTo>
                <a:cubicBezTo>
                  <a:pt x="57945" y="157110"/>
                  <a:pt x="45846" y="170562"/>
                  <a:pt x="30086" y="171397"/>
                </a:cubicBezTo>
                <a:cubicBezTo>
                  <a:pt x="14327" y="172231"/>
                  <a:pt x="875" y="160132"/>
                  <a:pt x="41" y="144372"/>
                </a:cubicBezTo>
                <a:cubicBezTo>
                  <a:pt x="-794" y="128613"/>
                  <a:pt x="11306" y="115161"/>
                  <a:pt x="27065" y="114327"/>
                </a:cubicBezTo>
                <a:cubicBezTo>
                  <a:pt x="37383" y="113780"/>
                  <a:pt x="47193" y="118847"/>
                  <a:pt x="52720" y="127578"/>
                </a:cubicBezTo>
                <a:lnTo>
                  <a:pt x="86353" y="110766"/>
                </a:lnTo>
                <a:cubicBezTo>
                  <a:pt x="83039" y="95336"/>
                  <a:pt x="92862" y="80142"/>
                  <a:pt x="108292" y="76829"/>
                </a:cubicBezTo>
                <a:cubicBezTo>
                  <a:pt x="114640" y="75466"/>
                  <a:pt x="121264" y="76305"/>
                  <a:pt x="127072" y="79210"/>
                </a:cubicBezTo>
                <a:lnTo>
                  <a:pt x="144198" y="50987"/>
                </a:lnTo>
                <a:cubicBezTo>
                  <a:pt x="137340" y="45572"/>
                  <a:pt x="133342" y="37313"/>
                  <a:pt x="133349" y="2857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6" name="Graphic 54">
            <a:extLst>
              <a:ext uri="{FF2B5EF4-FFF2-40B4-BE49-F238E27FC236}">
                <a16:creationId xmlns:a16="http://schemas.microsoft.com/office/drawing/2014/main" id="{5426A61F-30F8-D8C7-C1F3-BF5A22B4F5D8}"/>
              </a:ext>
              <a:ext uri="{C183D7F6-B498-43B3-948B-1728B52AA6E4}">
                <adec:decorative xmlns:adec="http://schemas.microsoft.com/office/drawing/2017/decorative" val="1"/>
              </a:ext>
            </a:extLst>
          </p:cNvPr>
          <p:cNvSpPr/>
          <p:nvPr/>
        </p:nvSpPr>
        <p:spPr>
          <a:xfrm>
            <a:off x="5031829" y="5052354"/>
            <a:ext cx="460602" cy="484846"/>
          </a:xfrm>
          <a:custGeom>
            <a:avLst/>
            <a:gdLst>
              <a:gd name="connsiteX0" fmla="*/ 76200 w 180975"/>
              <a:gd name="connsiteY0" fmla="*/ 76200 h 190500"/>
              <a:gd name="connsiteX1" fmla="*/ 152400 w 180975"/>
              <a:gd name="connsiteY1" fmla="*/ 38100 h 190500"/>
              <a:gd name="connsiteX2" fmla="*/ 76200 w 180975"/>
              <a:gd name="connsiteY2" fmla="*/ 0 h 190500"/>
              <a:gd name="connsiteX3" fmla="*/ 0 w 180975"/>
              <a:gd name="connsiteY3" fmla="*/ 38100 h 190500"/>
              <a:gd name="connsiteX4" fmla="*/ 76200 w 180975"/>
              <a:gd name="connsiteY4" fmla="*/ 76200 h 190500"/>
              <a:gd name="connsiteX5" fmla="*/ 136474 w 180975"/>
              <a:gd name="connsiteY5" fmla="*/ 77819 h 190500"/>
              <a:gd name="connsiteX6" fmla="*/ 152400 w 180975"/>
              <a:gd name="connsiteY6" fmla="*/ 67180 h 190500"/>
              <a:gd name="connsiteX7" fmla="*/ 152400 w 180975"/>
              <a:gd name="connsiteY7" fmla="*/ 105337 h 190500"/>
              <a:gd name="connsiteX8" fmla="*/ 145256 w 180975"/>
              <a:gd name="connsiteY8" fmla="*/ 104775 h 190500"/>
              <a:gd name="connsiteX9" fmla="*/ 111919 w 180975"/>
              <a:gd name="connsiteY9" fmla="*/ 104775 h 190500"/>
              <a:gd name="connsiteX10" fmla="*/ 66667 w 180975"/>
              <a:gd name="connsiteY10" fmla="*/ 150010 h 190500"/>
              <a:gd name="connsiteX11" fmla="*/ 90421 w 180975"/>
              <a:gd name="connsiteY11" fmla="*/ 189833 h 190500"/>
              <a:gd name="connsiteX12" fmla="*/ 76200 w 180975"/>
              <a:gd name="connsiteY12" fmla="*/ 190500 h 190500"/>
              <a:gd name="connsiteX13" fmla="*/ 0 w 180975"/>
              <a:gd name="connsiteY13" fmla="*/ 152400 h 190500"/>
              <a:gd name="connsiteX14" fmla="*/ 0 w 180975"/>
              <a:gd name="connsiteY14" fmla="*/ 67180 h 190500"/>
              <a:gd name="connsiteX15" fmla="*/ 15926 w 180975"/>
              <a:gd name="connsiteY15" fmla="*/ 77819 h 190500"/>
              <a:gd name="connsiteX16" fmla="*/ 76200 w 180975"/>
              <a:gd name="connsiteY16" fmla="*/ 90488 h 190500"/>
              <a:gd name="connsiteX17" fmla="*/ 136474 w 180975"/>
              <a:gd name="connsiteY17" fmla="*/ 77819 h 190500"/>
              <a:gd name="connsiteX18" fmla="*/ 180975 w 180975"/>
              <a:gd name="connsiteY18" fmla="*/ 150019 h 190500"/>
              <a:gd name="connsiteX19" fmla="*/ 145256 w 180975"/>
              <a:gd name="connsiteY19" fmla="*/ 114300 h 190500"/>
              <a:gd name="connsiteX20" fmla="*/ 144285 w 180975"/>
              <a:gd name="connsiteY20" fmla="*/ 114367 h 190500"/>
              <a:gd name="connsiteX21" fmla="*/ 138181 w 180975"/>
              <a:gd name="connsiteY21" fmla="*/ 122417 h 190500"/>
              <a:gd name="connsiteX22" fmla="*/ 145256 w 180975"/>
              <a:gd name="connsiteY22" fmla="*/ 128588 h 190500"/>
              <a:gd name="connsiteX23" fmla="*/ 146723 w 180975"/>
              <a:gd name="connsiteY23" fmla="*/ 128635 h 190500"/>
              <a:gd name="connsiteX24" fmla="*/ 166679 w 180975"/>
              <a:gd name="connsiteY24" fmla="*/ 151446 h 190500"/>
              <a:gd name="connsiteX25" fmla="*/ 145256 w 180975"/>
              <a:gd name="connsiteY25" fmla="*/ 171450 h 190500"/>
              <a:gd name="connsiteX26" fmla="*/ 145228 w 180975"/>
              <a:gd name="connsiteY26" fmla="*/ 171498 h 190500"/>
              <a:gd name="connsiteX27" fmla="*/ 144256 w 180975"/>
              <a:gd name="connsiteY27" fmla="*/ 171564 h 190500"/>
              <a:gd name="connsiteX28" fmla="*/ 138151 w 180975"/>
              <a:gd name="connsiteY28" fmla="*/ 179614 h 190500"/>
              <a:gd name="connsiteX29" fmla="*/ 145285 w 180975"/>
              <a:gd name="connsiteY29" fmla="*/ 185785 h 190500"/>
              <a:gd name="connsiteX30" fmla="*/ 145285 w 180975"/>
              <a:gd name="connsiteY30" fmla="*/ 185738 h 190500"/>
              <a:gd name="connsiteX31" fmla="*/ 147190 w 180975"/>
              <a:gd name="connsiteY31" fmla="*/ 185690 h 190500"/>
              <a:gd name="connsiteX32" fmla="*/ 180975 w 180975"/>
              <a:gd name="connsiteY32" fmla="*/ 150019 h 190500"/>
              <a:gd name="connsiteX33" fmla="*/ 119063 w 180975"/>
              <a:gd name="connsiteY33" fmla="*/ 121444 h 190500"/>
              <a:gd name="connsiteX34" fmla="*/ 111919 w 180975"/>
              <a:gd name="connsiteY34" fmla="*/ 114300 h 190500"/>
              <a:gd name="connsiteX35" fmla="*/ 110014 w 180975"/>
              <a:gd name="connsiteY35" fmla="*/ 114348 h 190500"/>
              <a:gd name="connsiteX36" fmla="*/ 76185 w 180975"/>
              <a:gd name="connsiteY36" fmla="*/ 151862 h 190500"/>
              <a:gd name="connsiteX37" fmla="*/ 111919 w 180975"/>
              <a:gd name="connsiteY37" fmla="*/ 185738 h 190500"/>
              <a:gd name="connsiteX38" fmla="*/ 112890 w 180975"/>
              <a:gd name="connsiteY38" fmla="*/ 185671 h 190500"/>
              <a:gd name="connsiteX39" fmla="*/ 118994 w 180975"/>
              <a:gd name="connsiteY39" fmla="*/ 177620 h 190500"/>
              <a:gd name="connsiteX40" fmla="*/ 111919 w 180975"/>
              <a:gd name="connsiteY40" fmla="*/ 171450 h 190500"/>
              <a:gd name="connsiteX41" fmla="*/ 110452 w 180975"/>
              <a:gd name="connsiteY41" fmla="*/ 171402 h 190500"/>
              <a:gd name="connsiteX42" fmla="*/ 90496 w 180975"/>
              <a:gd name="connsiteY42" fmla="*/ 148591 h 190500"/>
              <a:gd name="connsiteX43" fmla="*/ 111919 w 180975"/>
              <a:gd name="connsiteY43" fmla="*/ 128588 h 190500"/>
              <a:gd name="connsiteX44" fmla="*/ 112890 w 180975"/>
              <a:gd name="connsiteY44" fmla="*/ 128521 h 190500"/>
              <a:gd name="connsiteX45" fmla="*/ 119063 w 180975"/>
              <a:gd name="connsiteY45" fmla="*/ 121444 h 190500"/>
              <a:gd name="connsiteX46" fmla="*/ 152400 w 180975"/>
              <a:gd name="connsiteY46" fmla="*/ 150019 h 190500"/>
              <a:gd name="connsiteX47" fmla="*/ 145256 w 180975"/>
              <a:gd name="connsiteY47" fmla="*/ 142875 h 190500"/>
              <a:gd name="connsiteX48" fmla="*/ 111919 w 180975"/>
              <a:gd name="connsiteY48" fmla="*/ 142875 h 190500"/>
              <a:gd name="connsiteX49" fmla="*/ 110947 w 180975"/>
              <a:gd name="connsiteY49" fmla="*/ 142942 h 190500"/>
              <a:gd name="connsiteX50" fmla="*/ 104844 w 180975"/>
              <a:gd name="connsiteY50" fmla="*/ 150992 h 190500"/>
              <a:gd name="connsiteX51" fmla="*/ 111919 w 180975"/>
              <a:gd name="connsiteY51" fmla="*/ 157163 h 190500"/>
              <a:gd name="connsiteX52" fmla="*/ 145256 w 180975"/>
              <a:gd name="connsiteY52" fmla="*/ 157163 h 190500"/>
              <a:gd name="connsiteX53" fmla="*/ 146228 w 180975"/>
              <a:gd name="connsiteY53" fmla="*/ 157096 h 190500"/>
              <a:gd name="connsiteX54" fmla="*/ 152400 w 180975"/>
              <a:gd name="connsiteY54" fmla="*/ 1500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0975"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05337"/>
                </a:lnTo>
                <a:cubicBezTo>
                  <a:pt x="150037" y="104962"/>
                  <a:pt x="147649" y="104774"/>
                  <a:pt x="145256" y="104775"/>
                </a:cubicBezTo>
                <a:lnTo>
                  <a:pt x="111919" y="104775"/>
                </a:lnTo>
                <a:cubicBezTo>
                  <a:pt x="86931" y="104770"/>
                  <a:pt x="66671" y="125023"/>
                  <a:pt x="66667" y="150010"/>
                </a:cubicBezTo>
                <a:cubicBezTo>
                  <a:pt x="66664" y="166642"/>
                  <a:pt x="75785" y="181934"/>
                  <a:pt x="90421" y="189833"/>
                </a:cubicBezTo>
                <a:cubicBezTo>
                  <a:pt x="85811" y="190271"/>
                  <a:pt x="81058"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moveTo>
                  <a:pt x="180975" y="150019"/>
                </a:moveTo>
                <a:cubicBezTo>
                  <a:pt x="180975" y="130292"/>
                  <a:pt x="164983" y="114300"/>
                  <a:pt x="145256" y="114300"/>
                </a:cubicBezTo>
                <a:lnTo>
                  <a:pt x="144285" y="114367"/>
                </a:lnTo>
                <a:cubicBezTo>
                  <a:pt x="140376" y="114904"/>
                  <a:pt x="137644" y="118509"/>
                  <a:pt x="138181" y="122417"/>
                </a:cubicBezTo>
                <a:cubicBezTo>
                  <a:pt x="138668" y="125952"/>
                  <a:pt x="141688" y="128586"/>
                  <a:pt x="145256" y="128588"/>
                </a:cubicBezTo>
                <a:lnTo>
                  <a:pt x="146723" y="128635"/>
                </a:lnTo>
                <a:cubicBezTo>
                  <a:pt x="158533" y="129423"/>
                  <a:pt x="167468" y="139636"/>
                  <a:pt x="166679" y="151446"/>
                </a:cubicBezTo>
                <a:cubicBezTo>
                  <a:pt x="165927" y="162718"/>
                  <a:pt x="156553" y="171471"/>
                  <a:pt x="145256" y="171450"/>
                </a:cubicBezTo>
                <a:lnTo>
                  <a:pt x="145228" y="171498"/>
                </a:lnTo>
                <a:lnTo>
                  <a:pt x="144256" y="171564"/>
                </a:lnTo>
                <a:cubicBezTo>
                  <a:pt x="140347" y="172101"/>
                  <a:pt x="137614" y="175705"/>
                  <a:pt x="138151" y="179614"/>
                </a:cubicBezTo>
                <a:cubicBezTo>
                  <a:pt x="138640" y="183172"/>
                  <a:pt x="141694" y="185814"/>
                  <a:pt x="145285" y="185785"/>
                </a:cubicBezTo>
                <a:lnTo>
                  <a:pt x="145285" y="185738"/>
                </a:lnTo>
                <a:lnTo>
                  <a:pt x="147190" y="185690"/>
                </a:lnTo>
                <a:cubicBezTo>
                  <a:pt x="166139" y="184663"/>
                  <a:pt x="180978" y="168996"/>
                  <a:pt x="180975" y="150019"/>
                </a:cubicBezTo>
                <a:close/>
                <a:moveTo>
                  <a:pt x="119063" y="121444"/>
                </a:moveTo>
                <a:cubicBezTo>
                  <a:pt x="119063" y="117498"/>
                  <a:pt x="115864" y="114300"/>
                  <a:pt x="111919" y="114300"/>
                </a:cubicBezTo>
                <a:lnTo>
                  <a:pt x="110014" y="114348"/>
                </a:lnTo>
                <a:cubicBezTo>
                  <a:pt x="90313" y="115365"/>
                  <a:pt x="75168" y="132161"/>
                  <a:pt x="76185" y="151862"/>
                </a:cubicBezTo>
                <a:cubicBezTo>
                  <a:pt x="77167" y="170871"/>
                  <a:pt x="92884" y="185771"/>
                  <a:pt x="111919" y="185738"/>
                </a:cubicBezTo>
                <a:lnTo>
                  <a:pt x="112890" y="185671"/>
                </a:lnTo>
                <a:cubicBezTo>
                  <a:pt x="116799" y="185133"/>
                  <a:pt x="119531" y="181529"/>
                  <a:pt x="118994" y="177620"/>
                </a:cubicBezTo>
                <a:cubicBezTo>
                  <a:pt x="118507" y="174085"/>
                  <a:pt x="115487" y="171451"/>
                  <a:pt x="111919" y="171450"/>
                </a:cubicBezTo>
                <a:lnTo>
                  <a:pt x="110452" y="171402"/>
                </a:lnTo>
                <a:cubicBezTo>
                  <a:pt x="98642" y="170614"/>
                  <a:pt x="89707" y="160401"/>
                  <a:pt x="90496" y="148591"/>
                </a:cubicBezTo>
                <a:cubicBezTo>
                  <a:pt x="91248" y="137319"/>
                  <a:pt x="100621" y="128567"/>
                  <a:pt x="111919" y="128588"/>
                </a:cubicBezTo>
                <a:lnTo>
                  <a:pt x="112890" y="128521"/>
                </a:lnTo>
                <a:cubicBezTo>
                  <a:pt x="116427" y="128035"/>
                  <a:pt x="119062" y="125014"/>
                  <a:pt x="119063" y="121444"/>
                </a:cubicBezTo>
                <a:close/>
                <a:moveTo>
                  <a:pt x="152400" y="150019"/>
                </a:moveTo>
                <a:cubicBezTo>
                  <a:pt x="152400" y="146073"/>
                  <a:pt x="149202" y="142875"/>
                  <a:pt x="145256" y="142875"/>
                </a:cubicBezTo>
                <a:lnTo>
                  <a:pt x="111919" y="142875"/>
                </a:lnTo>
                <a:lnTo>
                  <a:pt x="110947" y="142942"/>
                </a:lnTo>
                <a:cubicBezTo>
                  <a:pt x="107039" y="143479"/>
                  <a:pt x="104306" y="147084"/>
                  <a:pt x="104844" y="150992"/>
                </a:cubicBezTo>
                <a:cubicBezTo>
                  <a:pt x="105330" y="154527"/>
                  <a:pt x="108350" y="157161"/>
                  <a:pt x="111919" y="157163"/>
                </a:cubicBezTo>
                <a:lnTo>
                  <a:pt x="145256" y="157163"/>
                </a:lnTo>
                <a:lnTo>
                  <a:pt x="146228" y="157096"/>
                </a:lnTo>
                <a:cubicBezTo>
                  <a:pt x="149764" y="156610"/>
                  <a:pt x="152400" y="153589"/>
                  <a:pt x="152400" y="150019"/>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9" name="Graphic 57">
            <a:extLst>
              <a:ext uri="{FF2B5EF4-FFF2-40B4-BE49-F238E27FC236}">
                <a16:creationId xmlns:a16="http://schemas.microsoft.com/office/drawing/2014/main" id="{EA935C19-3F62-B95C-4F1D-AB4E5BFA50AA}"/>
              </a:ext>
              <a:ext uri="{C183D7F6-B498-43B3-948B-1728B52AA6E4}">
                <adec:decorative xmlns:adec="http://schemas.microsoft.com/office/drawing/2017/decorative" val="1"/>
              </a:ext>
            </a:extLst>
          </p:cNvPr>
          <p:cNvSpPr/>
          <p:nvPr/>
        </p:nvSpPr>
        <p:spPr>
          <a:xfrm>
            <a:off x="6696940" y="5063718"/>
            <a:ext cx="567460" cy="538316"/>
          </a:xfrm>
          <a:custGeom>
            <a:avLst/>
            <a:gdLst>
              <a:gd name="connsiteX0" fmla="*/ 9525 w 200330"/>
              <a:gd name="connsiteY0" fmla="*/ 10001 h 190042"/>
              <a:gd name="connsiteX1" fmla="*/ 0 w 200330"/>
              <a:gd name="connsiteY1" fmla="*/ 33338 h 190042"/>
              <a:gd name="connsiteX2" fmla="*/ 0 w 200330"/>
              <a:gd name="connsiteY2" fmla="*/ 138113 h 190042"/>
              <a:gd name="connsiteX3" fmla="*/ 33338 w 200330"/>
              <a:gd name="connsiteY3" fmla="*/ 171450 h 190042"/>
              <a:gd name="connsiteX4" fmla="*/ 100146 w 200330"/>
              <a:gd name="connsiteY4" fmla="*/ 171450 h 190042"/>
              <a:gd name="connsiteX5" fmla="*/ 102813 w 200330"/>
              <a:gd name="connsiteY5" fmla="*/ 164440 h 190042"/>
              <a:gd name="connsiteX6" fmla="*/ 109766 w 200330"/>
              <a:gd name="connsiteY6" fmla="*/ 152400 h 190042"/>
              <a:gd name="connsiteX7" fmla="*/ 33338 w 200330"/>
              <a:gd name="connsiteY7" fmla="*/ 152400 h 190042"/>
              <a:gd name="connsiteX8" fmla="*/ 19050 w 200330"/>
              <a:gd name="connsiteY8" fmla="*/ 138113 h 190042"/>
              <a:gd name="connsiteX9" fmla="*/ 19050 w 200330"/>
              <a:gd name="connsiteY9" fmla="*/ 47625 h 190042"/>
              <a:gd name="connsiteX10" fmla="*/ 152400 w 200330"/>
              <a:gd name="connsiteY10" fmla="*/ 47625 h 190042"/>
              <a:gd name="connsiteX11" fmla="*/ 152400 w 200330"/>
              <a:gd name="connsiteY11" fmla="*/ 59569 h 190042"/>
              <a:gd name="connsiteX12" fmla="*/ 171450 w 200330"/>
              <a:gd name="connsiteY12" fmla="*/ 57236 h 190042"/>
              <a:gd name="connsiteX13" fmla="*/ 171450 w 200330"/>
              <a:gd name="connsiteY13" fmla="*/ 33338 h 190042"/>
              <a:gd name="connsiteX14" fmla="*/ 161925 w 200330"/>
              <a:gd name="connsiteY14" fmla="*/ 10001 h 190042"/>
              <a:gd name="connsiteX15" fmla="*/ 161925 w 200330"/>
              <a:gd name="connsiteY15" fmla="*/ 9525 h 190042"/>
              <a:gd name="connsiteX16" fmla="*/ 161449 w 200330"/>
              <a:gd name="connsiteY16" fmla="*/ 9525 h 190042"/>
              <a:gd name="connsiteX17" fmla="*/ 138113 w 200330"/>
              <a:gd name="connsiteY17" fmla="*/ 0 h 190042"/>
              <a:gd name="connsiteX18" fmla="*/ 33338 w 200330"/>
              <a:gd name="connsiteY18" fmla="*/ 0 h 190042"/>
              <a:gd name="connsiteX19" fmla="*/ 10001 w 200330"/>
              <a:gd name="connsiteY19" fmla="*/ 9525 h 190042"/>
              <a:gd name="connsiteX20" fmla="*/ 9525 w 200330"/>
              <a:gd name="connsiteY20" fmla="*/ 9525 h 190042"/>
              <a:gd name="connsiteX21" fmla="*/ 9525 w 200330"/>
              <a:gd name="connsiteY21" fmla="*/ 10001 h 190042"/>
              <a:gd name="connsiteX22" fmla="*/ 163944 w 200330"/>
              <a:gd name="connsiteY22" fmla="*/ 66675 h 190042"/>
              <a:gd name="connsiteX23" fmla="*/ 173088 w 200330"/>
              <a:gd name="connsiteY23" fmla="*/ 67094 h 190042"/>
              <a:gd name="connsiteX24" fmla="*/ 157363 w 200330"/>
              <a:gd name="connsiteY24" fmla="*/ 94317 h 190042"/>
              <a:gd name="connsiteX25" fmla="*/ 160953 w 200330"/>
              <a:gd name="connsiteY25" fmla="*/ 109621 h 190042"/>
              <a:gd name="connsiteX26" fmla="*/ 176257 w 200330"/>
              <a:gd name="connsiteY26" fmla="*/ 106031 h 190042"/>
              <a:gd name="connsiteX27" fmla="*/ 176603 w 200330"/>
              <a:gd name="connsiteY27" fmla="*/ 105432 h 190042"/>
              <a:gd name="connsiteX28" fmla="*/ 192329 w 200330"/>
              <a:gd name="connsiteY28" fmla="*/ 78200 h 190042"/>
              <a:gd name="connsiteX29" fmla="*/ 188653 w 200330"/>
              <a:gd name="connsiteY29" fmla="*/ 125217 h 190042"/>
              <a:gd name="connsiteX30" fmla="*/ 163992 w 200330"/>
              <a:gd name="connsiteY30" fmla="*/ 133083 h 190042"/>
              <a:gd name="connsiteX31" fmla="*/ 135122 w 200330"/>
              <a:gd name="connsiteY31" fmla="*/ 183090 h 190042"/>
              <a:gd name="connsiteX32" fmla="*/ 116143 w 200330"/>
              <a:gd name="connsiteY32" fmla="*/ 188181 h 190042"/>
              <a:gd name="connsiteX33" fmla="*/ 111052 w 200330"/>
              <a:gd name="connsiteY33" fmla="*/ 169202 h 190042"/>
              <a:gd name="connsiteX34" fmla="*/ 139875 w 200330"/>
              <a:gd name="connsiteY34" fmla="*/ 119291 h 190042"/>
              <a:gd name="connsiteX35" fmla="*/ 147558 w 200330"/>
              <a:gd name="connsiteY35" fmla="*/ 72775 h 190042"/>
              <a:gd name="connsiteX36" fmla="*/ 163944 w 200330"/>
              <a:gd name="connsiteY36" fmla="*/ 66675 h 190042"/>
              <a:gd name="connsiteX37" fmla="*/ 79077 w 200330"/>
              <a:gd name="connsiteY37" fmla="*/ 68990 h 190042"/>
              <a:gd name="connsiteX38" fmla="*/ 78651 w 200330"/>
              <a:gd name="connsiteY38" fmla="*/ 79083 h 190042"/>
              <a:gd name="connsiteX39" fmla="*/ 78648 w 200330"/>
              <a:gd name="connsiteY39" fmla="*/ 79086 h 190042"/>
              <a:gd name="connsiteX40" fmla="*/ 55817 w 200330"/>
              <a:gd name="connsiteY40" fmla="*/ 100013 h 190042"/>
              <a:gd name="connsiteX41" fmla="*/ 78648 w 200330"/>
              <a:gd name="connsiteY41" fmla="*/ 120939 h 190042"/>
              <a:gd name="connsiteX42" fmla="*/ 79086 w 200330"/>
              <a:gd name="connsiteY42" fmla="*/ 131035 h 190042"/>
              <a:gd name="connsiteX43" fmla="*/ 68990 w 200330"/>
              <a:gd name="connsiteY43" fmla="*/ 131474 h 190042"/>
              <a:gd name="connsiteX44" fmla="*/ 40415 w 200330"/>
              <a:gd name="connsiteY44" fmla="*/ 105280 h 190042"/>
              <a:gd name="connsiteX45" fmla="*/ 39973 w 200330"/>
              <a:gd name="connsiteY45" fmla="*/ 95187 h 190042"/>
              <a:gd name="connsiteX46" fmla="*/ 40415 w 200330"/>
              <a:gd name="connsiteY46" fmla="*/ 94745 h 190042"/>
              <a:gd name="connsiteX47" fmla="*/ 68990 w 200330"/>
              <a:gd name="connsiteY47" fmla="*/ 68551 h 190042"/>
              <a:gd name="connsiteX48" fmla="*/ 79083 w 200330"/>
              <a:gd name="connsiteY48" fmla="*/ 68986 h 190042"/>
              <a:gd name="connsiteX49" fmla="*/ 79086 w 200330"/>
              <a:gd name="connsiteY49" fmla="*/ 68990 h 190042"/>
              <a:gd name="connsiteX50" fmla="*/ 107223 w 200330"/>
              <a:gd name="connsiteY50" fmla="*/ 131474 h 190042"/>
              <a:gd name="connsiteX51" fmla="*/ 126463 w 200330"/>
              <a:gd name="connsiteY51" fmla="*/ 113833 h 190042"/>
              <a:gd name="connsiteX52" fmla="*/ 126387 w 200330"/>
              <a:gd name="connsiteY52" fmla="*/ 86116 h 190042"/>
              <a:gd name="connsiteX53" fmla="*/ 107223 w 200330"/>
              <a:gd name="connsiteY53" fmla="*/ 68551 h 190042"/>
              <a:gd name="connsiteX54" fmla="*/ 97126 w 200330"/>
              <a:gd name="connsiteY54" fmla="*/ 68990 h 190042"/>
              <a:gd name="connsiteX55" fmla="*/ 97565 w 200330"/>
              <a:gd name="connsiteY55" fmla="*/ 79086 h 190042"/>
              <a:gd name="connsiteX56" fmla="*/ 120396 w 200330"/>
              <a:gd name="connsiteY56" fmla="*/ 100013 h 190042"/>
              <a:gd name="connsiteX57" fmla="*/ 97565 w 200330"/>
              <a:gd name="connsiteY57" fmla="*/ 120939 h 190042"/>
              <a:gd name="connsiteX58" fmla="*/ 97126 w 200330"/>
              <a:gd name="connsiteY58" fmla="*/ 131035 h 190042"/>
              <a:gd name="connsiteX59" fmla="*/ 107223 w 200330"/>
              <a:gd name="connsiteY59" fmla="*/ 131474 h 19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0330" h="190042">
                <a:moveTo>
                  <a:pt x="9525" y="10001"/>
                </a:moveTo>
                <a:cubicBezTo>
                  <a:pt x="3629" y="16021"/>
                  <a:pt x="0" y="24251"/>
                  <a:pt x="0" y="33338"/>
                </a:cubicBezTo>
                <a:lnTo>
                  <a:pt x="0" y="138113"/>
                </a:lnTo>
                <a:cubicBezTo>
                  <a:pt x="0" y="156524"/>
                  <a:pt x="14926" y="171450"/>
                  <a:pt x="33338" y="171450"/>
                </a:cubicBezTo>
                <a:lnTo>
                  <a:pt x="100146" y="171450"/>
                </a:lnTo>
                <a:cubicBezTo>
                  <a:pt x="100632" y="169050"/>
                  <a:pt x="101517" y="166688"/>
                  <a:pt x="102813" y="164440"/>
                </a:cubicBezTo>
                <a:lnTo>
                  <a:pt x="109766" y="152400"/>
                </a:lnTo>
                <a:lnTo>
                  <a:pt x="33338" y="152400"/>
                </a:lnTo>
                <a:cubicBezTo>
                  <a:pt x="25447" y="152400"/>
                  <a:pt x="19050" y="146003"/>
                  <a:pt x="19050" y="138113"/>
                </a:cubicBezTo>
                <a:lnTo>
                  <a:pt x="19050" y="47625"/>
                </a:lnTo>
                <a:lnTo>
                  <a:pt x="152400" y="47625"/>
                </a:lnTo>
                <a:lnTo>
                  <a:pt x="152400" y="59569"/>
                </a:lnTo>
                <a:cubicBezTo>
                  <a:pt x="158493" y="57366"/>
                  <a:pt x="165005" y="56569"/>
                  <a:pt x="171450" y="57236"/>
                </a:cubicBezTo>
                <a:lnTo>
                  <a:pt x="171450" y="33338"/>
                </a:lnTo>
                <a:cubicBezTo>
                  <a:pt x="171450" y="24251"/>
                  <a:pt x="167821" y="16021"/>
                  <a:pt x="161925" y="10001"/>
                </a:cubicBezTo>
                <a:lnTo>
                  <a:pt x="161925" y="9525"/>
                </a:lnTo>
                <a:lnTo>
                  <a:pt x="161449" y="9525"/>
                </a:lnTo>
                <a:cubicBezTo>
                  <a:pt x="155223" y="3409"/>
                  <a:pt x="146840" y="-12"/>
                  <a:pt x="138113" y="0"/>
                </a:cubicBezTo>
                <a:lnTo>
                  <a:pt x="33338" y="0"/>
                </a:lnTo>
                <a:cubicBezTo>
                  <a:pt x="24251" y="0"/>
                  <a:pt x="16021" y="3629"/>
                  <a:pt x="10001" y="9525"/>
                </a:cubicBezTo>
                <a:lnTo>
                  <a:pt x="9525" y="9525"/>
                </a:lnTo>
                <a:lnTo>
                  <a:pt x="9525" y="10001"/>
                </a:lnTo>
                <a:close/>
                <a:moveTo>
                  <a:pt x="163944" y="66675"/>
                </a:moveTo>
                <a:cubicBezTo>
                  <a:pt x="166997" y="66393"/>
                  <a:pt x="170074" y="66534"/>
                  <a:pt x="173088" y="67094"/>
                </a:cubicBezTo>
                <a:lnTo>
                  <a:pt x="157363" y="94317"/>
                </a:lnTo>
                <a:cubicBezTo>
                  <a:pt x="154128" y="99534"/>
                  <a:pt x="155735" y="106386"/>
                  <a:pt x="160953" y="109621"/>
                </a:cubicBezTo>
                <a:cubicBezTo>
                  <a:pt x="166170" y="112856"/>
                  <a:pt x="173022" y="111248"/>
                  <a:pt x="176257" y="106031"/>
                </a:cubicBezTo>
                <a:cubicBezTo>
                  <a:pt x="176379" y="105835"/>
                  <a:pt x="176494" y="105635"/>
                  <a:pt x="176603" y="105432"/>
                </a:cubicBezTo>
                <a:lnTo>
                  <a:pt x="192329" y="78200"/>
                </a:lnTo>
                <a:cubicBezTo>
                  <a:pt x="204297" y="92198"/>
                  <a:pt x="202651" y="113248"/>
                  <a:pt x="188653" y="125217"/>
                </a:cubicBezTo>
                <a:cubicBezTo>
                  <a:pt x="181827" y="131053"/>
                  <a:pt x="172936" y="133889"/>
                  <a:pt x="163992" y="133083"/>
                </a:cubicBezTo>
                <a:lnTo>
                  <a:pt x="135122" y="183090"/>
                </a:lnTo>
                <a:cubicBezTo>
                  <a:pt x="131287" y="189736"/>
                  <a:pt x="122790" y="192016"/>
                  <a:pt x="116143" y="188181"/>
                </a:cubicBezTo>
                <a:cubicBezTo>
                  <a:pt x="109496" y="184346"/>
                  <a:pt x="107217" y="175849"/>
                  <a:pt x="111052" y="169202"/>
                </a:cubicBezTo>
                <a:lnTo>
                  <a:pt x="139875" y="119291"/>
                </a:lnTo>
                <a:cubicBezTo>
                  <a:pt x="129151" y="104324"/>
                  <a:pt x="132591" y="83498"/>
                  <a:pt x="147558" y="72775"/>
                </a:cubicBezTo>
                <a:cubicBezTo>
                  <a:pt x="152380" y="69320"/>
                  <a:pt x="158037" y="67214"/>
                  <a:pt x="163944" y="66675"/>
                </a:cubicBezTo>
                <a:close/>
                <a:moveTo>
                  <a:pt x="79077" y="68990"/>
                </a:moveTo>
                <a:cubicBezTo>
                  <a:pt x="81746" y="71894"/>
                  <a:pt x="81556" y="76414"/>
                  <a:pt x="78651" y="79083"/>
                </a:cubicBezTo>
                <a:cubicBezTo>
                  <a:pt x="78650" y="79084"/>
                  <a:pt x="78649" y="79085"/>
                  <a:pt x="78648" y="79086"/>
                </a:cubicBezTo>
                <a:lnTo>
                  <a:pt x="55817" y="100013"/>
                </a:lnTo>
                <a:lnTo>
                  <a:pt x="78648" y="120939"/>
                </a:lnTo>
                <a:cubicBezTo>
                  <a:pt x="81557" y="123606"/>
                  <a:pt x="81753" y="128126"/>
                  <a:pt x="79086" y="131035"/>
                </a:cubicBezTo>
                <a:cubicBezTo>
                  <a:pt x="76419" y="133945"/>
                  <a:pt x="71899" y="134141"/>
                  <a:pt x="68990" y="131474"/>
                </a:cubicBezTo>
                <a:lnTo>
                  <a:pt x="40415" y="105280"/>
                </a:lnTo>
                <a:cubicBezTo>
                  <a:pt x="37506" y="102615"/>
                  <a:pt x="37308" y="98096"/>
                  <a:pt x="39973" y="95187"/>
                </a:cubicBezTo>
                <a:cubicBezTo>
                  <a:pt x="40114" y="95033"/>
                  <a:pt x="40261" y="94886"/>
                  <a:pt x="40415" y="94745"/>
                </a:cubicBezTo>
                <a:lnTo>
                  <a:pt x="68990" y="68551"/>
                </a:lnTo>
                <a:cubicBezTo>
                  <a:pt x="71897" y="65884"/>
                  <a:pt x="76416" y="66079"/>
                  <a:pt x="79083" y="68986"/>
                </a:cubicBezTo>
                <a:cubicBezTo>
                  <a:pt x="79084" y="68987"/>
                  <a:pt x="79085" y="68988"/>
                  <a:pt x="79086" y="68990"/>
                </a:cubicBezTo>
                <a:close/>
                <a:moveTo>
                  <a:pt x="107223" y="131474"/>
                </a:moveTo>
                <a:lnTo>
                  <a:pt x="126463" y="113833"/>
                </a:lnTo>
                <a:cubicBezTo>
                  <a:pt x="123365" y="104858"/>
                  <a:pt x="123339" y="95108"/>
                  <a:pt x="126387" y="86116"/>
                </a:cubicBezTo>
                <a:lnTo>
                  <a:pt x="107223" y="68551"/>
                </a:lnTo>
                <a:cubicBezTo>
                  <a:pt x="104314" y="65884"/>
                  <a:pt x="99794" y="66081"/>
                  <a:pt x="97126" y="68990"/>
                </a:cubicBezTo>
                <a:cubicBezTo>
                  <a:pt x="94459" y="71899"/>
                  <a:pt x="94656" y="76419"/>
                  <a:pt x="97565" y="79086"/>
                </a:cubicBezTo>
                <a:lnTo>
                  <a:pt x="120396" y="100013"/>
                </a:lnTo>
                <a:lnTo>
                  <a:pt x="97565" y="120939"/>
                </a:lnTo>
                <a:cubicBezTo>
                  <a:pt x="94656" y="123606"/>
                  <a:pt x="94459" y="128126"/>
                  <a:pt x="97126" y="131035"/>
                </a:cubicBezTo>
                <a:cubicBezTo>
                  <a:pt x="99794" y="133945"/>
                  <a:pt x="104314" y="134141"/>
                  <a:pt x="107223" y="13147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pic>
        <p:nvPicPr>
          <p:cNvPr id="5" name="Graphic 4" descr="Open hand with plant with solid fill">
            <a:extLst>
              <a:ext uri="{FF2B5EF4-FFF2-40B4-BE49-F238E27FC236}">
                <a16:creationId xmlns:a16="http://schemas.microsoft.com/office/drawing/2014/main" id="{1EF095C9-5BA7-415E-F648-A3926868E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06735" y="3345983"/>
            <a:ext cx="914400" cy="914400"/>
          </a:xfrm>
          <a:prstGeom prst="rect">
            <a:avLst/>
          </a:prstGeom>
        </p:spPr>
      </p:pic>
    </p:spTree>
    <p:extLst>
      <p:ext uri="{BB962C8B-B14F-4D97-AF65-F5344CB8AC3E}">
        <p14:creationId xmlns:p14="http://schemas.microsoft.com/office/powerpoint/2010/main" val="340067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4736-22CD-E900-F0E5-3BB002E8B468}"/>
              </a:ext>
            </a:extLst>
          </p:cNvPr>
          <p:cNvSpPr>
            <a:spLocks noGrp="1"/>
          </p:cNvSpPr>
          <p:nvPr>
            <p:ph type="title"/>
          </p:nvPr>
        </p:nvSpPr>
        <p:spPr/>
        <p:txBody>
          <a:bodyPr/>
          <a:lstStyle/>
          <a:p>
            <a:r>
              <a:rPr lang="en-US" dirty="0"/>
              <a:t>Delivering on intelligent apps transformation requires</a:t>
            </a:r>
          </a:p>
        </p:txBody>
      </p:sp>
      <p:sp>
        <p:nvSpPr>
          <p:cNvPr id="6" name="Rectangle: Rounded Corners 5">
            <a:extLst>
              <a:ext uri="{FF2B5EF4-FFF2-40B4-BE49-F238E27FC236}">
                <a16:creationId xmlns:a16="http://schemas.microsoft.com/office/drawing/2014/main" id="{C63D3B19-D3E7-2140-C7C8-11C0C7B0D646}"/>
              </a:ext>
              <a:ext uri="{C183D7F6-B498-43B3-948B-1728B52AA6E4}">
                <adec:decorative xmlns:adec="http://schemas.microsoft.com/office/drawing/2017/decorative" val="1"/>
              </a:ext>
            </a:extLst>
          </p:cNvPr>
          <p:cNvSpPr/>
          <p:nvPr/>
        </p:nvSpPr>
        <p:spPr bwMode="auto">
          <a:xfrm>
            <a:off x="1222717" y="1969477"/>
            <a:ext cx="2433711" cy="3378200"/>
          </a:xfrm>
          <a:prstGeom prst="roundRect">
            <a:avLst/>
          </a:prstGeom>
          <a:gradFill flip="none" rotWithShape="1">
            <a:gsLst>
              <a:gs pos="50000">
                <a:srgbClr val="C03BC4"/>
              </a:gs>
              <a:gs pos="77000">
                <a:srgbClr val="0078D4"/>
              </a:gs>
              <a:gs pos="10000">
                <a:srgbClr val="FF5C39"/>
              </a:gs>
            </a:gsLst>
            <a:path path="circle">
              <a:fillToRect l="100000" t="100000"/>
            </a:path>
            <a:tileRect r="-100000" b="-100000"/>
          </a:gradFill>
          <a:ln>
            <a:noFill/>
            <a:headEnd type="none" w="med" len="med"/>
            <a:tailEnd type="none" w="med" len="med"/>
          </a:ln>
          <a:effectLst>
            <a:outerShdw blurRad="381000" dist="889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FB8E40A1-0DD3-84D5-EA77-B875D791E0A4}"/>
              </a:ext>
              <a:ext uri="{C183D7F6-B498-43B3-948B-1728B52AA6E4}">
                <adec:decorative xmlns:adec="http://schemas.microsoft.com/office/drawing/2017/decorative" val="1"/>
              </a:ext>
            </a:extLst>
          </p:cNvPr>
          <p:cNvSpPr/>
          <p:nvPr/>
        </p:nvSpPr>
        <p:spPr bwMode="auto">
          <a:xfrm>
            <a:off x="4879145" y="1969477"/>
            <a:ext cx="2433711" cy="3378200"/>
          </a:xfrm>
          <a:prstGeom prst="roundRect">
            <a:avLst/>
          </a:prstGeom>
          <a:gradFill flip="none" rotWithShape="1">
            <a:gsLst>
              <a:gs pos="50000">
                <a:srgbClr val="C03BC4"/>
              </a:gs>
              <a:gs pos="100000">
                <a:srgbClr val="0078D4">
                  <a:lumMod val="100000"/>
                </a:srgbClr>
              </a:gs>
              <a:gs pos="0">
                <a:srgbClr val="FF5C39"/>
              </a:gs>
            </a:gsLst>
            <a:path path="circle">
              <a:fillToRect l="100000" t="100000"/>
            </a:path>
            <a:tileRect r="-100000" b="-100000"/>
          </a:gradFill>
          <a:ln>
            <a:noFill/>
            <a:headEnd type="none" w="med" len="med"/>
            <a:tailEnd type="none" w="med" len="med"/>
          </a:ln>
          <a:effectLst>
            <a:outerShdw blurRad="381000" dist="889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67B0A640-A566-4905-ACF6-A98763D8FE81}"/>
              </a:ext>
              <a:ext uri="{C183D7F6-B498-43B3-948B-1728B52AA6E4}">
                <adec:decorative xmlns:adec="http://schemas.microsoft.com/office/drawing/2017/decorative" val="1"/>
              </a:ext>
            </a:extLst>
          </p:cNvPr>
          <p:cNvSpPr/>
          <p:nvPr/>
        </p:nvSpPr>
        <p:spPr bwMode="auto">
          <a:xfrm>
            <a:off x="8535573" y="1969477"/>
            <a:ext cx="2433711" cy="3378200"/>
          </a:xfrm>
          <a:prstGeom prst="roundRect">
            <a:avLst/>
          </a:prstGeom>
          <a:gradFill flip="none" rotWithShape="1">
            <a:gsLst>
              <a:gs pos="50320">
                <a:srgbClr val="C03BC4"/>
              </a:gs>
              <a:gs pos="100000">
                <a:srgbClr val="0078D4"/>
              </a:gs>
              <a:gs pos="8000">
                <a:srgbClr val="FF5C39"/>
              </a:gs>
            </a:gsLst>
            <a:path path="circle">
              <a:fillToRect l="100000" t="100000"/>
            </a:path>
            <a:tileRect r="-100000" b="-100000"/>
          </a:gradFill>
          <a:ln>
            <a:noFill/>
            <a:headEnd type="none" w="med" len="med"/>
            <a:tailEnd type="none" w="med" len="med"/>
          </a:ln>
          <a:effectLst>
            <a:outerShdw blurRad="381000" dist="889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A1E734D2-7FB4-C4C9-E8A4-BF8CDAE793FE}"/>
              </a:ext>
            </a:extLst>
          </p:cNvPr>
          <p:cNvSpPr txBox="1"/>
          <p:nvPr/>
        </p:nvSpPr>
        <p:spPr>
          <a:xfrm>
            <a:off x="1300796" y="2822084"/>
            <a:ext cx="2277551" cy="1538883"/>
          </a:xfrm>
          <a:prstGeom prst="rect">
            <a:avLst/>
          </a:prstGeom>
          <a:noFill/>
        </p:spPr>
        <p:txBody>
          <a:bodyPr wrap="square" lIns="0" tIns="0" rIns="0" bIns="0" rtlCol="0">
            <a:spAutoFit/>
          </a:bodyPr>
          <a:lstStyle/>
          <a:p>
            <a:pPr algn="ctr"/>
            <a:r>
              <a:rPr lang="en-US" sz="2000" b="1" dirty="0">
                <a:solidFill>
                  <a:schemeClr val="bg1"/>
                </a:solidFill>
                <a:ea typeface="Segoe UI" pitchFamily="34" charset="0"/>
                <a:cs typeface="Segoe UI" pitchFamily="34" charset="0"/>
              </a:rPr>
              <a:t>Identify intelligent app use cases </a:t>
            </a:r>
            <a:r>
              <a:rPr lang="en-US" sz="2000" dirty="0">
                <a:solidFill>
                  <a:schemeClr val="bg1"/>
                </a:solidFill>
                <a:ea typeface="Segoe UI" pitchFamily="34" charset="0"/>
                <a:cs typeface="Segoe UI" pitchFamily="34" charset="0"/>
              </a:rPr>
              <a:t>aligned to </a:t>
            </a:r>
            <a:r>
              <a:rPr lang="en-US" sz="2000" dirty="0">
                <a:solidFill>
                  <a:srgbClr val="FFFFFF"/>
                </a:solidFill>
                <a:ea typeface="Segoe UI" pitchFamily="34" charset="0"/>
                <a:cs typeface="Segoe UI" pitchFamily="34" charset="0"/>
              </a:rPr>
              <a:t>business outcomes</a:t>
            </a:r>
          </a:p>
          <a:p>
            <a:pPr algn="ctr"/>
            <a:endParaRPr lang="en-US" sz="2000" dirty="0"/>
          </a:p>
        </p:txBody>
      </p:sp>
      <p:sp>
        <p:nvSpPr>
          <p:cNvPr id="12" name="TextBox 11">
            <a:extLst>
              <a:ext uri="{FF2B5EF4-FFF2-40B4-BE49-F238E27FC236}">
                <a16:creationId xmlns:a16="http://schemas.microsoft.com/office/drawing/2014/main" id="{01AF55F7-32D7-24F9-63AB-4CD2C2942BCA}"/>
              </a:ext>
            </a:extLst>
          </p:cNvPr>
          <p:cNvSpPr txBox="1"/>
          <p:nvPr/>
        </p:nvSpPr>
        <p:spPr>
          <a:xfrm>
            <a:off x="4879144" y="2811825"/>
            <a:ext cx="2409555" cy="1231106"/>
          </a:xfrm>
          <a:prstGeom prst="rect">
            <a:avLst/>
          </a:prstGeom>
          <a:noFill/>
        </p:spPr>
        <p:txBody>
          <a:bodyPr wrap="square" lIns="0" tIns="0" rIns="0" bIns="0" rtlCol="0">
            <a:spAutoFit/>
          </a:bodyPr>
          <a:lstStyle/>
          <a:p>
            <a:pPr algn="ctr"/>
            <a:r>
              <a:rPr lang="en-US" sz="2000" b="1" dirty="0">
                <a:solidFill>
                  <a:schemeClr val="bg1"/>
                </a:solidFill>
                <a:ea typeface="Segoe UI" pitchFamily="34" charset="0"/>
                <a:cs typeface="Segoe UI" pitchFamily="34" charset="0"/>
              </a:rPr>
              <a:t>Modernization</a:t>
            </a:r>
            <a:r>
              <a:rPr lang="en-US" sz="2000" dirty="0">
                <a:solidFill>
                  <a:srgbClr val="FFFFFF"/>
                </a:solidFill>
                <a:ea typeface="Segoe UI" pitchFamily="34" charset="0"/>
                <a:cs typeface="Segoe UI" pitchFamily="34" charset="0"/>
              </a:rPr>
              <a:t> of existing application and data estate for AI</a:t>
            </a:r>
            <a:endParaRPr lang="en-US" sz="2000" dirty="0"/>
          </a:p>
        </p:txBody>
      </p:sp>
      <p:sp>
        <p:nvSpPr>
          <p:cNvPr id="14" name="TextBox 13">
            <a:extLst>
              <a:ext uri="{FF2B5EF4-FFF2-40B4-BE49-F238E27FC236}">
                <a16:creationId xmlns:a16="http://schemas.microsoft.com/office/drawing/2014/main" id="{BAE9CFA1-D5FF-4946-2BCA-6D87B35E157E}"/>
              </a:ext>
            </a:extLst>
          </p:cNvPr>
          <p:cNvSpPr txBox="1"/>
          <p:nvPr/>
        </p:nvSpPr>
        <p:spPr>
          <a:xfrm>
            <a:off x="8638161" y="2822084"/>
            <a:ext cx="2331121" cy="1231106"/>
          </a:xfrm>
          <a:prstGeom prst="rect">
            <a:avLst/>
          </a:prstGeom>
          <a:noFill/>
        </p:spPr>
        <p:txBody>
          <a:bodyPr wrap="square" lIns="0" tIns="0" rIns="0" bIns="0" rtlCol="0">
            <a:spAutoFit/>
          </a:bodyPr>
          <a:lstStyle/>
          <a:p>
            <a:pPr algn="ctr"/>
            <a:r>
              <a:rPr lang="en-US" sz="2000" b="1" dirty="0">
                <a:solidFill>
                  <a:schemeClr val="bg1"/>
                </a:solidFill>
                <a:ea typeface="Segoe UI" pitchFamily="34" charset="0"/>
                <a:cs typeface="Segoe UI" pitchFamily="34" charset="0"/>
              </a:rPr>
              <a:t>Platform operations </a:t>
            </a:r>
            <a:r>
              <a:rPr lang="en-US" sz="2000" dirty="0">
                <a:solidFill>
                  <a:srgbClr val="FFFFFF"/>
                </a:solidFill>
                <a:ea typeface="Segoe UI" pitchFamily="34" charset="0"/>
                <a:cs typeface="Segoe UI" pitchFamily="34" charset="0"/>
              </a:rPr>
              <a:t>for intelligent app deployment</a:t>
            </a:r>
            <a:endParaRPr lang="en-US" sz="2000" dirty="0"/>
          </a:p>
        </p:txBody>
      </p:sp>
    </p:spTree>
    <p:extLst>
      <p:ext uri="{BB962C8B-B14F-4D97-AF65-F5344CB8AC3E}">
        <p14:creationId xmlns:p14="http://schemas.microsoft.com/office/powerpoint/2010/main" val="270936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8C66-759F-B153-9C3E-BD261996838F}"/>
              </a:ext>
            </a:extLst>
          </p:cNvPr>
          <p:cNvSpPr>
            <a:spLocks noGrp="1"/>
          </p:cNvSpPr>
          <p:nvPr>
            <p:ph type="title"/>
          </p:nvPr>
        </p:nvSpPr>
        <p:spPr>
          <a:xfrm>
            <a:off x="585216" y="2949630"/>
            <a:ext cx="5752084" cy="615553"/>
          </a:xfrm>
        </p:spPr>
        <p:txBody>
          <a:bodyPr anchor="ctr"/>
          <a:lstStyle/>
          <a:p>
            <a:r>
              <a:rPr lang="en-US" dirty="0">
                <a:solidFill>
                  <a:schemeClr val="tx1"/>
                </a:solidFill>
              </a:rPr>
              <a:t>Intelligent apps use cases</a:t>
            </a:r>
          </a:p>
        </p:txBody>
      </p:sp>
    </p:spTree>
    <p:extLst>
      <p:ext uri="{BB962C8B-B14F-4D97-AF65-F5344CB8AC3E}">
        <p14:creationId xmlns:p14="http://schemas.microsoft.com/office/powerpoint/2010/main" val="303426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25886B00-500A-DF6A-1F07-1348D0E674E7}"/>
              </a:ext>
              <a:ext uri="{C183D7F6-B498-43B3-948B-1728B52AA6E4}">
                <adec:decorative xmlns:adec="http://schemas.microsoft.com/office/drawing/2017/decorative" val="1"/>
              </a:ext>
            </a:extLst>
          </p:cNvPr>
          <p:cNvSpPr/>
          <p:nvPr/>
        </p:nvSpPr>
        <p:spPr bwMode="auto">
          <a:xfrm>
            <a:off x="9159240" y="1219200"/>
            <a:ext cx="2560320" cy="5238146"/>
          </a:xfrm>
          <a:prstGeom prst="roundRect">
            <a:avLst>
              <a:gd name="adj" fmla="val 6945"/>
            </a:avLst>
          </a:prstGeom>
          <a:noFill/>
          <a:ln w="31750" cap="flat">
            <a:gradFill>
              <a:gsLst>
                <a:gs pos="0">
                  <a:srgbClr val="C03BC4"/>
                </a:gs>
                <a:gs pos="100000">
                  <a:srgbClr val="F6574D"/>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pic>
        <p:nvPicPr>
          <p:cNvPr id="25" name="Graphic 24">
            <a:extLst>
              <a:ext uri="{FF2B5EF4-FFF2-40B4-BE49-F238E27FC236}">
                <a16:creationId xmlns:a16="http://schemas.microsoft.com/office/drawing/2014/main" id="{77E8FF88-73A3-0FAB-3B70-37F1F3CF6A64}"/>
              </a:ext>
              <a:ext uri="{C183D7F6-B498-43B3-948B-1728B52AA6E4}">
                <adec:decorative xmlns:adec="http://schemas.microsoft.com/office/drawing/2017/decorative" val="1"/>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3806" y="5889245"/>
            <a:ext cx="1391188" cy="267108"/>
          </a:xfrm>
          <a:prstGeom prst="rect">
            <a:avLst/>
          </a:prstGeom>
        </p:spPr>
      </p:pic>
      <p:sp>
        <p:nvSpPr>
          <p:cNvPr id="21" name="Rectangle: Rounded Corners 20">
            <a:extLst>
              <a:ext uri="{FF2B5EF4-FFF2-40B4-BE49-F238E27FC236}">
                <a16:creationId xmlns:a16="http://schemas.microsoft.com/office/drawing/2014/main" id="{2E8456DD-0F54-8BE1-DEE8-D61889C2748D}"/>
              </a:ext>
              <a:ext uri="{C183D7F6-B498-43B3-948B-1728B52AA6E4}">
                <adec:decorative xmlns:adec="http://schemas.microsoft.com/office/drawing/2017/decorative" val="1"/>
              </a:ext>
            </a:extLst>
          </p:cNvPr>
          <p:cNvSpPr/>
          <p:nvPr/>
        </p:nvSpPr>
        <p:spPr bwMode="auto">
          <a:xfrm>
            <a:off x="6263640" y="1219200"/>
            <a:ext cx="2560320" cy="5238146"/>
          </a:xfrm>
          <a:prstGeom prst="roundRect">
            <a:avLst>
              <a:gd name="adj" fmla="val 6449"/>
            </a:avLst>
          </a:prstGeom>
          <a:noFill/>
          <a:ln w="31750" cap="flat">
            <a:gradFill>
              <a:gsLst>
                <a:gs pos="0">
                  <a:srgbClr val="C03BC4"/>
                </a:gs>
                <a:gs pos="100000">
                  <a:srgbClr val="F6574D"/>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pic>
        <p:nvPicPr>
          <p:cNvPr id="28" name="Picture 2" descr="Download Ally Logo PNG Image for Free">
            <a:hlinkClick r:id="rId5"/>
            <a:extLst>
              <a:ext uri="{FF2B5EF4-FFF2-40B4-BE49-F238E27FC236}">
                <a16:creationId xmlns:a16="http://schemas.microsoft.com/office/drawing/2014/main" id="{C865CB1F-9B7C-82FC-05D2-2EE263F69302}"/>
              </a:ext>
            </a:extLst>
          </p:cNvPr>
          <p:cNvPicPr>
            <a:picLocks noChangeArrowheads="1"/>
          </p:cNvPicPr>
          <p:nvPr/>
        </p:nvPicPr>
        <p:blipFill>
          <a:blip r:embed="rId6" cstate="hqprint">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7214257" y="5889245"/>
            <a:ext cx="659086" cy="4171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D0DD6AEB-507F-6D3D-89CC-20AA9B142668}"/>
              </a:ext>
              <a:ext uri="{C183D7F6-B498-43B3-948B-1728B52AA6E4}">
                <adec:decorative xmlns:adec="http://schemas.microsoft.com/office/drawing/2017/decorative" val="1"/>
              </a:ext>
            </a:extLst>
          </p:cNvPr>
          <p:cNvSpPr/>
          <p:nvPr/>
        </p:nvSpPr>
        <p:spPr bwMode="auto">
          <a:xfrm>
            <a:off x="472440" y="1219200"/>
            <a:ext cx="2560320" cy="5238146"/>
          </a:xfrm>
          <a:prstGeom prst="roundRect">
            <a:avLst>
              <a:gd name="adj" fmla="val 7361"/>
            </a:avLst>
          </a:prstGeom>
          <a:noFill/>
          <a:ln w="31750" cap="flat">
            <a:gradFill>
              <a:gsLst>
                <a:gs pos="0">
                  <a:srgbClr val="C03BC4"/>
                </a:gs>
                <a:gs pos="100000">
                  <a:srgbClr val="F6574D"/>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pic>
        <p:nvPicPr>
          <p:cNvPr id="1026" name="Picture 2" descr="Download ASOS.com Logo in SVG Vector or PNG File Format - Logo.wine">
            <a:extLst>
              <a:ext uri="{FF2B5EF4-FFF2-40B4-BE49-F238E27FC236}">
                <a16:creationId xmlns:a16="http://schemas.microsoft.com/office/drawing/2014/main" id="{AF7F38A3-1BF4-7F80-9D4E-ACF517A157CE}"/>
              </a:ext>
            </a:extLst>
          </p:cNvPr>
          <p:cNvPicPr>
            <a:picLocks noChangeAspect="1" noChangeArrowheads="1"/>
          </p:cNvPicPr>
          <p:nvPr/>
        </p:nvPicPr>
        <p:blipFill rotWithShape="1">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1132634" y="5889245"/>
            <a:ext cx="1239932" cy="37886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09476870-87D7-640F-2D62-6E74A9D3F4EF}"/>
              </a:ext>
              <a:ext uri="{C183D7F6-B498-43B3-948B-1728B52AA6E4}">
                <adec:decorative xmlns:adec="http://schemas.microsoft.com/office/drawing/2017/decorative" val="1"/>
              </a:ext>
            </a:extLst>
          </p:cNvPr>
          <p:cNvSpPr/>
          <p:nvPr/>
        </p:nvSpPr>
        <p:spPr bwMode="auto">
          <a:xfrm>
            <a:off x="3368040" y="1219200"/>
            <a:ext cx="2560320" cy="5238146"/>
          </a:xfrm>
          <a:prstGeom prst="roundRect">
            <a:avLst>
              <a:gd name="adj" fmla="val 7540"/>
            </a:avLst>
          </a:prstGeom>
          <a:noFill/>
          <a:ln w="31750" cap="flat">
            <a:gradFill>
              <a:gsLst>
                <a:gs pos="0">
                  <a:srgbClr val="C03BC4"/>
                </a:gs>
                <a:gs pos="100000">
                  <a:srgbClr val="F6574D"/>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pic>
        <p:nvPicPr>
          <p:cNvPr id="1028" name="Picture 4" descr="CarMax Logo and symbol, meaning, history, PNG">
            <a:extLst>
              <a:ext uri="{FF2B5EF4-FFF2-40B4-BE49-F238E27FC236}">
                <a16:creationId xmlns:a16="http://schemas.microsoft.com/office/drawing/2014/main" id="{3D79FFAB-06CD-FE78-C5CE-AB0973CB1DA8}"/>
              </a:ext>
            </a:extLst>
          </p:cNvPr>
          <p:cNvPicPr>
            <a:picLocks noChangeAspect="1" noChangeArrowheads="1"/>
          </p:cNvPicPr>
          <p:nvPr/>
        </p:nvPicPr>
        <p:blipFill rotWithShape="1">
          <a:blip r:embed="rId10">
            <a:duotone>
              <a:prstClr val="black"/>
              <a:schemeClr val="tx2">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3949700" y="5889245"/>
            <a:ext cx="1397000" cy="3112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37C873F-40A7-C16F-8A0F-06CC29658F10}"/>
              </a:ext>
            </a:extLst>
          </p:cNvPr>
          <p:cNvSpPr txBox="1"/>
          <p:nvPr/>
        </p:nvSpPr>
        <p:spPr>
          <a:xfrm>
            <a:off x="472440" y="2186396"/>
            <a:ext cx="2560320" cy="2218348"/>
          </a:xfrm>
          <a:prstGeom prst="rect">
            <a:avLst/>
          </a:prstGeom>
          <a:noFill/>
        </p:spPr>
        <p:txBody>
          <a:bodyPr wrap="square" lIns="91440" tIns="182880" rIns="9144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Sans Text"/>
                <a:ea typeface="+mn-ea"/>
                <a:cs typeface="+mn-cs"/>
              </a:rPr>
              <a:t>Deliver personalized shopping experiences </a:t>
            </a:r>
            <a:br>
              <a:rPr kumimoji="0" lang="en-US" sz="1600" b="0" i="0" u="none" strike="noStrike" kern="1200" cap="none" spc="0" normalizeH="0" baseline="0" noProof="0">
                <a:ln>
                  <a:noFill/>
                </a:ln>
                <a:effectLst/>
                <a:uLnTx/>
                <a:uFillTx/>
                <a:latin typeface="Segoe Sans Text"/>
                <a:ea typeface="+mn-ea"/>
                <a:cs typeface="+mn-cs"/>
              </a:rPr>
            </a:br>
            <a:r>
              <a:rPr kumimoji="0" lang="en-US" sz="1600" b="0" i="0" u="none" strike="noStrike" kern="1200" cap="none" spc="0" normalizeH="0" baseline="0" noProof="0">
                <a:ln>
                  <a:noFill/>
                </a:ln>
                <a:effectLst/>
                <a:uLnTx/>
                <a:uFillTx/>
                <a:latin typeface="Segoe Sans Text"/>
                <a:ea typeface="+mn-ea"/>
                <a:cs typeface="+mn-cs"/>
              </a:rPr>
              <a:t>for customers by analyzing data on </a:t>
            </a:r>
            <a:br>
              <a:rPr kumimoji="0" lang="en-US" sz="1600" b="0" i="0" u="none" strike="noStrike" kern="1200" cap="none" spc="0" normalizeH="0" baseline="0" noProof="0">
                <a:ln>
                  <a:noFill/>
                </a:ln>
                <a:effectLst/>
                <a:uLnTx/>
                <a:uFillTx/>
                <a:latin typeface="Segoe Sans Text"/>
                <a:ea typeface="+mn-ea"/>
                <a:cs typeface="+mn-cs"/>
              </a:rPr>
            </a:br>
            <a:r>
              <a:rPr kumimoji="0" lang="en-US" sz="1600" b="0" i="0" u="none" strike="noStrike" kern="1200" cap="none" spc="0" normalizeH="0" baseline="0" noProof="0">
                <a:ln>
                  <a:noFill/>
                </a:ln>
                <a:effectLst/>
                <a:uLnTx/>
                <a:uFillTx/>
                <a:latin typeface="Segoe Sans Text"/>
                <a:ea typeface="+mn-ea"/>
                <a:cs typeface="+mn-cs"/>
              </a:rPr>
              <a:t>their behaviors and preferences and leveraging semantic search capabilities </a:t>
            </a:r>
          </a:p>
        </p:txBody>
      </p:sp>
      <p:sp>
        <p:nvSpPr>
          <p:cNvPr id="17" name="TextBox 16">
            <a:extLst>
              <a:ext uri="{FF2B5EF4-FFF2-40B4-BE49-F238E27FC236}">
                <a16:creationId xmlns:a16="http://schemas.microsoft.com/office/drawing/2014/main" id="{5E8072D0-C5CE-FDE5-6406-73FF2022FCD8}"/>
              </a:ext>
            </a:extLst>
          </p:cNvPr>
          <p:cNvSpPr txBox="1"/>
          <p:nvPr/>
        </p:nvSpPr>
        <p:spPr>
          <a:xfrm>
            <a:off x="3368040" y="2186396"/>
            <a:ext cx="2560320" cy="1582716"/>
          </a:xfrm>
          <a:prstGeom prst="rect">
            <a:avLst/>
          </a:prstGeom>
          <a:noFill/>
        </p:spPr>
        <p:txBody>
          <a:bodyPr wrap="square" lIns="91440" tIns="182880" rIns="9144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Sans Text"/>
                <a:ea typeface="+mn-ea"/>
                <a:cs typeface="+mn-cs"/>
              </a:rPr>
              <a:t>Create personalized marketing content </a:t>
            </a:r>
            <a:br>
              <a:rPr kumimoji="0" lang="en-US" sz="1600" b="0" i="0" u="none" strike="noStrike" kern="1200" cap="none" spc="0" normalizeH="0" baseline="0" noProof="0">
                <a:ln>
                  <a:noFill/>
                </a:ln>
                <a:effectLst/>
                <a:uLnTx/>
                <a:uFillTx/>
                <a:latin typeface="Segoe Sans Text"/>
                <a:ea typeface="+mn-ea"/>
                <a:cs typeface="+mn-cs"/>
              </a:rPr>
            </a:br>
            <a:r>
              <a:rPr kumimoji="0" lang="en-US" sz="1600" b="0" i="0" u="none" strike="noStrike" kern="1200" cap="none" spc="0" normalizeH="0" baseline="0" noProof="0">
                <a:ln>
                  <a:noFill/>
                </a:ln>
                <a:effectLst/>
                <a:uLnTx/>
                <a:uFillTx/>
                <a:latin typeface="Segoe Sans Text"/>
                <a:ea typeface="+mn-ea"/>
                <a:cs typeface="+mn-cs"/>
              </a:rPr>
              <a:t>across platforms, from social media posts to product descriptions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Segoe Sans Text"/>
              <a:ea typeface="+mn-ea"/>
              <a:cs typeface="+mn-cs"/>
            </a:endParaRPr>
          </a:p>
        </p:txBody>
      </p:sp>
      <p:sp>
        <p:nvSpPr>
          <p:cNvPr id="18" name="TextBox 17">
            <a:extLst>
              <a:ext uri="{FF2B5EF4-FFF2-40B4-BE49-F238E27FC236}">
                <a16:creationId xmlns:a16="http://schemas.microsoft.com/office/drawing/2014/main" id="{D2CA9825-11FF-DCE1-1D8E-74A4D7173D9F}"/>
              </a:ext>
            </a:extLst>
          </p:cNvPr>
          <p:cNvSpPr txBox="1"/>
          <p:nvPr/>
        </p:nvSpPr>
        <p:spPr>
          <a:xfrm>
            <a:off x="6263640" y="2186396"/>
            <a:ext cx="2560320" cy="1482355"/>
          </a:xfrm>
          <a:prstGeom prst="rect">
            <a:avLst/>
          </a:prstGeom>
          <a:noFill/>
        </p:spPr>
        <p:txBody>
          <a:bodyPr wrap="square" lIns="91440" tIns="182880" rIns="9144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Sans Text"/>
                <a:ea typeface="+mn-ea"/>
                <a:cs typeface="+mn-cs"/>
              </a:rPr>
              <a:t>Provide personalized and interactive responses </a:t>
            </a:r>
            <a:br>
              <a:rPr kumimoji="0" lang="en-US" sz="1600" b="0" i="0" u="none" strike="noStrike" kern="1200" cap="none" spc="0" normalizeH="0" baseline="0" noProof="0">
                <a:ln>
                  <a:noFill/>
                </a:ln>
                <a:effectLst/>
                <a:uLnTx/>
                <a:uFillTx/>
                <a:latin typeface="Segoe Sans Text"/>
                <a:ea typeface="+mn-ea"/>
                <a:cs typeface="+mn-cs"/>
              </a:rPr>
            </a:br>
            <a:r>
              <a:rPr kumimoji="0" lang="en-US" sz="1600" b="0" i="0" u="none" strike="noStrike" kern="1200" cap="none" spc="0" normalizeH="0" baseline="0" noProof="0">
                <a:ln>
                  <a:noFill/>
                </a:ln>
                <a:effectLst/>
                <a:uLnTx/>
                <a:uFillTx/>
                <a:latin typeface="Segoe Sans Text"/>
                <a:ea typeface="+mn-ea"/>
                <a:cs typeface="+mn-cs"/>
              </a:rPr>
              <a:t>to answer customer questions and facilitate routine tasks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Sans Tex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Segoe Sans Text"/>
              <a:ea typeface="+mn-ea"/>
              <a:cs typeface="+mn-cs"/>
            </a:endParaRPr>
          </a:p>
        </p:txBody>
      </p:sp>
      <p:sp>
        <p:nvSpPr>
          <p:cNvPr id="19" name="TextBox 18">
            <a:extLst>
              <a:ext uri="{FF2B5EF4-FFF2-40B4-BE49-F238E27FC236}">
                <a16:creationId xmlns:a16="http://schemas.microsoft.com/office/drawing/2014/main" id="{97CEC48E-2095-3725-8FC3-4EBA2EDC8E4D}"/>
              </a:ext>
            </a:extLst>
          </p:cNvPr>
          <p:cNvSpPr txBox="1"/>
          <p:nvPr/>
        </p:nvSpPr>
        <p:spPr>
          <a:xfrm>
            <a:off x="9159240" y="2186396"/>
            <a:ext cx="2560320" cy="2218348"/>
          </a:xfrm>
          <a:prstGeom prst="rect">
            <a:avLst/>
          </a:prstGeom>
          <a:noFill/>
        </p:spPr>
        <p:txBody>
          <a:bodyPr wrap="square" lIns="91440" tIns="182880" rIns="9144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Sans Text"/>
                <a:ea typeface="+mn-ea"/>
                <a:cs typeface="+mn-cs"/>
              </a:rPr>
              <a:t>Go beyond bots to chat with your data using natural language, generate and summarize content, surface information over </a:t>
            </a:r>
            <a:br>
              <a:rPr kumimoji="0" lang="en-US" sz="1600" b="0" i="0" u="none" strike="noStrike" kern="1200" cap="none" spc="0" normalizeH="0" baseline="0" noProof="0">
                <a:ln>
                  <a:noFill/>
                </a:ln>
                <a:effectLst/>
                <a:uLnTx/>
                <a:uFillTx/>
                <a:latin typeface="Segoe Sans Text"/>
                <a:ea typeface="+mn-ea"/>
                <a:cs typeface="+mn-cs"/>
              </a:rPr>
            </a:br>
            <a:r>
              <a:rPr kumimoji="0" lang="en-US" sz="1600" b="0" i="0" u="none" strike="noStrike" kern="1200" cap="none" spc="0" normalizeH="0" baseline="0" noProof="0">
                <a:ln>
                  <a:noFill/>
                </a:ln>
                <a:effectLst/>
                <a:uLnTx/>
                <a:uFillTx/>
                <a:latin typeface="Segoe Sans Text"/>
                <a:ea typeface="+mn-ea"/>
                <a:cs typeface="+mn-cs"/>
              </a:rPr>
              <a:t>vast amounts of </a:t>
            </a:r>
            <a:br>
              <a:rPr kumimoji="0" lang="en-US" sz="1600" b="0" i="0" u="none" strike="noStrike" kern="1200" cap="none" spc="0" normalizeH="0" baseline="0" noProof="0">
                <a:ln>
                  <a:noFill/>
                </a:ln>
                <a:effectLst/>
                <a:uLnTx/>
                <a:uFillTx/>
                <a:latin typeface="Segoe Sans Text"/>
                <a:ea typeface="+mn-ea"/>
                <a:cs typeface="+mn-cs"/>
              </a:rPr>
            </a:br>
            <a:r>
              <a:rPr kumimoji="0" lang="en-US" sz="1600" b="0" i="0" u="none" strike="noStrike" kern="1200" cap="none" spc="0" normalizeH="0" baseline="0" noProof="0">
                <a:ln>
                  <a:noFill/>
                </a:ln>
                <a:effectLst/>
                <a:uLnTx/>
                <a:uFillTx/>
                <a:latin typeface="Segoe Sans Text"/>
                <a:ea typeface="+mn-ea"/>
                <a:cs typeface="+mn-cs"/>
              </a:rPr>
              <a:t>data, and provide </a:t>
            </a:r>
            <a:br>
              <a:rPr kumimoji="0" lang="en-US" sz="1600" b="0" i="0" u="none" strike="noStrike" kern="1200" cap="none" spc="0" normalizeH="0" baseline="0" noProof="0">
                <a:ln>
                  <a:noFill/>
                </a:ln>
                <a:effectLst/>
                <a:uLnTx/>
                <a:uFillTx/>
                <a:latin typeface="Segoe Sans Text"/>
                <a:ea typeface="+mn-ea"/>
                <a:cs typeface="+mn-cs"/>
              </a:rPr>
            </a:br>
            <a:r>
              <a:rPr kumimoji="0" lang="en-US" sz="1600" b="0" i="0" u="none" strike="noStrike" kern="1200" cap="none" spc="0" normalizeH="0" baseline="0" noProof="0">
                <a:ln>
                  <a:noFill/>
                </a:ln>
                <a:effectLst/>
                <a:uLnTx/>
                <a:uFillTx/>
                <a:latin typeface="Segoe Sans Text"/>
                <a:ea typeface="+mn-ea"/>
                <a:cs typeface="+mn-cs"/>
              </a:rPr>
              <a:t>engaging experiences</a:t>
            </a:r>
          </a:p>
          <a:p>
            <a:pPr marL="0" marR="0" lvl="0" indent="0" algn="ctr" defTabSz="914400" rtl="0" eaLnBrk="1" fontAlgn="auto" latinLnBrk="0" hangingPunct="1">
              <a:lnSpc>
                <a:spcPct val="100000"/>
              </a:lnSpc>
              <a:spcBef>
                <a:spcPts val="0"/>
              </a:spcBef>
              <a:spcAft>
                <a:spcPts val="600"/>
              </a:spcAft>
              <a:buClrTx/>
              <a:buSzTx/>
              <a:buFontTx/>
              <a:buNone/>
              <a:tabLst/>
              <a:defRPr/>
            </a:pPr>
            <a:endParaRPr lang="en-US" sz="1200">
              <a:latin typeface="Segoe Sans Text"/>
            </a:endParaRPr>
          </a:p>
        </p:txBody>
      </p:sp>
      <p:sp>
        <p:nvSpPr>
          <p:cNvPr id="7" name="TextBox 6">
            <a:extLst>
              <a:ext uri="{FF2B5EF4-FFF2-40B4-BE49-F238E27FC236}">
                <a16:creationId xmlns:a16="http://schemas.microsoft.com/office/drawing/2014/main" id="{0EB68857-6D37-47D7-49A6-B15E8F8237A6}"/>
              </a:ext>
            </a:extLst>
          </p:cNvPr>
          <p:cNvSpPr txBox="1"/>
          <p:nvPr/>
        </p:nvSpPr>
        <p:spPr>
          <a:xfrm>
            <a:off x="472440" y="1370121"/>
            <a:ext cx="256032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Sans Text Semibold"/>
                <a:ea typeface="+mn-ea"/>
                <a:cs typeface="+mn-cs"/>
              </a:rPr>
              <a:t>Personalization &amp; </a:t>
            </a:r>
            <a:br>
              <a:rPr kumimoji="0" lang="en-US" sz="2000" b="0" i="0" u="none" strike="noStrike" kern="1200" cap="none" spc="0" normalizeH="0" baseline="0" noProof="0">
                <a:ln>
                  <a:noFill/>
                </a:ln>
                <a:effectLst/>
                <a:uLnTx/>
                <a:uFillTx/>
                <a:latin typeface="Segoe Sans Text Semibold"/>
                <a:ea typeface="+mn-ea"/>
                <a:cs typeface="+mn-cs"/>
              </a:rPr>
            </a:br>
            <a:r>
              <a:rPr kumimoji="0" lang="en-US" sz="2000" b="0" i="0" u="none" strike="noStrike" kern="1200" cap="none" spc="0" normalizeH="0" baseline="0" noProof="0">
                <a:ln>
                  <a:noFill/>
                </a:ln>
                <a:effectLst/>
                <a:uLnTx/>
                <a:uFillTx/>
                <a:latin typeface="Segoe Sans Text Semibold"/>
                <a:ea typeface="+mn-ea"/>
                <a:cs typeface="+mn-cs"/>
              </a:rPr>
              <a:t>product discovery</a:t>
            </a:r>
          </a:p>
        </p:txBody>
      </p:sp>
      <p:sp>
        <p:nvSpPr>
          <p:cNvPr id="8" name="TextBox 7">
            <a:extLst>
              <a:ext uri="{FF2B5EF4-FFF2-40B4-BE49-F238E27FC236}">
                <a16:creationId xmlns:a16="http://schemas.microsoft.com/office/drawing/2014/main" id="{62C46E6A-86E2-FA4E-17A9-FE8D94A43489}"/>
              </a:ext>
            </a:extLst>
          </p:cNvPr>
          <p:cNvSpPr txBox="1"/>
          <p:nvPr/>
        </p:nvSpPr>
        <p:spPr>
          <a:xfrm>
            <a:off x="3368040" y="1370121"/>
            <a:ext cx="2560320" cy="707886"/>
          </a:xfrm>
          <a:prstGeom prst="rect">
            <a:avLst/>
          </a:prstGeom>
          <a:noFill/>
        </p:spPr>
        <p:txBody>
          <a:bodyPr wrap="square">
            <a:spAutoFit/>
          </a:bodyPr>
          <a:lstStyle/>
          <a:p>
            <a:pPr algn="ctr">
              <a:defRPr/>
            </a:pPr>
            <a:r>
              <a:rPr lang="en-US" sz="2000">
                <a:latin typeface="Segoe Sans Text Semibold"/>
              </a:rPr>
              <a:t>Content generation &amp; marketing</a:t>
            </a:r>
          </a:p>
        </p:txBody>
      </p:sp>
      <p:sp>
        <p:nvSpPr>
          <p:cNvPr id="9" name="TextBox 8">
            <a:extLst>
              <a:ext uri="{FF2B5EF4-FFF2-40B4-BE49-F238E27FC236}">
                <a16:creationId xmlns:a16="http://schemas.microsoft.com/office/drawing/2014/main" id="{AF889A53-59AD-6E91-26FF-403D3E3771D3}"/>
              </a:ext>
            </a:extLst>
          </p:cNvPr>
          <p:cNvSpPr txBox="1"/>
          <p:nvPr/>
        </p:nvSpPr>
        <p:spPr>
          <a:xfrm>
            <a:off x="6263640" y="1370121"/>
            <a:ext cx="2560320" cy="707886"/>
          </a:xfrm>
          <a:prstGeom prst="rect">
            <a:avLst/>
          </a:prstGeom>
          <a:noFill/>
        </p:spPr>
        <p:txBody>
          <a:bodyPr wrap="square">
            <a:spAutoFit/>
          </a:bodyPr>
          <a:lstStyle/>
          <a:p>
            <a:pPr algn="ctr">
              <a:defRPr/>
            </a:pPr>
            <a:r>
              <a:rPr lang="en-US" sz="2000">
                <a:latin typeface="Segoe Sans Text Semibold"/>
              </a:rPr>
              <a:t>Service </a:t>
            </a:r>
            <a:br>
              <a:rPr lang="en-US" sz="2000">
                <a:latin typeface="Segoe Sans Text Semibold"/>
              </a:rPr>
            </a:br>
            <a:r>
              <a:rPr lang="en-US" sz="2000">
                <a:latin typeface="Segoe Sans Text Semibold"/>
              </a:rPr>
              <a:t>&amp; support</a:t>
            </a:r>
          </a:p>
        </p:txBody>
      </p:sp>
      <p:sp>
        <p:nvSpPr>
          <p:cNvPr id="12" name="TextBox 11">
            <a:extLst>
              <a:ext uri="{FF2B5EF4-FFF2-40B4-BE49-F238E27FC236}">
                <a16:creationId xmlns:a16="http://schemas.microsoft.com/office/drawing/2014/main" id="{A90DC5E1-C7A0-C742-0C09-F9E09210A5F8}"/>
              </a:ext>
            </a:extLst>
          </p:cNvPr>
          <p:cNvSpPr txBox="1"/>
          <p:nvPr/>
        </p:nvSpPr>
        <p:spPr>
          <a:xfrm>
            <a:off x="9159240" y="1370121"/>
            <a:ext cx="2560320" cy="707886"/>
          </a:xfrm>
          <a:prstGeom prst="rect">
            <a:avLst/>
          </a:prstGeom>
          <a:noFill/>
        </p:spPr>
        <p:txBody>
          <a:bodyPr wrap="square">
            <a:spAutoFit/>
          </a:bodyPr>
          <a:lstStyle/>
          <a:p>
            <a:pPr algn="ctr">
              <a:defRPr/>
            </a:pPr>
            <a:r>
              <a:rPr lang="en-US" sz="2000">
                <a:latin typeface="Segoe Sans Text Semibold"/>
              </a:rPr>
              <a:t>Build your </a:t>
            </a:r>
            <a:br>
              <a:rPr lang="en-US" sz="2000">
                <a:latin typeface="Segoe Sans Text Semibold"/>
              </a:rPr>
            </a:br>
            <a:r>
              <a:rPr lang="en-US" sz="2000">
                <a:latin typeface="Segoe Sans Text Semibold"/>
              </a:rPr>
              <a:t>own copilot</a:t>
            </a:r>
          </a:p>
        </p:txBody>
      </p:sp>
      <p:sp>
        <p:nvSpPr>
          <p:cNvPr id="2" name="Title 2">
            <a:extLst>
              <a:ext uri="{FF2B5EF4-FFF2-40B4-BE49-F238E27FC236}">
                <a16:creationId xmlns:a16="http://schemas.microsoft.com/office/drawing/2014/main" id="{11FE780D-8DB0-5DE0-F13F-6175A201674D}"/>
              </a:ext>
            </a:extLst>
          </p:cNvPr>
          <p:cNvSpPr txBox="1">
            <a:spLocks noGrp="1"/>
          </p:cNvSpPr>
          <p:nvPr>
            <p:ph type="title" idx="4294967295"/>
          </p:nvPr>
        </p:nvSpPr>
        <p:spPr>
          <a:xfrm>
            <a:off x="263470" y="352629"/>
            <a:ext cx="9951140" cy="49244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78D4"/>
                </a:solidFill>
                <a:effectLst/>
                <a:uLnTx/>
                <a:uFillTx/>
                <a:latin typeface="+mj-lt"/>
                <a:ea typeface="+mn-ea"/>
                <a:cs typeface="Segoe UI Semibold" panose="020B0702040204020203" pitchFamily="34" charset="0"/>
              </a:rPr>
              <a:t>Reinvent</a:t>
            </a:r>
            <a:r>
              <a:rPr kumimoji="0" lang="en-US" sz="3200" b="0" i="0" u="none" strike="noStrike" kern="1200" cap="none" spc="-5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 customer experiences with intelligent apps</a:t>
            </a:r>
            <a:endParaRPr kumimoji="0" lang="en-US" sz="3200" b="0" i="0" u="none" strike="noStrike" kern="1200" cap="none" spc="-50" normalizeH="0" baseline="0" noProof="0" dirty="0">
              <a:ln w="3175">
                <a:noFill/>
              </a:ln>
              <a:solidFill>
                <a:srgbClr val="0078D4"/>
              </a:solidFill>
              <a:effectLst/>
              <a:uLnTx/>
              <a:uFillTx/>
              <a:latin typeface="+mj-lt"/>
              <a:ea typeface="+mn-ea"/>
              <a:cs typeface="Segoe UI" pitchFamily="34" charset="0"/>
            </a:endParaRPr>
          </a:p>
        </p:txBody>
      </p:sp>
      <p:grpSp>
        <p:nvGrpSpPr>
          <p:cNvPr id="10" name="Group 9">
            <a:extLst>
              <a:ext uri="{FF2B5EF4-FFF2-40B4-BE49-F238E27FC236}">
                <a16:creationId xmlns:a16="http://schemas.microsoft.com/office/drawing/2014/main" id="{7BD59EEF-6440-6F09-7093-FAC59B82BC9D}"/>
              </a:ext>
              <a:ext uri="{C183D7F6-B498-43B3-948B-1728B52AA6E4}">
                <adec:decorative xmlns:adec="http://schemas.microsoft.com/office/drawing/2017/decorative" val="1"/>
              </a:ext>
            </a:extLst>
          </p:cNvPr>
          <p:cNvGrpSpPr/>
          <p:nvPr/>
        </p:nvGrpSpPr>
        <p:grpSpPr>
          <a:xfrm>
            <a:off x="10315746" y="319020"/>
            <a:ext cx="1612784" cy="541787"/>
            <a:chOff x="10490316" y="430815"/>
            <a:chExt cx="1612784" cy="541787"/>
          </a:xfrm>
        </p:grpSpPr>
        <p:sp>
          <p:nvSpPr>
            <p:cNvPr id="13" name="Rectangle: Rounded Corners 12">
              <a:extLst>
                <a:ext uri="{FF2B5EF4-FFF2-40B4-BE49-F238E27FC236}">
                  <a16:creationId xmlns:a16="http://schemas.microsoft.com/office/drawing/2014/main" id="{0946DE03-4B4A-E7D0-5FB7-D33BC96DDE58}"/>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CAB09D6-FF9D-992C-AE17-4F190E537E45}"/>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16" name="Graphic 38">
              <a:extLst>
                <a:ext uri="{FF2B5EF4-FFF2-40B4-BE49-F238E27FC236}">
                  <a16:creationId xmlns:a16="http://schemas.microsoft.com/office/drawing/2014/main" id="{B7C7A7CB-0C3A-BE80-3436-8116DB6A6D75}"/>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120624E4-6612-1503-7B7F-BE8141D903F8}"/>
              </a:ext>
            </a:extLst>
          </p:cNvPr>
          <p:cNvSpPr txBox="1"/>
          <p:nvPr/>
        </p:nvSpPr>
        <p:spPr>
          <a:xfrm>
            <a:off x="3752572" y="4660558"/>
            <a:ext cx="179125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CarMax uses AI to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produce content for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car research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web pages</a:t>
            </a:r>
          </a:p>
        </p:txBody>
      </p:sp>
      <p:sp>
        <p:nvSpPr>
          <p:cNvPr id="6" name="TextBox 5">
            <a:extLst>
              <a:ext uri="{FF2B5EF4-FFF2-40B4-BE49-F238E27FC236}">
                <a16:creationId xmlns:a16="http://schemas.microsoft.com/office/drawing/2014/main" id="{87843740-1F0B-DCA6-778A-22CFD545E2A0}"/>
              </a:ext>
            </a:extLst>
          </p:cNvPr>
          <p:cNvSpPr txBox="1"/>
          <p:nvPr/>
        </p:nvSpPr>
        <p:spPr>
          <a:xfrm>
            <a:off x="6263640" y="4660558"/>
            <a:ext cx="256032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30% cost reduction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for customer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support interaction</a:t>
            </a:r>
            <a:r>
              <a:rPr kumimoji="0" lang="en-US" sz="1200" b="0" i="0" u="none" strike="noStrike" kern="1200" cap="none" spc="0" normalizeH="0" baseline="30000" noProof="0">
                <a:ln>
                  <a:noFill/>
                </a:ln>
                <a:solidFill>
                  <a:srgbClr val="000000"/>
                </a:solidFill>
                <a:effectLst/>
                <a:uLnTx/>
                <a:uFillTx/>
                <a:latin typeface="Segoe Sans Text"/>
                <a:ea typeface="+mn-ea"/>
                <a:cs typeface="+mn-cs"/>
              </a:rPr>
              <a:t>3</a:t>
            </a:r>
          </a:p>
        </p:txBody>
      </p:sp>
      <p:sp>
        <p:nvSpPr>
          <p:cNvPr id="26" name="TextBox 25">
            <a:extLst>
              <a:ext uri="{FF2B5EF4-FFF2-40B4-BE49-F238E27FC236}">
                <a16:creationId xmlns:a16="http://schemas.microsoft.com/office/drawing/2014/main" id="{296228EB-818C-E006-3F81-645053ECA0AD}"/>
              </a:ext>
            </a:extLst>
          </p:cNvPr>
          <p:cNvSpPr txBox="1"/>
          <p:nvPr/>
        </p:nvSpPr>
        <p:spPr>
          <a:xfrm>
            <a:off x="9405263" y="4660558"/>
            <a:ext cx="2229109"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TomTom’s Digital Cockpit understands 95% of complex requests, improving response time from 12 seconds to 2.5 seconds</a:t>
            </a:r>
            <a:r>
              <a:rPr kumimoji="0" lang="en-US" sz="1200" b="0" i="0" u="none" strike="noStrike" kern="1200" cap="none" spc="0" normalizeH="0" baseline="30000" noProof="0">
                <a:ln>
                  <a:noFill/>
                </a:ln>
                <a:solidFill>
                  <a:srgbClr val="000000"/>
                </a:solidFill>
                <a:effectLst/>
                <a:uLnTx/>
                <a:uFillTx/>
                <a:latin typeface="Segoe Sans Text"/>
                <a:ea typeface="+mn-ea"/>
                <a:cs typeface="+mn-cs"/>
              </a:rPr>
              <a:t>4</a:t>
            </a:r>
          </a:p>
        </p:txBody>
      </p:sp>
      <p:sp>
        <p:nvSpPr>
          <p:cNvPr id="27" name="TextBox 26">
            <a:extLst>
              <a:ext uri="{FF2B5EF4-FFF2-40B4-BE49-F238E27FC236}">
                <a16:creationId xmlns:a16="http://schemas.microsoft.com/office/drawing/2014/main" id="{B7D5AD89-76F3-7E72-BB48-E30081955364}"/>
              </a:ext>
            </a:extLst>
          </p:cNvPr>
          <p:cNvSpPr txBox="1"/>
          <p:nvPr/>
        </p:nvSpPr>
        <p:spPr>
          <a:xfrm>
            <a:off x="716280" y="4660558"/>
            <a:ext cx="2072640" cy="923330"/>
          </a:xfrm>
          <a:prstGeom prst="rect">
            <a:avLst/>
          </a:prstGeom>
          <a:noFill/>
        </p:spPr>
        <p:txBody>
          <a:bodyPr wrap="square" lIns="0" tIns="0" rIns="0" bIns="0" rtlCol="0">
            <a:spAutoFit/>
          </a:bodyPr>
          <a:lstStyle/>
          <a:p>
            <a:pPr algn="ctr"/>
            <a:r>
              <a:rPr kumimoji="0" lang="en-US" sz="1200" b="0" i="0" u="none" strike="noStrike" kern="1200" cap="none" spc="0" normalizeH="0" baseline="0" noProof="0">
                <a:ln>
                  <a:noFill/>
                </a:ln>
                <a:effectLst/>
                <a:uLnTx/>
                <a:uFillTx/>
                <a:latin typeface="Segoe Sans Text"/>
                <a:ea typeface="+mn-ea"/>
                <a:cs typeface="+mn-cs"/>
              </a:rPr>
              <a:t>Engage customers </a:t>
            </a:r>
            <a:br>
              <a:rPr kumimoji="0" lang="en-US" sz="1200" b="0" i="0" u="none" strike="noStrike" kern="1200" cap="none" spc="0" normalizeH="0" baseline="0" noProof="0">
                <a:ln>
                  <a:noFill/>
                </a:ln>
                <a:effectLst/>
                <a:uLnTx/>
                <a:uFillTx/>
                <a:latin typeface="Segoe Sans Text"/>
                <a:ea typeface="+mn-ea"/>
                <a:cs typeface="+mn-cs"/>
              </a:rPr>
            </a:br>
            <a:r>
              <a:rPr kumimoji="0" lang="en-US" sz="1200" b="0" i="0" u="none" strike="noStrike" kern="1200" cap="none" spc="0" normalizeH="0" baseline="0" noProof="0">
                <a:ln>
                  <a:noFill/>
                </a:ln>
                <a:effectLst/>
                <a:uLnTx/>
                <a:uFillTx/>
                <a:latin typeface="Segoe Sans Text"/>
                <a:ea typeface="+mn-ea"/>
                <a:cs typeface="+mn-cs"/>
              </a:rPr>
              <a:t>and present fashion recommendations based </a:t>
            </a:r>
            <a:br>
              <a:rPr kumimoji="0" lang="en-US" sz="1200" b="0" i="0" u="none" strike="noStrike" kern="1200" cap="none" spc="0" normalizeH="0" baseline="0" noProof="0">
                <a:ln>
                  <a:noFill/>
                </a:ln>
                <a:effectLst/>
                <a:uLnTx/>
                <a:uFillTx/>
                <a:latin typeface="Segoe Sans Text"/>
                <a:ea typeface="+mn-ea"/>
                <a:cs typeface="+mn-cs"/>
              </a:rPr>
            </a:br>
            <a:r>
              <a:rPr kumimoji="0" lang="en-US" sz="1200" b="0" i="0" u="none" strike="noStrike" kern="1200" cap="none" spc="0" normalizeH="0" baseline="0" noProof="0">
                <a:ln>
                  <a:noFill/>
                </a:ln>
                <a:effectLst/>
                <a:uLnTx/>
                <a:uFillTx/>
                <a:latin typeface="Segoe Sans Text"/>
                <a:ea typeface="+mn-ea"/>
                <a:cs typeface="+mn-cs"/>
              </a:rPr>
              <a:t>on trend data</a:t>
            </a:r>
          </a:p>
          <a:p>
            <a:pPr algn="ctr"/>
            <a:endParaRPr lang="en-US" sz="1200" err="1"/>
          </a:p>
        </p:txBody>
      </p:sp>
    </p:spTree>
    <p:extLst>
      <p:ext uri="{BB962C8B-B14F-4D97-AF65-F5344CB8AC3E}">
        <p14:creationId xmlns:p14="http://schemas.microsoft.com/office/powerpoint/2010/main" val="249955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64">
            <a:extLst>
              <a:ext uri="{FF2B5EF4-FFF2-40B4-BE49-F238E27FC236}">
                <a16:creationId xmlns:a16="http://schemas.microsoft.com/office/drawing/2014/main" id="{27B19953-8347-DDF7-798D-80C0E4563C70}"/>
              </a:ext>
              <a:ext uri="{C183D7F6-B498-43B3-948B-1728B52AA6E4}">
                <adec:decorative xmlns:adec="http://schemas.microsoft.com/office/drawing/2017/decorative" val="1"/>
              </a:ext>
            </a:extLst>
          </p:cNvPr>
          <p:cNvSpPr/>
          <p:nvPr/>
        </p:nvSpPr>
        <p:spPr bwMode="auto">
          <a:xfrm>
            <a:off x="584201" y="1666876"/>
            <a:ext cx="7253287" cy="2350488"/>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0" name="Rounded Rectangle 64">
            <a:extLst>
              <a:ext uri="{FF2B5EF4-FFF2-40B4-BE49-F238E27FC236}">
                <a16:creationId xmlns:a16="http://schemas.microsoft.com/office/drawing/2014/main" id="{A779D79D-00E1-4F15-5A5C-658DA0F2560D}"/>
              </a:ext>
              <a:ext uri="{C183D7F6-B498-43B3-948B-1728B52AA6E4}">
                <adec:decorative xmlns:adec="http://schemas.microsoft.com/office/drawing/2017/decorative" val="1"/>
              </a:ext>
            </a:extLst>
          </p:cNvPr>
          <p:cNvSpPr/>
          <p:nvPr/>
        </p:nvSpPr>
        <p:spPr bwMode="auto">
          <a:xfrm>
            <a:off x="584201" y="4478123"/>
            <a:ext cx="7253287" cy="1965324"/>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7" name="Title 11">
            <a:extLst>
              <a:ext uri="{FF2B5EF4-FFF2-40B4-BE49-F238E27FC236}">
                <a16:creationId xmlns:a16="http://schemas.microsoft.com/office/drawing/2014/main" id="{7C9B9D88-A127-5184-771F-18604C464FD2}"/>
              </a:ext>
            </a:extLst>
          </p:cNvPr>
          <p:cNvSpPr>
            <a:spLocks noGrp="1"/>
          </p:cNvSpPr>
          <p:nvPr>
            <p:ph type="title"/>
          </p:nvPr>
        </p:nvSpPr>
        <p:spPr>
          <a:xfrm>
            <a:off x="588263" y="457200"/>
            <a:ext cx="7249225" cy="461665"/>
          </a:xfrm>
        </p:spPr>
        <p:txBody>
          <a:bodyPr/>
          <a:lstStyle/>
          <a:p>
            <a:r>
              <a:rPr lang="en-IN" sz="3000" dirty="0"/>
              <a:t>Personalization and product discovery</a:t>
            </a:r>
          </a:p>
        </p:txBody>
      </p:sp>
      <p:sp>
        <p:nvSpPr>
          <p:cNvPr id="2" name="Rectangle 1">
            <a:extLst>
              <a:ext uri="{FF2B5EF4-FFF2-40B4-BE49-F238E27FC236}">
                <a16:creationId xmlns:a16="http://schemas.microsoft.com/office/drawing/2014/main" id="{63394003-B7D9-3AC9-EBB0-108FA6156776}"/>
              </a:ext>
              <a:ext uri="{C183D7F6-B498-43B3-948B-1728B52AA6E4}">
                <adec:decorative xmlns:adec="http://schemas.microsoft.com/office/drawing/2017/decorative" val="1"/>
              </a:ext>
            </a:extLst>
          </p:cNvPr>
          <p:cNvSpPr/>
          <p:nvPr/>
        </p:nvSpPr>
        <p:spPr bwMode="auto">
          <a:xfrm flipH="1">
            <a:off x="8128000" y="1436688"/>
            <a:ext cx="4064000" cy="5421312"/>
          </a:xfrm>
          <a:prstGeom prst="rect">
            <a:avLst/>
          </a:prstGeom>
          <a:gradFill flip="none" rotWithShape="1">
            <a:gsLst>
              <a:gs pos="50000">
                <a:srgbClr val="C03BC4"/>
              </a:gs>
              <a:gs pos="100000">
                <a:srgbClr val="0078D4"/>
              </a:gs>
              <a:gs pos="10000">
                <a:srgbClr val="FF5C3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1200"/>
              </a:spcBef>
            </a:pPr>
            <a:endParaRPr lang="en-US" sz="3600" dirty="0">
              <a:gradFill>
                <a:gsLst>
                  <a:gs pos="67133">
                    <a:srgbClr val="FFFFFF"/>
                  </a:gs>
                  <a:gs pos="51000">
                    <a:srgbClr val="FFFFFF"/>
                  </a:gs>
                </a:gsLst>
                <a:lin ang="0" scaled="0"/>
              </a:gradFill>
              <a:latin typeface="Segoe UI Variable Display Semib" pitchFamily="2" charset="0"/>
            </a:endParaRPr>
          </a:p>
        </p:txBody>
      </p:sp>
      <p:sp>
        <p:nvSpPr>
          <p:cNvPr id="10" name="TextBox 9">
            <a:extLst>
              <a:ext uri="{FF2B5EF4-FFF2-40B4-BE49-F238E27FC236}">
                <a16:creationId xmlns:a16="http://schemas.microsoft.com/office/drawing/2014/main" id="{D3A69341-BD59-4E50-931A-3FB341320476}"/>
              </a:ext>
            </a:extLst>
          </p:cNvPr>
          <p:cNvSpPr txBox="1"/>
          <p:nvPr/>
        </p:nvSpPr>
        <p:spPr>
          <a:xfrm>
            <a:off x="1003452" y="1480344"/>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Use Case Description</a:t>
            </a:r>
          </a:p>
        </p:txBody>
      </p:sp>
      <p:sp>
        <p:nvSpPr>
          <p:cNvPr id="8" name="Rounded Rectangle 64">
            <a:extLst>
              <a:ext uri="{FF2B5EF4-FFF2-40B4-BE49-F238E27FC236}">
                <a16:creationId xmlns:a16="http://schemas.microsoft.com/office/drawing/2014/main" id="{DB89A4EA-ACE5-DE30-0D78-C6CD65D4F68A}"/>
              </a:ext>
              <a:ext uri="{C183D7F6-B498-43B3-948B-1728B52AA6E4}">
                <adec:decorative xmlns:adec="http://schemas.microsoft.com/office/drawing/2017/decorative" val="0"/>
              </a:ext>
            </a:extLst>
          </p:cNvPr>
          <p:cNvSpPr/>
          <p:nvPr/>
        </p:nvSpPr>
        <p:spPr bwMode="auto">
          <a:xfrm>
            <a:off x="584201" y="1666876"/>
            <a:ext cx="7253287" cy="1965324"/>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Leverage AI models to present </a:t>
            </a:r>
            <a:r>
              <a:rPr lang="en-US" sz="1600" dirty="0">
                <a:solidFill>
                  <a:schemeClr val="accent1"/>
                </a:solidFill>
              </a:rPr>
              <a:t>personalized content, products, or services to users </a:t>
            </a:r>
            <a:r>
              <a:rPr lang="en-US" sz="1600" dirty="0">
                <a:gradFill>
                  <a:gsLst>
                    <a:gs pos="51000">
                      <a:srgbClr val="000000"/>
                    </a:gs>
                    <a:gs pos="42000">
                      <a:srgbClr val="000000"/>
                    </a:gs>
                  </a:gsLst>
                  <a:lin ang="0" scaled="0"/>
                </a:gradFill>
              </a:rPr>
              <a:t>based on multimodal user inputs from text, images, and speech, grounded on a deep understanding of customer profiles</a:t>
            </a:r>
          </a:p>
          <a:p>
            <a:pPr marL="342900" indent="-342900" defTabSz="914400">
              <a:spcBef>
                <a:spcPts val="1200"/>
              </a:spcBef>
              <a:buFont typeface="Arial" panose="020B0604020202020204" pitchFamily="34" charset="0"/>
              <a:buChar char="•"/>
            </a:pPr>
            <a:r>
              <a:rPr lang="en-US" sz="1600" dirty="0">
                <a:solidFill>
                  <a:schemeClr val="tx1"/>
                </a:solidFill>
              </a:rPr>
              <a:t>Product discovery is improved by searching for products semantically.</a:t>
            </a:r>
          </a:p>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Personalized search and discovery </a:t>
            </a:r>
            <a:r>
              <a:rPr lang="en-US" sz="1600" dirty="0">
                <a:solidFill>
                  <a:schemeClr val="accent1"/>
                </a:solidFill>
              </a:rPr>
              <a:t>drives user engagement, customer satisfaction and retention</a:t>
            </a:r>
          </a:p>
        </p:txBody>
      </p:sp>
      <p:sp>
        <p:nvSpPr>
          <p:cNvPr id="20" name="TextBox 19">
            <a:extLst>
              <a:ext uri="{FF2B5EF4-FFF2-40B4-BE49-F238E27FC236}">
                <a16:creationId xmlns:a16="http://schemas.microsoft.com/office/drawing/2014/main" id="{4F9CD9D8-6CC7-7CC0-B830-00A387026608}"/>
              </a:ext>
            </a:extLst>
          </p:cNvPr>
          <p:cNvSpPr txBox="1"/>
          <p:nvPr/>
        </p:nvSpPr>
        <p:spPr>
          <a:xfrm>
            <a:off x="1003452" y="4291591"/>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Key considerations</a:t>
            </a:r>
          </a:p>
        </p:txBody>
      </p:sp>
      <p:sp>
        <p:nvSpPr>
          <p:cNvPr id="7" name="TextBox 6">
            <a:extLst>
              <a:ext uri="{FF2B5EF4-FFF2-40B4-BE49-F238E27FC236}">
                <a16:creationId xmlns:a16="http://schemas.microsoft.com/office/drawing/2014/main" id="{910F8BD8-F151-68CB-92A9-DA0B1520504A}"/>
              </a:ext>
            </a:extLst>
          </p:cNvPr>
          <p:cNvSpPr txBox="1"/>
          <p:nvPr/>
        </p:nvSpPr>
        <p:spPr>
          <a:xfrm>
            <a:off x="9462453" y="2028924"/>
            <a:ext cx="216414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schemeClr val="bg1"/>
                </a:solidFill>
                <a:effectLst/>
                <a:uLnTx/>
                <a:uFillTx/>
                <a:ea typeface="+mn-ea"/>
                <a:cs typeface="Segoe UI Semilight" panose="020B0402040204020203" pitchFamily="34" charset="0"/>
              </a:rPr>
              <a:t>REINVENT CUSTOMER EXPERIENCES</a:t>
            </a:r>
          </a:p>
        </p:txBody>
      </p:sp>
      <p:sp>
        <p:nvSpPr>
          <p:cNvPr id="21" name="TextBox 20">
            <a:extLst>
              <a:ext uri="{FF2B5EF4-FFF2-40B4-BE49-F238E27FC236}">
                <a16:creationId xmlns:a16="http://schemas.microsoft.com/office/drawing/2014/main" id="{27460E46-8C89-BE6B-4E91-3D2A9C646FAC}"/>
              </a:ext>
            </a:extLst>
          </p:cNvPr>
          <p:cNvSpPr txBox="1"/>
          <p:nvPr/>
        </p:nvSpPr>
        <p:spPr>
          <a:xfrm>
            <a:off x="8777288" y="2605088"/>
            <a:ext cx="3191555" cy="430887"/>
          </a:xfrm>
          <a:prstGeom prst="rect">
            <a:avLst/>
          </a:prstGeom>
          <a:noFill/>
        </p:spPr>
        <p:txBody>
          <a:bodyPr wrap="square" lIns="0" tIns="0" rIns="0" bIns="0" rtlCol="0">
            <a:spAutoFit/>
          </a:bodyPr>
          <a:lstStyle/>
          <a:p>
            <a:pPr algn="l"/>
            <a:r>
              <a:rPr lang="en-US" sz="2800" dirty="0">
                <a:solidFill>
                  <a:schemeClr val="bg1"/>
                </a:solidFill>
                <a:latin typeface="+mj-lt"/>
              </a:rPr>
              <a:t>Use Case Examples</a:t>
            </a:r>
          </a:p>
        </p:txBody>
      </p:sp>
      <p:sp>
        <p:nvSpPr>
          <p:cNvPr id="24" name="TextBox 23">
            <a:extLst>
              <a:ext uri="{FF2B5EF4-FFF2-40B4-BE49-F238E27FC236}">
                <a16:creationId xmlns:a16="http://schemas.microsoft.com/office/drawing/2014/main" id="{04C1D822-37FA-973E-21B6-A39A3FAD8454}"/>
              </a:ext>
            </a:extLst>
          </p:cNvPr>
          <p:cNvSpPr txBox="1"/>
          <p:nvPr/>
        </p:nvSpPr>
        <p:spPr>
          <a:xfrm>
            <a:off x="8506048" y="3418894"/>
            <a:ext cx="3462796" cy="3154710"/>
          </a:xfrm>
          <a:prstGeom prst="rect">
            <a:avLst/>
          </a:prstGeom>
          <a:noFill/>
        </p:spPr>
        <p:txBody>
          <a:bodyPr wrap="square" lIns="0" tIns="0" rIns="0" bIns="0" rtlCol="0">
            <a:spAutoFit/>
          </a:bodyPr>
          <a:lstStyle>
            <a:defPPr>
              <a:defRPr lang="en-US"/>
            </a:defPPr>
            <a:lvl1pPr>
              <a:spcAft>
                <a:spcPts val="1200"/>
              </a:spcAft>
              <a:defRPr sz="2000">
                <a:solidFill>
                  <a:schemeClr val="bg1"/>
                </a:solidFill>
              </a:defRPr>
            </a:lvl1pPr>
          </a:lstStyle>
          <a:p>
            <a:pPr marL="342900" indent="-342900">
              <a:buFont typeface="Arial" panose="020B0604020202020204" pitchFamily="34" charset="0"/>
              <a:buChar char="•"/>
            </a:pPr>
            <a:r>
              <a:rPr lang="en-US" dirty="0"/>
              <a:t>Consumer packaged goods, travel, retail e-commerce sites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000" spc="0" dirty="0">
                <a:ln>
                  <a:noFill/>
                </a:ln>
                <a:latin typeface="Segoe Sans Text"/>
              </a:rPr>
              <a:t>Conversational shopping interface</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latin typeface="Segoe Sans Text"/>
              </a:rPr>
              <a:t>Image search for products </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latin typeface="Segoe Sans Text"/>
              </a:rPr>
              <a:t>Product or service content recommendations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dirty="0">
              <a:latin typeface="Segoe Sans Text"/>
            </a:endParaRPr>
          </a:p>
        </p:txBody>
      </p:sp>
      <p:sp>
        <p:nvSpPr>
          <p:cNvPr id="28" name="Graphic 11">
            <a:extLst>
              <a:ext uri="{FF2B5EF4-FFF2-40B4-BE49-F238E27FC236}">
                <a16:creationId xmlns:a16="http://schemas.microsoft.com/office/drawing/2014/main" id="{500E2F08-CBF3-7202-B555-FA9FE0396D28}"/>
              </a:ext>
              <a:ext uri="{C183D7F6-B498-43B3-948B-1728B52AA6E4}">
                <adec:decorative xmlns:adec="http://schemas.microsoft.com/office/drawing/2017/decorative" val="1"/>
              </a:ext>
            </a:extLst>
          </p:cNvPr>
          <p:cNvSpPr/>
          <p:nvPr/>
        </p:nvSpPr>
        <p:spPr>
          <a:xfrm>
            <a:off x="8932620" y="2020542"/>
            <a:ext cx="312979" cy="316605"/>
          </a:xfrm>
          <a:custGeom>
            <a:avLst/>
            <a:gdLst>
              <a:gd name="connsiteX0" fmla="*/ 14288 w 190500"/>
              <a:gd name="connsiteY0" fmla="*/ 104775 h 180975"/>
              <a:gd name="connsiteX1" fmla="*/ 109538 w 190500"/>
              <a:gd name="connsiteY1" fmla="*/ 104785 h 180975"/>
              <a:gd name="connsiteX2" fmla="*/ 123758 w 190500"/>
              <a:gd name="connsiteY2" fmla="*/ 117700 h 180975"/>
              <a:gd name="connsiteX3" fmla="*/ 123825 w 190500"/>
              <a:gd name="connsiteY3" fmla="*/ 119063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19063 h 180975"/>
              <a:gd name="connsiteX9" fmla="*/ 12916 w 190500"/>
              <a:gd name="connsiteY9" fmla="*/ 104842 h 180975"/>
              <a:gd name="connsiteX10" fmla="*/ 14288 w 190500"/>
              <a:gd name="connsiteY10" fmla="*/ 104775 h 180975"/>
              <a:gd name="connsiteX11" fmla="*/ 128473 w 190500"/>
              <a:gd name="connsiteY11" fmla="*/ 104775 h 180975"/>
              <a:gd name="connsiteX12" fmla="*/ 176213 w 190500"/>
              <a:gd name="connsiteY12" fmla="*/ 104775 h 180975"/>
              <a:gd name="connsiteX13" fmla="*/ 190433 w 190500"/>
              <a:gd name="connsiteY13" fmla="*/ 117681 h 180975"/>
              <a:gd name="connsiteX14" fmla="*/ 190500 w 190500"/>
              <a:gd name="connsiteY14" fmla="*/ 119063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3283 w 190500"/>
              <a:gd name="connsiteY18" fmla="*/ 140780 h 180975"/>
              <a:gd name="connsiteX19" fmla="*/ 133350 w 190500"/>
              <a:gd name="connsiteY19" fmla="*/ 138113 h 180975"/>
              <a:gd name="connsiteX20" fmla="*/ 133350 w 190500"/>
              <a:gd name="connsiteY20" fmla="*/ 119063 h 180975"/>
              <a:gd name="connsiteX21" fmla="*/ 129550 w 190500"/>
              <a:gd name="connsiteY21" fmla="*/ 106318 h 180975"/>
              <a:gd name="connsiteX22" fmla="*/ 128473 w 190500"/>
              <a:gd name="connsiteY22" fmla="*/ 104775 h 180975"/>
              <a:gd name="connsiteX23" fmla="*/ 176213 w 190500"/>
              <a:gd name="connsiteY23" fmla="*/ 104775 h 180975"/>
              <a:gd name="connsiteX24" fmla="*/ 128473 w 190500"/>
              <a:gd name="connsiteY24" fmla="*/ 104775 h 180975"/>
              <a:gd name="connsiteX25" fmla="*/ 61913 w 190500"/>
              <a:gd name="connsiteY25" fmla="*/ 0 h 180975"/>
              <a:gd name="connsiteX26" fmla="*/ 104775 w 190500"/>
              <a:gd name="connsiteY26" fmla="*/ 42863 h 180975"/>
              <a:gd name="connsiteX27" fmla="*/ 61913 w 190500"/>
              <a:gd name="connsiteY27" fmla="*/ 85725 h 180975"/>
              <a:gd name="connsiteX28" fmla="*/ 19050 w 190500"/>
              <a:gd name="connsiteY28" fmla="*/ 42863 h 180975"/>
              <a:gd name="connsiteX29" fmla="*/ 61913 w 190500"/>
              <a:gd name="connsiteY29" fmla="*/ 0 h 180975"/>
              <a:gd name="connsiteX30" fmla="*/ 147638 w 190500"/>
              <a:gd name="connsiteY30" fmla="*/ 19050 h 180975"/>
              <a:gd name="connsiteX31" fmla="*/ 180975 w 190500"/>
              <a:gd name="connsiteY31" fmla="*/ 52388 h 180975"/>
              <a:gd name="connsiteX32" fmla="*/ 147638 w 190500"/>
              <a:gd name="connsiteY32" fmla="*/ 85725 h 180975"/>
              <a:gd name="connsiteX33" fmla="*/ 114300 w 190500"/>
              <a:gd name="connsiteY33" fmla="*/ 52388 h 180975"/>
              <a:gd name="connsiteX34" fmla="*/ 147638 w 190500"/>
              <a:gd name="connsiteY34"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500" h="180975">
                <a:moveTo>
                  <a:pt x="14288" y="104775"/>
                </a:moveTo>
                <a:lnTo>
                  <a:pt x="109538" y="104785"/>
                </a:lnTo>
                <a:cubicBezTo>
                  <a:pt x="116897" y="104785"/>
                  <a:pt x="123052" y="110375"/>
                  <a:pt x="123758" y="117700"/>
                </a:cubicBezTo>
                <a:lnTo>
                  <a:pt x="123825" y="119063"/>
                </a:lnTo>
                <a:lnTo>
                  <a:pt x="123825" y="138113"/>
                </a:lnTo>
                <a:cubicBezTo>
                  <a:pt x="123815" y="171450"/>
                  <a:pt x="88430" y="180975"/>
                  <a:pt x="61913" y="180975"/>
                </a:cubicBezTo>
                <a:cubicBezTo>
                  <a:pt x="35985" y="180975"/>
                  <a:pt x="1572" y="171869"/>
                  <a:pt x="48" y="140303"/>
                </a:cubicBezTo>
                <a:lnTo>
                  <a:pt x="0" y="138113"/>
                </a:lnTo>
                <a:lnTo>
                  <a:pt x="0" y="119063"/>
                </a:lnTo>
                <a:cubicBezTo>
                  <a:pt x="0" y="111703"/>
                  <a:pt x="5591" y="105548"/>
                  <a:pt x="12916" y="104842"/>
                </a:cubicBezTo>
                <a:lnTo>
                  <a:pt x="14288" y="104775"/>
                </a:lnTo>
                <a:close/>
                <a:moveTo>
                  <a:pt x="128473" y="104775"/>
                </a:moveTo>
                <a:lnTo>
                  <a:pt x="176213" y="104775"/>
                </a:lnTo>
                <a:cubicBezTo>
                  <a:pt x="183569" y="104775"/>
                  <a:pt x="189722" y="110360"/>
                  <a:pt x="190433" y="117681"/>
                </a:cubicBezTo>
                <a:lnTo>
                  <a:pt x="190500" y="119063"/>
                </a:lnTo>
                <a:lnTo>
                  <a:pt x="190500" y="133350"/>
                </a:lnTo>
                <a:cubicBezTo>
                  <a:pt x="190490" y="162516"/>
                  <a:pt x="163278" y="171450"/>
                  <a:pt x="142875" y="171450"/>
                </a:cubicBezTo>
                <a:cubicBezTo>
                  <a:pt x="135965" y="171466"/>
                  <a:pt x="129091" y="170432"/>
                  <a:pt x="122492" y="168383"/>
                </a:cubicBezTo>
                <a:cubicBezTo>
                  <a:pt x="128711" y="161239"/>
                  <a:pt x="132740" y="152162"/>
                  <a:pt x="133283" y="140780"/>
                </a:cubicBezTo>
                <a:lnTo>
                  <a:pt x="133350" y="138113"/>
                </a:lnTo>
                <a:lnTo>
                  <a:pt x="133350" y="119063"/>
                </a:lnTo>
                <a:cubicBezTo>
                  <a:pt x="133350" y="114357"/>
                  <a:pt x="131921" y="110004"/>
                  <a:pt x="129550" y="106318"/>
                </a:cubicBezTo>
                <a:lnTo>
                  <a:pt x="128473" y="104775"/>
                </a:lnTo>
                <a:lnTo>
                  <a:pt x="176213" y="104775"/>
                </a:lnTo>
                <a:lnTo>
                  <a:pt x="128473" y="104775"/>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solidFill>
            <a:schemeClr val="bg1"/>
          </a:solidFill>
          <a:ln w="9525" cap="flat" cmpd="sng" algn="ctr">
            <a:noFill/>
            <a:prstDash val="solid"/>
            <a:headEnd type="none" w="med" len="med"/>
            <a:tailEnd type="none" w="med" len="med"/>
          </a:ln>
          <a:effectLst>
            <a:outerShdw blurRad="63500" dist="127000" dir="2700000" algn="tl" rotWithShape="0">
              <a:srgbClr val="000000">
                <a:alpha val="3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Sans Text" pitchFamily="2" charset="0"/>
            </a:endParaRPr>
          </a:p>
        </p:txBody>
      </p:sp>
      <p:sp>
        <p:nvSpPr>
          <p:cNvPr id="6" name="TextBox 5">
            <a:extLst>
              <a:ext uri="{FF2B5EF4-FFF2-40B4-BE49-F238E27FC236}">
                <a16:creationId xmlns:a16="http://schemas.microsoft.com/office/drawing/2014/main" id="{115046CE-FB6D-520E-307A-6C788F64E5EB}"/>
              </a:ext>
            </a:extLst>
          </p:cNvPr>
          <p:cNvSpPr txBox="1"/>
          <p:nvPr/>
        </p:nvSpPr>
        <p:spPr>
          <a:xfrm>
            <a:off x="849508" y="4790333"/>
            <a:ext cx="6849150" cy="123110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600" dirty="0">
                <a:solidFill>
                  <a:srgbClr val="000000"/>
                </a:solidFill>
                <a:latin typeface="Segoe UI"/>
              </a:rPr>
              <a:t>I</a:t>
            </a:r>
            <a:r>
              <a:rPr kumimoji="0" lang="en-US" sz="1600" b="0" i="0" u="none" strike="noStrike" kern="1200" cap="none" spc="0" normalizeH="0" baseline="0" noProof="0" dirty="0">
                <a:ln>
                  <a:noFill/>
                </a:ln>
                <a:solidFill>
                  <a:srgbClr val="000000"/>
                </a:solidFill>
                <a:effectLst/>
                <a:uLnTx/>
                <a:uFillTx/>
                <a:latin typeface="Segoe UI"/>
                <a:ea typeface="+mn-ea"/>
                <a:cs typeface="+mn-cs"/>
              </a:rPr>
              <a:t>ntegrate multiple data types (e.g., user profiles, real-time inventory data, store sales data, social data)</a:t>
            </a:r>
            <a:endParaRPr lang="en-US" sz="1600" dirty="0">
              <a:solidFill>
                <a:srgbClr val="000000"/>
              </a:solidFill>
              <a:latin typeface="Segoe UI"/>
            </a:endParaRPr>
          </a:p>
          <a:p>
            <a:pPr marL="285750" indent="-285750">
              <a:buFont typeface="Arial" panose="020B0604020202020204" pitchFamily="34" charset="0"/>
              <a:buChar char="•"/>
            </a:pPr>
            <a:r>
              <a:rPr kumimoji="0" lang="en-US" sz="1600" b="0" i="0" u="none" strike="noStrike" kern="1200" cap="none" spc="0" normalizeH="0" baseline="0" noProof="0" dirty="0">
                <a:ln>
                  <a:noFill/>
                </a:ln>
                <a:solidFill>
                  <a:srgbClr val="000000"/>
                </a:solidFill>
                <a:effectLst/>
                <a:uLnTx/>
                <a:uFillTx/>
                <a:latin typeface="Segoe UI"/>
                <a:ea typeface="+mn-ea"/>
                <a:cs typeface="+mn-cs"/>
              </a:rPr>
              <a:t>Pre-trained AI models that can handle multi-modal inputs and can learn from user data to deliver personalized results</a:t>
            </a:r>
          </a:p>
          <a:p>
            <a:pPr marL="285750" indent="-285750">
              <a:buFont typeface="Arial" panose="020B0604020202020204" pitchFamily="34" charset="0"/>
              <a:buChar char="•"/>
            </a:pPr>
            <a:r>
              <a:rPr kumimoji="0" lang="en-US" sz="1600" b="0" i="0" u="none" strike="noStrike" kern="1200" cap="none" spc="0" normalizeH="0" baseline="0" noProof="0" dirty="0">
                <a:ln>
                  <a:noFill/>
                </a:ln>
                <a:solidFill>
                  <a:srgbClr val="000000"/>
                </a:solidFill>
                <a:effectLst/>
                <a:uLnTx/>
                <a:uFillTx/>
                <a:latin typeface="Segoe UI"/>
                <a:ea typeface="+mn-ea"/>
                <a:cs typeface="+mn-cs"/>
              </a:rPr>
              <a:t>Scale to meet variable user demand</a:t>
            </a:r>
            <a:endParaRPr lang="en-US" sz="1600" dirty="0">
              <a:solidFill>
                <a:srgbClr val="000000"/>
              </a:solidFill>
              <a:latin typeface="Segoe UI"/>
            </a:endParaRPr>
          </a:p>
        </p:txBody>
      </p:sp>
      <p:grpSp>
        <p:nvGrpSpPr>
          <p:cNvPr id="3" name="Group 2">
            <a:extLst>
              <a:ext uri="{FF2B5EF4-FFF2-40B4-BE49-F238E27FC236}">
                <a16:creationId xmlns:a16="http://schemas.microsoft.com/office/drawing/2014/main" id="{B86364B7-460B-E14E-B078-C4EFAAF572DE}"/>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4" name="Rectangle: Rounded Corners 3">
              <a:extLst>
                <a:ext uri="{FF2B5EF4-FFF2-40B4-BE49-F238E27FC236}">
                  <a16:creationId xmlns:a16="http://schemas.microsoft.com/office/drawing/2014/main" id="{EE3C8311-A624-ECE9-656F-47AEBB1DD24E}"/>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35F51866-BC5D-164D-E539-4CFE5D5EB2BF}"/>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9" name="Graphic 38">
              <a:extLst>
                <a:ext uri="{FF2B5EF4-FFF2-40B4-BE49-F238E27FC236}">
                  <a16:creationId xmlns:a16="http://schemas.microsoft.com/office/drawing/2014/main" id="{D484DB61-6B99-51D4-0678-8955819CACD8}"/>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172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2FD653-ACEB-0298-5872-09756587CE4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558822"/>
          </a:xfrm>
          <a:prstGeom prst="rect">
            <a:avLst/>
          </a:prstGeom>
          <a:effectLst>
            <a:outerShdw blurRad="177800" dist="76200" dir="5400000" rotWithShape="0">
              <a:prstClr val="black">
                <a:alpha val="18000"/>
              </a:prstClr>
            </a:outerShdw>
          </a:effectLst>
        </p:spPr>
      </p:pic>
      <p:sp>
        <p:nvSpPr>
          <p:cNvPr id="5" name="TextBox 4">
            <a:extLst>
              <a:ext uri="{FF2B5EF4-FFF2-40B4-BE49-F238E27FC236}">
                <a16:creationId xmlns:a16="http://schemas.microsoft.com/office/drawing/2014/main" id="{44688DB4-CB24-CE44-5B63-7E8BAEC8C56C}"/>
              </a:ext>
            </a:extLst>
          </p:cNvPr>
          <p:cNvSpPr txBox="1"/>
          <p:nvPr/>
        </p:nvSpPr>
        <p:spPr>
          <a:xfrm>
            <a:off x="1051040" y="4446598"/>
            <a:ext cx="10089920" cy="15388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Segoe Sans Text Semibold"/>
                <a:ea typeface="+mn-ea"/>
                <a:cs typeface="+mn-cs"/>
              </a:rPr>
              <a:t>“Having a </a:t>
            </a:r>
            <a:r>
              <a:rPr kumimoji="0" lang="en-US" sz="2400" b="0" i="0" u="none" strike="noStrike" kern="1200" cap="none" spc="0" normalizeH="0" baseline="0" noProof="0" dirty="0">
                <a:ln>
                  <a:noFill/>
                </a:ln>
                <a:solidFill>
                  <a:srgbClr val="0078D4"/>
                </a:solidFill>
                <a:effectLst/>
                <a:highlight>
                  <a:srgbClr val="FFFFFF"/>
                </a:highlight>
                <a:uLnTx/>
                <a:uFillTx/>
                <a:latin typeface="Segoe Sans Text Semibold"/>
                <a:ea typeface="+mn-ea"/>
                <a:cs typeface="+mn-cs"/>
              </a:rPr>
              <a:t>conversational interface </a:t>
            </a:r>
            <a:r>
              <a:rPr kumimoji="0" lang="en-US" sz="2400" b="0" i="0" u="none" strike="noStrike" kern="1200" cap="none" spc="0" normalizeH="0" baseline="0" noProof="0" dirty="0">
                <a:ln>
                  <a:noFill/>
                </a:ln>
                <a:solidFill>
                  <a:srgbClr val="000000"/>
                </a:solidFill>
                <a:effectLst/>
                <a:highlight>
                  <a:srgbClr val="FFFFFF"/>
                </a:highlight>
                <a:uLnTx/>
                <a:uFillTx/>
                <a:latin typeface="Segoe Sans Text Semibold"/>
                <a:ea typeface="+mn-ea"/>
                <a:cs typeface="+mn-cs"/>
              </a:rPr>
              <a:t>option gets us closer to our goals of </a:t>
            </a:r>
            <a:r>
              <a:rPr kumimoji="0" lang="en-US" sz="2400" b="0" i="0" u="none" strike="noStrike" kern="1200" cap="none" spc="0" normalizeH="0" baseline="0" noProof="0" dirty="0">
                <a:ln>
                  <a:noFill/>
                </a:ln>
                <a:solidFill>
                  <a:srgbClr val="0078D4"/>
                </a:solidFill>
                <a:effectLst/>
                <a:highlight>
                  <a:srgbClr val="FFFFFF"/>
                </a:highlight>
                <a:uLnTx/>
                <a:uFillTx/>
                <a:latin typeface="Segoe Sans Text Semibold"/>
                <a:ea typeface="+mn-ea"/>
                <a:cs typeface="+mn-cs"/>
              </a:rPr>
              <a:t>fully engaging the customer and personalizing their experience </a:t>
            </a:r>
            <a:r>
              <a:rPr kumimoji="0" lang="en-US" sz="2400" b="0" i="0" u="none" strike="noStrike" kern="1200" cap="none" spc="0" normalizeH="0" baseline="0" noProof="0" dirty="0">
                <a:ln>
                  <a:noFill/>
                </a:ln>
                <a:solidFill>
                  <a:srgbClr val="000000"/>
                </a:solidFill>
                <a:effectLst/>
                <a:highlight>
                  <a:srgbClr val="FFFFFF"/>
                </a:highlight>
                <a:uLnTx/>
                <a:uFillTx/>
                <a:latin typeface="Segoe Sans Text Semibold"/>
                <a:ea typeface="+mn-ea"/>
                <a:cs typeface="+mn-cs"/>
              </a:rPr>
              <a:t>by showing them the most relevant products at the most relevant time.”</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FF"/>
                </a:highlight>
                <a:uLnTx/>
                <a:uFillTx/>
                <a:latin typeface="Segoe Sans Text"/>
                <a:ea typeface="+mn-ea"/>
                <a:cs typeface="+mn-cs"/>
              </a:rPr>
              <a:t>Cliff Cohen, Chief Technology Officer, Asos</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512819" y="3009900"/>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pic>
        <p:nvPicPr>
          <p:cNvPr id="6" name="Picture 2" descr="Download ASOS.com Logo in SVG Vector or PNG File Format - Logo.wine">
            <a:extLst>
              <a:ext uri="{FF2B5EF4-FFF2-40B4-BE49-F238E27FC236}">
                <a16:creationId xmlns:a16="http://schemas.microsoft.com/office/drawing/2014/main" id="{81D2962C-FC76-5177-45DB-62392B70BD1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bwMode="auto">
          <a:xfrm>
            <a:off x="4603752" y="3159125"/>
            <a:ext cx="2616198" cy="79939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spTree>
    <p:extLst>
      <p:ext uri="{BB962C8B-B14F-4D97-AF65-F5344CB8AC3E}">
        <p14:creationId xmlns:p14="http://schemas.microsoft.com/office/powerpoint/2010/main" val="29770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1AA29416-23EA-A8E6-A3D8-873B9042BBA5}"/>
              </a:ext>
            </a:extLst>
          </p:cNvPr>
          <p:cNvSpPr>
            <a:spLocks noGrp="1"/>
          </p:cNvSpPr>
          <p:nvPr>
            <p:ph type="title"/>
          </p:nvPr>
        </p:nvSpPr>
        <p:spPr/>
        <p:txBody>
          <a:bodyPr/>
          <a:lstStyle/>
          <a:p>
            <a:r>
              <a:rPr lang="en-US" dirty="0">
                <a:solidFill>
                  <a:schemeClr val="tx2"/>
                </a:solidFill>
                <a:cs typeface="Segoe UI Semibold" panose="020B0702040204020203" pitchFamily="34" charset="0"/>
              </a:rPr>
              <a:t>Generative AI </a:t>
            </a:r>
            <a:r>
              <a:rPr lang="en-US" dirty="0">
                <a:cs typeface="Segoe UI Semibold" panose="020B0702040204020203" pitchFamily="34" charset="0"/>
              </a:rPr>
              <a:t>adoption is growing rapidly</a:t>
            </a:r>
            <a:endParaRPr lang="en-US" dirty="0">
              <a:solidFill>
                <a:schemeClr val="tx2"/>
              </a:solidFill>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2F3991A1-8B61-A213-351B-D6D303BFF5AE}"/>
              </a:ext>
              <a:ext uri="{C183D7F6-B498-43B3-948B-1728B52AA6E4}">
                <adec:decorative xmlns:adec="http://schemas.microsoft.com/office/drawing/2017/decorative" val="1"/>
              </a:ext>
            </a:extLst>
          </p:cNvPr>
          <p:cNvSpPr/>
          <p:nvPr/>
        </p:nvSpPr>
        <p:spPr bwMode="auto">
          <a:xfrm>
            <a:off x="509076" y="2527300"/>
            <a:ext cx="3303638" cy="3289300"/>
          </a:xfrm>
          <a:prstGeom prst="roundRect">
            <a:avLst>
              <a:gd name="adj" fmla="val 61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Semib" pitchFamily="2" charset="0"/>
              <a:ea typeface="+mn-ea"/>
              <a:cs typeface="+mn-cs"/>
            </a:endParaRPr>
          </a:p>
        </p:txBody>
      </p:sp>
      <p:sp>
        <p:nvSpPr>
          <p:cNvPr id="12" name="TextBox 11">
            <a:extLst>
              <a:ext uri="{FF2B5EF4-FFF2-40B4-BE49-F238E27FC236}">
                <a16:creationId xmlns:a16="http://schemas.microsoft.com/office/drawing/2014/main" id="{0640B858-FE42-5824-6591-8F25C93694C1}"/>
              </a:ext>
            </a:extLst>
          </p:cNvPr>
          <p:cNvSpPr txBox="1"/>
          <p:nvPr/>
        </p:nvSpPr>
        <p:spPr>
          <a:xfrm>
            <a:off x="1538594" y="2882899"/>
            <a:ext cx="1320802" cy="1320802"/>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Variable Display Semib" pitchFamily="2" charset="0"/>
                <a:ea typeface="+mn-ea"/>
                <a:cs typeface="+mn-cs"/>
              </a:rPr>
              <a:t>66%</a:t>
            </a:r>
          </a:p>
        </p:txBody>
      </p:sp>
      <p:sp>
        <p:nvSpPr>
          <p:cNvPr id="13" name="TextBox 12">
            <a:extLst>
              <a:ext uri="{FF2B5EF4-FFF2-40B4-BE49-F238E27FC236}">
                <a16:creationId xmlns:a16="http://schemas.microsoft.com/office/drawing/2014/main" id="{013BAA83-E9C8-6B02-C32D-43C7B422AA05}"/>
              </a:ext>
            </a:extLst>
          </p:cNvPr>
          <p:cNvSpPr txBox="1"/>
          <p:nvPr/>
        </p:nvSpPr>
        <p:spPr>
          <a:xfrm>
            <a:off x="509075" y="4347013"/>
            <a:ext cx="3303638"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Sans Text"/>
              </a:rPr>
              <a:t>Respondents likely to </a:t>
            </a:r>
            <a:r>
              <a:rPr lang="en-US" sz="2000" dirty="0">
                <a:solidFill>
                  <a:schemeClr val="tx2"/>
                </a:solidFill>
                <a:latin typeface="Segoe Sans Text"/>
              </a:rPr>
              <a:t>redesign business processes </a:t>
            </a:r>
            <a:r>
              <a:rPr lang="en-US" sz="2000" dirty="0">
                <a:solidFill>
                  <a:srgbClr val="000000"/>
                </a:solidFill>
                <a:latin typeface="Segoe Sans Text"/>
              </a:rPr>
              <a:t>with AI</a:t>
            </a:r>
            <a:r>
              <a:rPr kumimoji="0" lang="en-US" sz="2000" b="0" i="0" u="none" strike="noStrike" kern="1200" cap="none" spc="0" normalizeH="0" baseline="30000" noProof="0" dirty="0">
                <a:ln>
                  <a:noFill/>
                </a:ln>
                <a:solidFill>
                  <a:srgbClr val="000000"/>
                </a:solidFill>
                <a:effectLst/>
                <a:uLnTx/>
                <a:uFillTx/>
                <a:latin typeface="Segoe Sans Text"/>
                <a:ea typeface="+mn-ea"/>
                <a:cs typeface="+mn-cs"/>
              </a:rPr>
              <a:t>1</a:t>
            </a:r>
          </a:p>
        </p:txBody>
      </p:sp>
      <p:sp>
        <p:nvSpPr>
          <p:cNvPr id="14" name="Rectangle: Rounded Corners 13">
            <a:extLst>
              <a:ext uri="{FF2B5EF4-FFF2-40B4-BE49-F238E27FC236}">
                <a16:creationId xmlns:a16="http://schemas.microsoft.com/office/drawing/2014/main" id="{0710E7B1-A4D5-93DF-FB84-14B5D559ACE2}"/>
              </a:ext>
              <a:ext uri="{C183D7F6-B498-43B3-948B-1728B52AA6E4}">
                <adec:decorative xmlns:adec="http://schemas.microsoft.com/office/drawing/2017/decorative" val="1"/>
              </a:ext>
            </a:extLst>
          </p:cNvPr>
          <p:cNvSpPr/>
          <p:nvPr/>
        </p:nvSpPr>
        <p:spPr bwMode="auto">
          <a:xfrm>
            <a:off x="4364294" y="2527300"/>
            <a:ext cx="3303638" cy="3289300"/>
          </a:xfrm>
          <a:prstGeom prst="roundRect">
            <a:avLst>
              <a:gd name="adj" fmla="val 61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Semib" pitchFamily="2" charset="0"/>
              <a:ea typeface="+mn-ea"/>
              <a:cs typeface="+mn-cs"/>
            </a:endParaRPr>
          </a:p>
        </p:txBody>
      </p:sp>
      <p:sp>
        <p:nvSpPr>
          <p:cNvPr id="15" name="TextBox 14">
            <a:extLst>
              <a:ext uri="{FF2B5EF4-FFF2-40B4-BE49-F238E27FC236}">
                <a16:creationId xmlns:a16="http://schemas.microsoft.com/office/drawing/2014/main" id="{7A945AEF-0F4A-CD68-9DC9-D5F687979C61}"/>
              </a:ext>
            </a:extLst>
          </p:cNvPr>
          <p:cNvSpPr txBox="1"/>
          <p:nvPr/>
        </p:nvSpPr>
        <p:spPr>
          <a:xfrm>
            <a:off x="5393812" y="2882899"/>
            <a:ext cx="1320802" cy="1320802"/>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88" rIns="0" bIns="4572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Variable Display Semib" pitchFamily="2" charset="0"/>
                <a:ea typeface="+mn-ea"/>
                <a:cs typeface="+mn-cs"/>
              </a:rPr>
              <a:t>79%</a:t>
            </a:r>
          </a:p>
        </p:txBody>
      </p:sp>
      <p:sp>
        <p:nvSpPr>
          <p:cNvPr id="16" name="TextBox 15">
            <a:extLst>
              <a:ext uri="{FF2B5EF4-FFF2-40B4-BE49-F238E27FC236}">
                <a16:creationId xmlns:a16="http://schemas.microsoft.com/office/drawing/2014/main" id="{0E0B51E6-CBAC-93E0-74F1-3DDD5CA38B6C}"/>
              </a:ext>
            </a:extLst>
          </p:cNvPr>
          <p:cNvSpPr txBox="1"/>
          <p:nvPr/>
        </p:nvSpPr>
        <p:spPr>
          <a:xfrm>
            <a:off x="4364293" y="4347013"/>
            <a:ext cx="3303638"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Sans Text"/>
                <a:ea typeface="+mn-ea"/>
                <a:cs typeface="+mn-cs"/>
              </a:rPr>
              <a:t>Leaders agree their company must adopt AI to </a:t>
            </a:r>
            <a:r>
              <a:rPr kumimoji="0" lang="en-US" sz="2000" b="0" i="0" u="none" strike="noStrike" kern="1200" cap="none" spc="0" normalizeH="0" baseline="0" noProof="0" dirty="0">
                <a:ln>
                  <a:noFill/>
                </a:ln>
                <a:solidFill>
                  <a:schemeClr val="accent1"/>
                </a:solidFill>
                <a:effectLst/>
                <a:uLnTx/>
                <a:uFillTx/>
                <a:latin typeface="Segoe Sans Text"/>
                <a:ea typeface="+mn-ea"/>
                <a:cs typeface="+mn-cs"/>
              </a:rPr>
              <a:t>stay competitive</a:t>
            </a:r>
            <a:r>
              <a:rPr kumimoji="0" lang="en-US" sz="2000" b="0" i="0" u="none" strike="noStrike" kern="1200" cap="none" spc="0" normalizeH="0" baseline="30000" noProof="0" dirty="0">
                <a:ln>
                  <a:noFill/>
                </a:ln>
                <a:solidFill>
                  <a:srgbClr val="000000"/>
                </a:solidFill>
                <a:effectLst/>
                <a:uLnTx/>
                <a:uFillTx/>
                <a:latin typeface="Segoe Sans Text"/>
                <a:ea typeface="+mn-ea"/>
                <a:cs typeface="+mn-cs"/>
              </a:rPr>
              <a:t>2</a:t>
            </a:r>
          </a:p>
        </p:txBody>
      </p:sp>
      <p:sp>
        <p:nvSpPr>
          <p:cNvPr id="17" name="Rectangle: Rounded Corners 16">
            <a:extLst>
              <a:ext uri="{FF2B5EF4-FFF2-40B4-BE49-F238E27FC236}">
                <a16:creationId xmlns:a16="http://schemas.microsoft.com/office/drawing/2014/main" id="{D91C3233-B167-367D-C4A7-26034A4DEA07}"/>
              </a:ext>
              <a:ext uri="{C183D7F6-B498-43B3-948B-1728B52AA6E4}">
                <adec:decorative xmlns:adec="http://schemas.microsoft.com/office/drawing/2017/decorative" val="1"/>
              </a:ext>
            </a:extLst>
          </p:cNvPr>
          <p:cNvSpPr/>
          <p:nvPr/>
        </p:nvSpPr>
        <p:spPr bwMode="auto">
          <a:xfrm>
            <a:off x="8379288" y="2527300"/>
            <a:ext cx="3303638" cy="3289300"/>
          </a:xfrm>
          <a:prstGeom prst="roundRect">
            <a:avLst>
              <a:gd name="adj" fmla="val 61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Semib" pitchFamily="2" charset="0"/>
              <a:ea typeface="+mn-ea"/>
              <a:cs typeface="+mn-cs"/>
            </a:endParaRPr>
          </a:p>
        </p:txBody>
      </p:sp>
      <p:sp>
        <p:nvSpPr>
          <p:cNvPr id="18" name="TextBox 17">
            <a:extLst>
              <a:ext uri="{FF2B5EF4-FFF2-40B4-BE49-F238E27FC236}">
                <a16:creationId xmlns:a16="http://schemas.microsoft.com/office/drawing/2014/main" id="{5FF3EDE3-B3F7-7C21-EBAB-FF2BF4739ABF}"/>
              </a:ext>
            </a:extLst>
          </p:cNvPr>
          <p:cNvSpPr txBox="1"/>
          <p:nvPr/>
        </p:nvSpPr>
        <p:spPr>
          <a:xfrm>
            <a:off x="9408806" y="2882899"/>
            <a:ext cx="1320802" cy="1320802"/>
          </a:xfrm>
          <a:prstGeom prst="ellipse">
            <a:avLst/>
          </a:prstGeom>
          <a:gradFill flip="none" rotWithShape="0">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88" rIns="0" bIns="4572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Variable Display Semib" pitchFamily="2" charset="0"/>
                <a:ea typeface="+mn-ea"/>
                <a:cs typeface="+mn-cs"/>
              </a:rPr>
              <a:t>3.5x</a:t>
            </a:r>
          </a:p>
        </p:txBody>
      </p:sp>
      <p:sp>
        <p:nvSpPr>
          <p:cNvPr id="2" name="TextBox 1">
            <a:extLst>
              <a:ext uri="{FF2B5EF4-FFF2-40B4-BE49-F238E27FC236}">
                <a16:creationId xmlns:a16="http://schemas.microsoft.com/office/drawing/2014/main" id="{738153D2-80A8-27CD-D81E-15D9BBEB6B6D}"/>
              </a:ext>
            </a:extLst>
          </p:cNvPr>
          <p:cNvSpPr txBox="1"/>
          <p:nvPr/>
        </p:nvSpPr>
        <p:spPr>
          <a:xfrm>
            <a:off x="588263" y="6180892"/>
            <a:ext cx="9698737" cy="507831"/>
          </a:xfrm>
          <a:prstGeom prst="rect">
            <a:avLst/>
          </a:prstGeom>
          <a:noFill/>
        </p:spPr>
        <p:txBody>
          <a:bodyPr wrap="square" lIns="0" tIns="0" rIns="0" bIns="0" rtlCol="0">
            <a:spAutoFit/>
          </a:bodyPr>
          <a:lstStyle/>
          <a:p>
            <a:pPr algn="l"/>
            <a:r>
              <a:rPr lang="en-US" sz="1100" dirty="0"/>
              <a:t>1.</a:t>
            </a:r>
            <a:r>
              <a:rPr lang="en-US" sz="1100" dirty="0">
                <a:hlinkClick r:id="rId3"/>
              </a:rPr>
              <a:t> </a:t>
            </a:r>
            <a:r>
              <a:rPr lang="en-US" sz="1100" dirty="0">
                <a:hlinkClick r:id="rId4"/>
              </a:rPr>
              <a:t>2024 Work Trend Index Annual Report</a:t>
            </a:r>
            <a:r>
              <a:rPr lang="en-US" sz="1100" dirty="0"/>
              <a:t>, Microsoft and LinkedIn</a:t>
            </a:r>
          </a:p>
          <a:p>
            <a:pPr algn="l"/>
            <a:r>
              <a:rPr lang="en-US" sz="1100" dirty="0"/>
              <a:t>2</a:t>
            </a:r>
            <a:r>
              <a:rPr lang="en-US" sz="1100" dirty="0">
                <a:hlinkClick r:id="rId4"/>
              </a:rPr>
              <a:t>. 2024 Work Trend Index Annual Report</a:t>
            </a:r>
            <a:r>
              <a:rPr lang="en-US" sz="1100" dirty="0"/>
              <a:t>, Microsoft and LinkedIn</a:t>
            </a:r>
          </a:p>
          <a:p>
            <a:r>
              <a:rPr lang="en-US" sz="1100" dirty="0"/>
              <a:t>3. </a:t>
            </a:r>
            <a:r>
              <a:rPr lang="en-US" sz="1100" dirty="0">
                <a:solidFill>
                  <a:srgbClr val="343434"/>
                </a:solidFill>
                <a:hlinkClick r:id="rId5"/>
              </a:rPr>
              <a:t>The Business Opportunity of AI</a:t>
            </a:r>
            <a:r>
              <a:rPr lang="en-US" sz="1100" dirty="0">
                <a:solidFill>
                  <a:srgbClr val="343434"/>
                </a:solidFill>
              </a:rPr>
              <a:t>, IDC, November 2023 </a:t>
            </a:r>
            <a:endParaRPr lang="en-US" sz="800" dirty="0">
              <a:effectLst/>
              <a:highlight>
                <a:srgbClr val="FFFFFF"/>
              </a:highlight>
            </a:endParaRPr>
          </a:p>
        </p:txBody>
      </p:sp>
      <p:sp>
        <p:nvSpPr>
          <p:cNvPr id="3" name="TextBox 2">
            <a:extLst>
              <a:ext uri="{FF2B5EF4-FFF2-40B4-BE49-F238E27FC236}">
                <a16:creationId xmlns:a16="http://schemas.microsoft.com/office/drawing/2014/main" id="{BE6D0500-2687-5121-B202-C18EE371FF34}"/>
              </a:ext>
            </a:extLst>
          </p:cNvPr>
          <p:cNvSpPr txBox="1"/>
          <p:nvPr/>
        </p:nvSpPr>
        <p:spPr>
          <a:xfrm>
            <a:off x="8463362" y="4347013"/>
            <a:ext cx="3303638" cy="1015663"/>
          </a:xfrm>
          <a:prstGeom prst="rect">
            <a:avLst/>
          </a:prstGeom>
          <a:noFill/>
        </p:spPr>
        <p:txBody>
          <a:bodyPr wrap="square">
            <a:spAutoFit/>
          </a:bodyPr>
          <a:lstStyle/>
          <a:p>
            <a:pPr lvl="0">
              <a:defRPr/>
            </a:pPr>
            <a:r>
              <a:rPr lang="en-US" sz="2000" dirty="0">
                <a:solidFill>
                  <a:schemeClr val="tx2"/>
                </a:solidFill>
              </a:rPr>
              <a:t>For every $1 a company invests in AI</a:t>
            </a:r>
            <a:r>
              <a:rPr lang="en-US" sz="2000" dirty="0">
                <a:gradFill>
                  <a:gsLst>
                    <a:gs pos="6993">
                      <a:srgbClr val="000000"/>
                    </a:gs>
                    <a:gs pos="20280">
                      <a:srgbClr val="000000"/>
                    </a:gs>
                  </a:gsLst>
                  <a:lin ang="0" scaled="0"/>
                </a:gradFill>
              </a:rPr>
              <a:t>, it is realizing an average return of</a:t>
            </a:r>
            <a:r>
              <a:rPr lang="en-US" sz="2000" baseline="30000" dirty="0">
                <a:gradFill>
                  <a:gsLst>
                    <a:gs pos="6993">
                      <a:srgbClr val="000000"/>
                    </a:gs>
                    <a:gs pos="20280">
                      <a:srgbClr val="000000"/>
                    </a:gs>
                  </a:gsLst>
                  <a:lin ang="0" scaled="0"/>
                </a:gradFill>
              </a:rPr>
              <a:t>3</a:t>
            </a:r>
          </a:p>
        </p:txBody>
      </p:sp>
    </p:spTree>
    <p:extLst>
      <p:ext uri="{BB962C8B-B14F-4D97-AF65-F5344CB8AC3E}">
        <p14:creationId xmlns:p14="http://schemas.microsoft.com/office/powerpoint/2010/main" val="352736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12E182FE-4F79-4FB5-5A7D-A48A32EFB4C3}"/>
              </a:ext>
            </a:extLst>
          </p:cNvPr>
          <p:cNvSpPr>
            <a:spLocks noGrp="1"/>
          </p:cNvSpPr>
          <p:nvPr>
            <p:ph type="title"/>
          </p:nvPr>
        </p:nvSpPr>
        <p:spPr/>
        <p:txBody>
          <a:bodyPr/>
          <a:lstStyle/>
          <a:p>
            <a:r>
              <a:rPr lang="en-US" dirty="0">
                <a:solidFill>
                  <a:srgbClr val="0078D4"/>
                </a:solidFill>
              </a:rPr>
              <a:t>Personalization and product recommendations</a:t>
            </a:r>
          </a:p>
        </p:txBody>
      </p:sp>
      <p:sp>
        <p:nvSpPr>
          <p:cNvPr id="17" name="Text Placeholder 16">
            <a:extLst>
              <a:ext uri="{FF2B5EF4-FFF2-40B4-BE49-F238E27FC236}">
                <a16:creationId xmlns:a16="http://schemas.microsoft.com/office/drawing/2014/main" id="{4C01FF32-3697-31D8-DEBA-483D25C8F114}"/>
              </a:ext>
            </a:extLst>
          </p:cNvPr>
          <p:cNvSpPr>
            <a:spLocks noGrp="1"/>
          </p:cNvSpPr>
          <p:nvPr>
            <p:ph type="body" sz="quarter" idx="10"/>
          </p:nvPr>
        </p:nvSpPr>
        <p:spPr/>
        <p:txBody>
          <a:bodyPr/>
          <a:lstStyle/>
          <a:p>
            <a:r>
              <a:rPr lang="en-US" dirty="0">
                <a:solidFill>
                  <a:srgbClr val="0078D4"/>
                </a:solidFill>
              </a:rPr>
              <a:t>Deliver real-time recommendations and dynamic customer experiences</a:t>
            </a:r>
          </a:p>
        </p:txBody>
      </p:sp>
      <p:grpSp>
        <p:nvGrpSpPr>
          <p:cNvPr id="29" name="Group 28">
            <a:extLst>
              <a:ext uri="{FF2B5EF4-FFF2-40B4-BE49-F238E27FC236}">
                <a16:creationId xmlns:a16="http://schemas.microsoft.com/office/drawing/2014/main" id="{D800C64B-93AD-1562-CBB5-F6EB40EC9C3B}"/>
              </a:ext>
              <a:ext uri="{C183D7F6-B498-43B3-948B-1728B52AA6E4}">
                <adec:decorative xmlns:adec="http://schemas.microsoft.com/office/drawing/2017/decorative" val="1"/>
              </a:ext>
            </a:extLst>
          </p:cNvPr>
          <p:cNvGrpSpPr/>
          <p:nvPr/>
        </p:nvGrpSpPr>
        <p:grpSpPr>
          <a:xfrm>
            <a:off x="588263" y="1781803"/>
            <a:ext cx="11025870" cy="4487235"/>
            <a:chOff x="588263" y="1781803"/>
            <a:chExt cx="11025870" cy="4487235"/>
          </a:xfrm>
        </p:grpSpPr>
        <p:sp>
          <p:nvSpPr>
            <p:cNvPr id="61" name="Rounded Rectangle 1">
              <a:extLst>
                <a:ext uri="{FF2B5EF4-FFF2-40B4-BE49-F238E27FC236}">
                  <a16:creationId xmlns:a16="http://schemas.microsoft.com/office/drawing/2014/main" id="{03ED42A7-BD78-9050-69B6-1578990E7F39}"/>
                </a:ext>
                <a:ext uri="{C183D7F6-B498-43B3-948B-1728B52AA6E4}">
                  <adec:decorative xmlns:adec="http://schemas.microsoft.com/office/drawing/2017/decorative" val="1"/>
                </a:ext>
              </a:extLst>
            </p:cNvPr>
            <p:cNvSpPr/>
            <p:nvPr/>
          </p:nvSpPr>
          <p:spPr bwMode="auto">
            <a:xfrm>
              <a:off x="4065589" y="2029936"/>
              <a:ext cx="6174450" cy="4239101"/>
            </a:xfrm>
            <a:prstGeom prst="roundRect">
              <a:avLst>
                <a:gd name="adj" fmla="val 2824"/>
              </a:avLst>
            </a:prstGeom>
            <a:solidFill>
              <a:schemeClr val="bg1"/>
            </a:solidFill>
            <a:ln w="12700" cap="flat" cmpd="sng" algn="ctr">
              <a:solidFill>
                <a:schemeClr val="accent1">
                  <a:alpha val="75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74" name="Rounded Rectangle 1">
              <a:extLst>
                <a:ext uri="{FF2B5EF4-FFF2-40B4-BE49-F238E27FC236}">
                  <a16:creationId xmlns:a16="http://schemas.microsoft.com/office/drawing/2014/main" id="{FE5CEB7D-4D0A-C9F8-57EA-C4CC08D3FBEE}"/>
                </a:ext>
                <a:ext uri="{C183D7F6-B498-43B3-948B-1728B52AA6E4}">
                  <adec:decorative xmlns:adec="http://schemas.microsoft.com/office/drawing/2017/decorative" val="1"/>
                </a:ext>
              </a:extLst>
            </p:cNvPr>
            <p:cNvSpPr/>
            <p:nvPr/>
          </p:nvSpPr>
          <p:spPr bwMode="auto">
            <a:xfrm>
              <a:off x="588263" y="2029937"/>
              <a:ext cx="2534350" cy="4239101"/>
            </a:xfrm>
            <a:prstGeom prst="roundRect">
              <a:avLst>
                <a:gd name="adj" fmla="val 2824"/>
              </a:avLst>
            </a:prstGeom>
            <a:solidFill>
              <a:schemeClr val="bg1"/>
            </a:solidFill>
            <a:ln w="12700" cap="flat" cmpd="sng" algn="ctr">
              <a:solidFill>
                <a:schemeClr val="accent1">
                  <a:alpha val="75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pic>
          <p:nvPicPr>
            <p:cNvPr id="55" name="Graphic 54">
              <a:extLst>
                <a:ext uri="{FF2B5EF4-FFF2-40B4-BE49-F238E27FC236}">
                  <a16:creationId xmlns:a16="http://schemas.microsoft.com/office/drawing/2014/main" id="{800BB14D-2AFB-2270-3852-71A2C0DE98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583" y="5001438"/>
              <a:ext cx="608397" cy="548640"/>
            </a:xfrm>
            <a:prstGeom prst="rect">
              <a:avLst/>
            </a:prstGeom>
          </p:spPr>
        </p:pic>
        <p:sp>
          <p:nvSpPr>
            <p:cNvPr id="80" name="Rectangle 79">
              <a:extLst>
                <a:ext uri="{FF2B5EF4-FFF2-40B4-BE49-F238E27FC236}">
                  <a16:creationId xmlns:a16="http://schemas.microsoft.com/office/drawing/2014/main" id="{E3014370-D3D6-E1CB-0C7F-C5B5E3E34BB7}"/>
                </a:ext>
              </a:extLst>
            </p:cNvPr>
            <p:cNvSpPr/>
            <p:nvPr/>
          </p:nvSpPr>
          <p:spPr bwMode="auto">
            <a:xfrm>
              <a:off x="1311798" y="1781803"/>
              <a:ext cx="108728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Raw Data</a:t>
              </a:r>
              <a:endParaRPr kumimoji="0" lang="en-CA" sz="1200" b="1" i="0" u="none" strike="noStrike" kern="1200" cap="none" spc="0" normalizeH="0" baseline="0" noProof="0" dirty="0">
                <a:ln>
                  <a:noFill/>
                </a:ln>
                <a:solidFill>
                  <a:srgbClr val="000000"/>
                </a:solidFill>
                <a:effectLst/>
                <a:uLnTx/>
                <a:uFillTx/>
                <a:latin typeface="Segoe Sans Text Semibold"/>
                <a:ea typeface="+mn-ea"/>
                <a:cs typeface="Segoe UI" pitchFamily="34" charset="0"/>
              </a:endParaRPr>
            </a:p>
          </p:txBody>
        </p:sp>
        <p:sp>
          <p:nvSpPr>
            <p:cNvPr id="82" name="Rectangle 81">
              <a:extLst>
                <a:ext uri="{FF2B5EF4-FFF2-40B4-BE49-F238E27FC236}">
                  <a16:creationId xmlns:a16="http://schemas.microsoft.com/office/drawing/2014/main" id="{C23F36CC-FB82-BE4A-C88A-78DFFF593EB8}"/>
                </a:ext>
              </a:extLst>
            </p:cNvPr>
            <p:cNvSpPr/>
            <p:nvPr/>
          </p:nvSpPr>
          <p:spPr bwMode="auto">
            <a:xfrm>
              <a:off x="1078198" y="2870375"/>
              <a:ext cx="1554480" cy="198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Product Catalogue</a:t>
              </a:r>
            </a:p>
          </p:txBody>
        </p:sp>
        <p:sp>
          <p:nvSpPr>
            <p:cNvPr id="85" name="Rectangle 84">
              <a:extLst>
                <a:ext uri="{FF2B5EF4-FFF2-40B4-BE49-F238E27FC236}">
                  <a16:creationId xmlns:a16="http://schemas.microsoft.com/office/drawing/2014/main" id="{8B7B8A51-769D-166C-EB5A-328EFE9ADDDE}"/>
                </a:ext>
              </a:extLst>
            </p:cNvPr>
            <p:cNvSpPr/>
            <p:nvPr/>
          </p:nvSpPr>
          <p:spPr bwMode="auto">
            <a:xfrm>
              <a:off x="838459" y="5609140"/>
              <a:ext cx="2033958" cy="5447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Customer Data</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Purchase history, product reviews, customer profiles </a:t>
              </a:r>
              <a:endParaRPr kumimoji="0" lang="en-CA" sz="1000" b="0" i="0" u="none" strike="noStrike" kern="1200" cap="none" spc="0" normalizeH="0" baseline="0" noProof="0" dirty="0">
                <a:ln>
                  <a:noFill/>
                </a:ln>
                <a:solidFill>
                  <a:srgbClr val="000000"/>
                </a:solidFill>
                <a:effectLst/>
                <a:uLnTx/>
                <a:uFillTx/>
                <a:latin typeface="Segoe Sans Text"/>
                <a:ea typeface="+mn-ea"/>
                <a:cs typeface="Segoe UI" pitchFamily="34" charset="0"/>
              </a:endParaRPr>
            </a:p>
          </p:txBody>
        </p:sp>
        <p:sp>
          <p:nvSpPr>
            <p:cNvPr id="115" name="Rectangle 114">
              <a:extLst>
                <a:ext uri="{FF2B5EF4-FFF2-40B4-BE49-F238E27FC236}">
                  <a16:creationId xmlns:a16="http://schemas.microsoft.com/office/drawing/2014/main" id="{E5A965FB-08EF-23BC-5426-793E5B98DA81}"/>
                </a:ext>
              </a:extLst>
            </p:cNvPr>
            <p:cNvSpPr/>
            <p:nvPr/>
          </p:nvSpPr>
          <p:spPr bwMode="auto">
            <a:xfrm>
              <a:off x="838459" y="4281708"/>
              <a:ext cx="2033958" cy="360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Marketing and Campaign Data, Promos etc. </a:t>
              </a:r>
              <a:endParaRPr kumimoji="0" lang="en-CA"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endParaRPr>
            </a:p>
          </p:txBody>
        </p:sp>
        <p:sp>
          <p:nvSpPr>
            <p:cNvPr id="148" name="Rectangle 147">
              <a:extLst>
                <a:ext uri="{FF2B5EF4-FFF2-40B4-BE49-F238E27FC236}">
                  <a16:creationId xmlns:a16="http://schemas.microsoft.com/office/drawing/2014/main" id="{256B3BA3-F04D-23C0-2A2F-A3F58D10C171}"/>
                </a:ext>
              </a:extLst>
            </p:cNvPr>
            <p:cNvSpPr/>
            <p:nvPr/>
          </p:nvSpPr>
          <p:spPr bwMode="auto">
            <a:xfrm>
              <a:off x="4548271" y="1781803"/>
              <a:ext cx="2587194"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Intelligent Application</a:t>
              </a:r>
            </a:p>
          </p:txBody>
        </p:sp>
        <p:cxnSp>
          <p:nvCxnSpPr>
            <p:cNvPr id="173" name="Straight Connector 172">
              <a:extLst>
                <a:ext uri="{FF2B5EF4-FFF2-40B4-BE49-F238E27FC236}">
                  <a16:creationId xmlns:a16="http://schemas.microsoft.com/office/drawing/2014/main" id="{FB26138C-D08E-7CCE-ABAC-53DD0E5543BE}"/>
                </a:ext>
              </a:extLst>
            </p:cNvPr>
            <p:cNvCxnSpPr>
              <a:cxnSpLocks/>
              <a:stCxn id="74" idx="3"/>
            </p:cNvCxnSpPr>
            <p:nvPr/>
          </p:nvCxnSpPr>
          <p:spPr>
            <a:xfrm flipV="1">
              <a:off x="3122613" y="4149487"/>
              <a:ext cx="942976" cy="1"/>
            </a:xfrm>
            <a:prstGeom prst="line">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17B1FC75-5D3E-6524-E900-9BD9BB33F873}"/>
                </a:ext>
              </a:extLst>
            </p:cNvPr>
            <p:cNvSpPr/>
            <p:nvPr/>
          </p:nvSpPr>
          <p:spPr bwMode="auto">
            <a:xfrm>
              <a:off x="4238754" y="4281708"/>
              <a:ext cx="1090740" cy="198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Cosmos DB</a:t>
              </a:r>
            </a:p>
          </p:txBody>
        </p:sp>
        <p:pic>
          <p:nvPicPr>
            <p:cNvPr id="194" name="Graphic 193">
              <a:extLst>
                <a:ext uri="{FF2B5EF4-FFF2-40B4-BE49-F238E27FC236}">
                  <a16:creationId xmlns:a16="http://schemas.microsoft.com/office/drawing/2014/main" id="{4048A217-12E3-78C3-9124-EE7B95985B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09804" y="3665716"/>
              <a:ext cx="548640" cy="548640"/>
            </a:xfrm>
            <a:prstGeom prst="rect">
              <a:avLst/>
            </a:prstGeom>
          </p:spPr>
        </p:pic>
        <p:sp>
          <p:nvSpPr>
            <p:cNvPr id="199" name="Rectangle 198">
              <a:extLst>
                <a:ext uri="{FF2B5EF4-FFF2-40B4-BE49-F238E27FC236}">
                  <a16:creationId xmlns:a16="http://schemas.microsoft.com/office/drawing/2014/main" id="{0709E7AE-2E52-1D86-376E-7E640FA5A7AE}"/>
                </a:ext>
              </a:extLst>
            </p:cNvPr>
            <p:cNvSpPr/>
            <p:nvPr/>
          </p:nvSpPr>
          <p:spPr bwMode="auto">
            <a:xfrm>
              <a:off x="7970581" y="5609140"/>
              <a:ext cx="914400" cy="198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ML</a:t>
              </a:r>
            </a:p>
          </p:txBody>
        </p:sp>
        <p:pic>
          <p:nvPicPr>
            <p:cNvPr id="215" name="Graphic 137">
              <a:extLst>
                <a:ext uri="{FF2B5EF4-FFF2-40B4-BE49-F238E27FC236}">
                  <a16:creationId xmlns:a16="http://schemas.microsoft.com/office/drawing/2014/main" id="{C6544B1C-460D-C71E-2463-E2BCD703B05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46935" y="5001438"/>
              <a:ext cx="548640" cy="548640"/>
            </a:xfrm>
            <a:prstGeom prst="rect">
              <a:avLst/>
            </a:prstGeom>
          </p:spPr>
        </p:pic>
        <p:pic>
          <p:nvPicPr>
            <p:cNvPr id="8" name="Graphic 7">
              <a:extLst>
                <a:ext uri="{FF2B5EF4-FFF2-40B4-BE49-F238E27FC236}">
                  <a16:creationId xmlns:a16="http://schemas.microsoft.com/office/drawing/2014/main" id="{5D778647-8A4A-E6A7-79F5-17E04B66B6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50401" y="5001438"/>
              <a:ext cx="548640" cy="548640"/>
            </a:xfrm>
            <a:prstGeom prst="rect">
              <a:avLst/>
            </a:prstGeom>
          </p:spPr>
        </p:pic>
        <p:sp>
          <p:nvSpPr>
            <p:cNvPr id="9" name="Rectangle 8">
              <a:extLst>
                <a:ext uri="{FF2B5EF4-FFF2-40B4-BE49-F238E27FC236}">
                  <a16:creationId xmlns:a16="http://schemas.microsoft.com/office/drawing/2014/main" id="{A3FEA1A2-5AD2-F22E-33F7-42A3FA228877}"/>
                </a:ext>
              </a:extLst>
            </p:cNvPr>
            <p:cNvSpPr/>
            <p:nvPr/>
          </p:nvSpPr>
          <p:spPr bwMode="auto">
            <a:xfrm>
              <a:off x="8917363" y="5609140"/>
              <a:ext cx="1214716" cy="360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Kubernetes Service</a:t>
              </a:r>
            </a:p>
          </p:txBody>
        </p:sp>
        <p:sp>
          <p:nvSpPr>
            <p:cNvPr id="10" name="Rectangle 9">
              <a:extLst>
                <a:ext uri="{FF2B5EF4-FFF2-40B4-BE49-F238E27FC236}">
                  <a16:creationId xmlns:a16="http://schemas.microsoft.com/office/drawing/2014/main" id="{5ADD5F91-E2A8-BABC-7928-B36A21343BE3}"/>
                </a:ext>
              </a:extLst>
            </p:cNvPr>
            <p:cNvSpPr/>
            <p:nvPr/>
          </p:nvSpPr>
          <p:spPr bwMode="auto">
            <a:xfrm>
              <a:off x="6263912" y="5609140"/>
              <a:ext cx="1114686" cy="198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Functions</a:t>
              </a:r>
            </a:p>
          </p:txBody>
        </p:sp>
        <p:pic>
          <p:nvPicPr>
            <p:cNvPr id="11" name="Graphic 10">
              <a:extLst>
                <a:ext uri="{FF2B5EF4-FFF2-40B4-BE49-F238E27FC236}">
                  <a16:creationId xmlns:a16="http://schemas.microsoft.com/office/drawing/2014/main" id="{785F4F34-8BE8-2A7F-6928-8D3CD3D7FEA8}"/>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46935" y="2281196"/>
              <a:ext cx="548640" cy="548640"/>
            </a:xfrm>
            <a:prstGeom prst="rect">
              <a:avLst/>
            </a:prstGeom>
          </p:spPr>
        </p:pic>
        <p:sp>
          <p:nvSpPr>
            <p:cNvPr id="12" name="Rectangle 11">
              <a:extLst>
                <a:ext uri="{FF2B5EF4-FFF2-40B4-BE49-F238E27FC236}">
                  <a16:creationId xmlns:a16="http://schemas.microsoft.com/office/drawing/2014/main" id="{7B5C5608-EE70-C810-A9A4-888D39AEA550}"/>
                </a:ext>
              </a:extLst>
            </p:cNvPr>
            <p:cNvSpPr/>
            <p:nvPr/>
          </p:nvSpPr>
          <p:spPr bwMode="auto">
            <a:xfrm>
              <a:off x="6299726" y="2870375"/>
              <a:ext cx="1043058" cy="3985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AI Search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Vector Search</a:t>
              </a:r>
            </a:p>
          </p:txBody>
        </p:sp>
        <p:cxnSp>
          <p:nvCxnSpPr>
            <p:cNvPr id="13" name="Straight Arrow Connector 12">
              <a:extLst>
                <a:ext uri="{FF2B5EF4-FFF2-40B4-BE49-F238E27FC236}">
                  <a16:creationId xmlns:a16="http://schemas.microsoft.com/office/drawing/2014/main" id="{FF0DE41D-5B75-5A27-74DB-4BFF0220F61D}"/>
                </a:ext>
              </a:extLst>
            </p:cNvPr>
            <p:cNvCxnSpPr>
              <a:cxnSpLocks/>
              <a:stCxn id="11" idx="1"/>
              <a:endCxn id="14" idx="3"/>
            </p:cNvCxnSpPr>
            <p:nvPr/>
          </p:nvCxnSpPr>
          <p:spPr>
            <a:xfrm flipH="1">
              <a:off x="5058444" y="2555516"/>
              <a:ext cx="148849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2AA38359-EE68-78AC-E1E5-64D5CC138CE4}"/>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09804" y="2281196"/>
              <a:ext cx="548640" cy="548640"/>
            </a:xfrm>
            <a:prstGeom prst="rect">
              <a:avLst/>
            </a:prstGeom>
          </p:spPr>
        </p:pic>
        <p:sp>
          <p:nvSpPr>
            <p:cNvPr id="15" name="Rectangle 14">
              <a:extLst>
                <a:ext uri="{FF2B5EF4-FFF2-40B4-BE49-F238E27FC236}">
                  <a16:creationId xmlns:a16="http://schemas.microsoft.com/office/drawing/2014/main" id="{EA3C5BE7-2AEE-B0AB-38FA-773C75BD16BB}"/>
                </a:ext>
              </a:extLst>
            </p:cNvPr>
            <p:cNvSpPr/>
            <p:nvPr/>
          </p:nvSpPr>
          <p:spPr bwMode="auto">
            <a:xfrm>
              <a:off x="4238754" y="2870375"/>
              <a:ext cx="1090740" cy="560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Storage</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Static content, PDFs, images, etc.</a:t>
              </a:r>
            </a:p>
          </p:txBody>
        </p:sp>
        <p:sp>
          <p:nvSpPr>
            <p:cNvPr id="16" name="Rectangle 15">
              <a:extLst>
                <a:ext uri="{FF2B5EF4-FFF2-40B4-BE49-F238E27FC236}">
                  <a16:creationId xmlns:a16="http://schemas.microsoft.com/office/drawing/2014/main" id="{75734620-5683-FDA9-0CE4-C52951E5DB1F}"/>
                </a:ext>
              </a:extLst>
            </p:cNvPr>
            <p:cNvSpPr/>
            <p:nvPr/>
          </p:nvSpPr>
          <p:spPr bwMode="auto">
            <a:xfrm>
              <a:off x="6335620" y="4281708"/>
              <a:ext cx="971272" cy="360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OpenAI Service</a:t>
              </a:r>
            </a:p>
          </p:txBody>
        </p:sp>
        <p:cxnSp>
          <p:nvCxnSpPr>
            <p:cNvPr id="19" name="Straight Arrow Connector 18">
              <a:extLst>
                <a:ext uri="{FF2B5EF4-FFF2-40B4-BE49-F238E27FC236}">
                  <a16:creationId xmlns:a16="http://schemas.microsoft.com/office/drawing/2014/main" id="{D3B9366D-9CCF-45C0-C105-0E0A206207FE}"/>
                </a:ext>
              </a:extLst>
            </p:cNvPr>
            <p:cNvCxnSpPr>
              <a:cxnSpLocks/>
              <a:stCxn id="18" idx="3"/>
            </p:cNvCxnSpPr>
            <p:nvPr/>
          </p:nvCxnSpPr>
          <p:spPr>
            <a:xfrm>
              <a:off x="7095575" y="3940036"/>
              <a:ext cx="162129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0C995E1-33DC-2DDB-ADAB-74227BB7D6CE}"/>
                </a:ext>
              </a:extLst>
            </p:cNvPr>
            <p:cNvCxnSpPr>
              <a:cxnSpLocks/>
              <a:stCxn id="215" idx="3"/>
              <a:endCxn id="55" idx="1"/>
            </p:cNvCxnSpPr>
            <p:nvPr/>
          </p:nvCxnSpPr>
          <p:spPr>
            <a:xfrm>
              <a:off x="7095575" y="5275758"/>
              <a:ext cx="102800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C14C607-ACDD-18D4-9668-6080407DB545}"/>
                </a:ext>
              </a:extLst>
            </p:cNvPr>
            <p:cNvSpPr/>
            <p:nvPr/>
          </p:nvSpPr>
          <p:spPr bwMode="auto">
            <a:xfrm>
              <a:off x="8429880" y="4281708"/>
              <a:ext cx="1122620" cy="5216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Conversational eCommerce Experience</a:t>
              </a:r>
            </a:p>
          </p:txBody>
        </p:sp>
        <p:cxnSp>
          <p:nvCxnSpPr>
            <p:cNvPr id="30" name="Straight Arrow Connector 29">
              <a:extLst>
                <a:ext uri="{FF2B5EF4-FFF2-40B4-BE49-F238E27FC236}">
                  <a16:creationId xmlns:a16="http://schemas.microsoft.com/office/drawing/2014/main" id="{FE767FFE-4D93-1350-3EDF-8C9965EAAFBD}"/>
                </a:ext>
              </a:extLst>
            </p:cNvPr>
            <p:cNvCxnSpPr>
              <a:cxnSpLocks/>
            </p:cNvCxnSpPr>
            <p:nvPr/>
          </p:nvCxnSpPr>
          <p:spPr>
            <a:xfrm>
              <a:off x="9265510" y="3940036"/>
              <a:ext cx="139772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954845C-ED7A-D997-A3FA-5BF124E2C2F9}"/>
                </a:ext>
              </a:extLst>
            </p:cNvPr>
            <p:cNvCxnSpPr>
              <a:cxnSpLocks/>
              <a:stCxn id="55" idx="3"/>
              <a:endCxn id="8" idx="1"/>
            </p:cNvCxnSpPr>
            <p:nvPr/>
          </p:nvCxnSpPr>
          <p:spPr>
            <a:xfrm>
              <a:off x="8731980" y="5275758"/>
              <a:ext cx="51842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4600EC1-957E-4052-ADE9-E85D276B5EA6}"/>
                </a:ext>
              </a:extLst>
            </p:cNvPr>
            <p:cNvCxnSpPr>
              <a:cxnSpLocks/>
              <a:stCxn id="194" idx="3"/>
              <a:endCxn id="18" idx="1"/>
            </p:cNvCxnSpPr>
            <p:nvPr/>
          </p:nvCxnSpPr>
          <p:spPr>
            <a:xfrm>
              <a:off x="5058444" y="3940036"/>
              <a:ext cx="148849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4A753CE-21C5-FBE4-EE1C-45B5F2EF73A7}"/>
                </a:ext>
              </a:extLst>
            </p:cNvPr>
            <p:cNvCxnSpPr>
              <a:cxnSpLocks/>
              <a:stCxn id="12" idx="2"/>
              <a:endCxn id="18" idx="0"/>
            </p:cNvCxnSpPr>
            <p:nvPr/>
          </p:nvCxnSpPr>
          <p:spPr>
            <a:xfrm>
              <a:off x="6821255" y="3268946"/>
              <a:ext cx="0" cy="39677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03AAE3C-6329-E920-FF1F-E14692586963}"/>
                </a:ext>
              </a:extLst>
            </p:cNvPr>
            <p:cNvSpPr/>
            <p:nvPr/>
          </p:nvSpPr>
          <p:spPr bwMode="auto">
            <a:xfrm>
              <a:off x="5617103" y="5073343"/>
              <a:ext cx="886806" cy="1384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Change Feed</a:t>
              </a:r>
            </a:p>
          </p:txBody>
        </p:sp>
        <p:sp>
          <p:nvSpPr>
            <p:cNvPr id="36" name="Rectangle 35">
              <a:extLst>
                <a:ext uri="{FF2B5EF4-FFF2-40B4-BE49-F238E27FC236}">
                  <a16:creationId xmlns:a16="http://schemas.microsoft.com/office/drawing/2014/main" id="{1E6B7402-629E-54B5-575B-7E73F2339F19}"/>
                </a:ext>
              </a:extLst>
            </p:cNvPr>
            <p:cNvSpPr/>
            <p:nvPr/>
          </p:nvSpPr>
          <p:spPr bwMode="auto">
            <a:xfrm>
              <a:off x="7230245" y="4934968"/>
              <a:ext cx="771491"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Retraining of ML models</a:t>
              </a:r>
            </a:p>
          </p:txBody>
        </p:sp>
        <p:sp>
          <p:nvSpPr>
            <p:cNvPr id="37" name="Rectangle 36">
              <a:extLst>
                <a:ext uri="{FF2B5EF4-FFF2-40B4-BE49-F238E27FC236}">
                  <a16:creationId xmlns:a16="http://schemas.microsoft.com/office/drawing/2014/main" id="{CB270075-7070-3FA2-F3BC-44935D032F14}"/>
                </a:ext>
              </a:extLst>
            </p:cNvPr>
            <p:cNvSpPr/>
            <p:nvPr/>
          </p:nvSpPr>
          <p:spPr bwMode="auto">
            <a:xfrm>
              <a:off x="5605848" y="3630930"/>
              <a:ext cx="78057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Customer chat history</a:t>
              </a:r>
            </a:p>
          </p:txBody>
        </p:sp>
        <p:pic>
          <p:nvPicPr>
            <p:cNvPr id="18" name="Graphic 215">
              <a:extLst>
                <a:ext uri="{FF2B5EF4-FFF2-40B4-BE49-F238E27FC236}">
                  <a16:creationId xmlns:a16="http://schemas.microsoft.com/office/drawing/2014/main" id="{A6F416B8-5603-53D1-90D3-5073DA5D495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6546935" y="3665716"/>
              <a:ext cx="548640" cy="548640"/>
            </a:xfrm>
            <a:prstGeom prst="rect">
              <a:avLst/>
            </a:prstGeom>
          </p:spPr>
        </p:pic>
        <p:sp>
          <p:nvSpPr>
            <p:cNvPr id="20" name="Rounded Rectangle 1">
              <a:extLst>
                <a:ext uri="{FF2B5EF4-FFF2-40B4-BE49-F238E27FC236}">
                  <a16:creationId xmlns:a16="http://schemas.microsoft.com/office/drawing/2014/main" id="{8EBAF058-09C4-E9BF-49DE-32C7FDD4E06F}"/>
                </a:ext>
                <a:ext uri="{C183D7F6-B498-43B3-948B-1728B52AA6E4}">
                  <adec:decorative xmlns:adec="http://schemas.microsoft.com/office/drawing/2017/decorative" val="1"/>
                </a:ext>
              </a:extLst>
            </p:cNvPr>
            <p:cNvSpPr/>
            <p:nvPr/>
          </p:nvSpPr>
          <p:spPr bwMode="auto">
            <a:xfrm>
              <a:off x="10670588" y="3577184"/>
              <a:ext cx="943545" cy="1005840"/>
            </a:xfrm>
            <a:prstGeom prst="roundRect">
              <a:avLst>
                <a:gd name="adj" fmla="val 8376"/>
              </a:avLst>
            </a:prstGeom>
            <a:solidFill>
              <a:schemeClr val="bg1">
                <a:alpha val="50000"/>
              </a:schemeClr>
            </a:solidFill>
            <a:ln w="12700" cap="flat" cmpd="sng" algn="ctr">
              <a:solidFill>
                <a:srgbClr val="454142">
                  <a:alpha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22" name="Rectangle 21">
              <a:extLst>
                <a:ext uri="{FF2B5EF4-FFF2-40B4-BE49-F238E27FC236}">
                  <a16:creationId xmlns:a16="http://schemas.microsoft.com/office/drawing/2014/main" id="{0702A0A0-2477-438F-2986-57FA81C97064}"/>
                </a:ext>
              </a:extLst>
            </p:cNvPr>
            <p:cNvSpPr/>
            <p:nvPr/>
          </p:nvSpPr>
          <p:spPr bwMode="auto">
            <a:xfrm>
              <a:off x="10733915" y="4281708"/>
              <a:ext cx="816890" cy="198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Customers</a:t>
              </a:r>
            </a:p>
          </p:txBody>
        </p:sp>
        <p:pic>
          <p:nvPicPr>
            <p:cNvPr id="26" name="Graphic 25">
              <a:extLst>
                <a:ext uri="{FF2B5EF4-FFF2-40B4-BE49-F238E27FC236}">
                  <a16:creationId xmlns:a16="http://schemas.microsoft.com/office/drawing/2014/main" id="{C8C1A8CD-F499-D7AA-AA43-BC485928AC3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68040" y="3665716"/>
              <a:ext cx="548640" cy="548640"/>
            </a:xfrm>
            <a:prstGeom prst="rect">
              <a:avLst/>
            </a:prstGeom>
          </p:spPr>
        </p:pic>
        <p:pic>
          <p:nvPicPr>
            <p:cNvPr id="27" name="Graphic 26">
              <a:extLst>
                <a:ext uri="{FF2B5EF4-FFF2-40B4-BE49-F238E27FC236}">
                  <a16:creationId xmlns:a16="http://schemas.microsoft.com/office/drawing/2014/main" id="{C97D8157-FC73-898B-E2D7-CBA00BF4E7B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81118" y="2281196"/>
              <a:ext cx="548640" cy="548640"/>
            </a:xfrm>
            <a:prstGeom prst="rect">
              <a:avLst/>
            </a:prstGeom>
          </p:spPr>
        </p:pic>
        <p:pic>
          <p:nvPicPr>
            <p:cNvPr id="33" name="Graphic 32">
              <a:extLst>
                <a:ext uri="{FF2B5EF4-FFF2-40B4-BE49-F238E27FC236}">
                  <a16:creationId xmlns:a16="http://schemas.microsoft.com/office/drawing/2014/main" id="{629B059C-0D1D-7B6B-E4C3-6D56B44A935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581118" y="5001438"/>
              <a:ext cx="548640" cy="548640"/>
            </a:xfrm>
            <a:prstGeom prst="rect">
              <a:avLst/>
            </a:prstGeom>
          </p:spPr>
        </p:pic>
        <p:pic>
          <p:nvPicPr>
            <p:cNvPr id="38" name="Graphic 37">
              <a:extLst>
                <a:ext uri="{FF2B5EF4-FFF2-40B4-BE49-F238E27FC236}">
                  <a16:creationId xmlns:a16="http://schemas.microsoft.com/office/drawing/2014/main" id="{6B6F1ADB-5357-5EAE-AE58-4C1D710B08C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581118" y="3665716"/>
              <a:ext cx="548640" cy="548640"/>
            </a:xfrm>
            <a:prstGeom prst="rect">
              <a:avLst/>
            </a:prstGeom>
          </p:spPr>
        </p:pic>
        <p:cxnSp>
          <p:nvCxnSpPr>
            <p:cNvPr id="63" name="Connector: Elbow 62">
              <a:extLst>
                <a:ext uri="{FF2B5EF4-FFF2-40B4-BE49-F238E27FC236}">
                  <a16:creationId xmlns:a16="http://schemas.microsoft.com/office/drawing/2014/main" id="{3BE13B13-BB0F-A01C-912A-789294487C4B}"/>
                </a:ext>
              </a:extLst>
            </p:cNvPr>
            <p:cNvCxnSpPr>
              <a:cxnSpLocks/>
            </p:cNvCxnSpPr>
            <p:nvPr/>
          </p:nvCxnSpPr>
          <p:spPr>
            <a:xfrm rot="10800000" flipV="1">
              <a:off x="5058445" y="2600475"/>
              <a:ext cx="1483377" cy="1216377"/>
            </a:xfrm>
            <a:prstGeom prst="bentConnector3">
              <a:avLst>
                <a:gd name="adj1" fmla="val 6849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AC514CDD-65FD-BEF6-A146-B699DB75F356}"/>
                </a:ext>
              </a:extLst>
            </p:cNvPr>
            <p:cNvCxnSpPr>
              <a:cxnSpLocks/>
            </p:cNvCxnSpPr>
            <p:nvPr/>
          </p:nvCxnSpPr>
          <p:spPr>
            <a:xfrm>
              <a:off x="5074089" y="4080104"/>
              <a:ext cx="1459568" cy="1195654"/>
            </a:xfrm>
            <a:prstGeom prst="bentConnector3">
              <a:avLst>
                <a:gd name="adj1" fmla="val 3120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C092C495-9835-DDE6-4B2D-EA846D2FE6E5}"/>
                </a:ext>
              </a:extLst>
            </p:cNvPr>
            <p:cNvGrpSpPr>
              <a:grpSpLocks noChangeAspect="1"/>
            </p:cNvGrpSpPr>
            <p:nvPr/>
          </p:nvGrpSpPr>
          <p:grpSpPr>
            <a:xfrm>
              <a:off x="8751475" y="3606177"/>
              <a:ext cx="479431" cy="603504"/>
              <a:chOff x="10476215" y="2870375"/>
              <a:chExt cx="250861" cy="315782"/>
            </a:xfrm>
          </p:grpSpPr>
          <p:sp>
            <p:nvSpPr>
              <p:cNvPr id="124" name="Freeform: Shape 123">
                <a:extLst>
                  <a:ext uri="{FF2B5EF4-FFF2-40B4-BE49-F238E27FC236}">
                    <a16:creationId xmlns:a16="http://schemas.microsoft.com/office/drawing/2014/main" id="{34D2E252-86AF-74DF-AA55-1FE6BBF49D75}"/>
                  </a:ext>
                </a:extLst>
              </p:cNvPr>
              <p:cNvSpPr/>
              <p:nvPr/>
            </p:nvSpPr>
            <p:spPr>
              <a:xfrm>
                <a:off x="10476215" y="2957719"/>
                <a:ext cx="250861" cy="228438"/>
              </a:xfrm>
              <a:custGeom>
                <a:avLst/>
                <a:gdLst>
                  <a:gd name="connsiteX0" fmla="*/ 233943 w 250861"/>
                  <a:gd name="connsiteY0" fmla="*/ 48003 h 228438"/>
                  <a:gd name="connsiteX1" fmla="*/ 233943 w 250861"/>
                  <a:gd name="connsiteY1" fmla="*/ 21775 h 228438"/>
                  <a:gd name="connsiteX2" fmla="*/ 212249 w 250861"/>
                  <a:gd name="connsiteY2" fmla="*/ 0 h 228438"/>
                  <a:gd name="connsiteX3" fmla="*/ 38613 w 250861"/>
                  <a:gd name="connsiteY3" fmla="*/ 0 h 228438"/>
                  <a:gd name="connsiteX4" fmla="*/ 16918 w 250861"/>
                  <a:gd name="connsiteY4" fmla="*/ 21775 h 228438"/>
                  <a:gd name="connsiteX5" fmla="*/ 16918 w 250861"/>
                  <a:gd name="connsiteY5" fmla="*/ 48003 h 228438"/>
                  <a:gd name="connsiteX6" fmla="*/ 0 w 250861"/>
                  <a:gd name="connsiteY6" fmla="*/ 48003 h 228438"/>
                  <a:gd name="connsiteX7" fmla="*/ 0 w 250861"/>
                  <a:gd name="connsiteY7" fmla="*/ 104343 h 228438"/>
                  <a:gd name="connsiteX8" fmla="*/ 16918 w 250861"/>
                  <a:gd name="connsiteY8" fmla="*/ 104343 h 228438"/>
                  <a:gd name="connsiteX9" fmla="*/ 16918 w 250861"/>
                  <a:gd name="connsiteY9" fmla="*/ 152265 h 228438"/>
                  <a:gd name="connsiteX10" fmla="*/ 38613 w 250861"/>
                  <a:gd name="connsiteY10" fmla="*/ 174040 h 228438"/>
                  <a:gd name="connsiteX11" fmla="*/ 103696 w 250861"/>
                  <a:gd name="connsiteY11" fmla="*/ 174040 h 228438"/>
                  <a:gd name="connsiteX12" fmla="*/ 103696 w 250861"/>
                  <a:gd name="connsiteY12" fmla="*/ 228438 h 228438"/>
                  <a:gd name="connsiteX13" fmla="*/ 163436 w 250861"/>
                  <a:gd name="connsiteY13" fmla="*/ 174040 h 228438"/>
                  <a:gd name="connsiteX14" fmla="*/ 212249 w 250861"/>
                  <a:gd name="connsiteY14" fmla="*/ 174040 h 228438"/>
                  <a:gd name="connsiteX15" fmla="*/ 233943 w 250861"/>
                  <a:gd name="connsiteY15" fmla="*/ 152265 h 228438"/>
                  <a:gd name="connsiteX16" fmla="*/ 233943 w 250861"/>
                  <a:gd name="connsiteY16" fmla="*/ 104343 h 228438"/>
                  <a:gd name="connsiteX17" fmla="*/ 250862 w 250861"/>
                  <a:gd name="connsiteY17" fmla="*/ 104343 h 228438"/>
                  <a:gd name="connsiteX18" fmla="*/ 250862 w 250861"/>
                  <a:gd name="connsiteY18" fmla="*/ 48003 h 228438"/>
                  <a:gd name="connsiteX19" fmla="*/ 233943 w 250861"/>
                  <a:gd name="connsiteY19" fmla="*/ 48003 h 22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861" h="228438">
                    <a:moveTo>
                      <a:pt x="233943" y="48003"/>
                    </a:moveTo>
                    <a:cubicBezTo>
                      <a:pt x="233943" y="21856"/>
                      <a:pt x="233943" y="21775"/>
                      <a:pt x="233943" y="21775"/>
                    </a:cubicBezTo>
                    <a:cubicBezTo>
                      <a:pt x="233943" y="9795"/>
                      <a:pt x="224229" y="0"/>
                      <a:pt x="212249" y="0"/>
                    </a:cubicBezTo>
                    <a:cubicBezTo>
                      <a:pt x="38613" y="0"/>
                      <a:pt x="38613" y="0"/>
                      <a:pt x="38613" y="0"/>
                    </a:cubicBezTo>
                    <a:cubicBezTo>
                      <a:pt x="26632" y="0"/>
                      <a:pt x="16918" y="9714"/>
                      <a:pt x="16918" y="21775"/>
                    </a:cubicBezTo>
                    <a:cubicBezTo>
                      <a:pt x="16918" y="31165"/>
                      <a:pt x="16918" y="39827"/>
                      <a:pt x="16918" y="48003"/>
                    </a:cubicBezTo>
                    <a:lnTo>
                      <a:pt x="0" y="48003"/>
                    </a:lnTo>
                    <a:lnTo>
                      <a:pt x="0" y="104343"/>
                    </a:lnTo>
                    <a:lnTo>
                      <a:pt x="16918" y="104343"/>
                    </a:lnTo>
                    <a:cubicBezTo>
                      <a:pt x="16918" y="152265"/>
                      <a:pt x="16918" y="152265"/>
                      <a:pt x="16918" y="152265"/>
                    </a:cubicBezTo>
                    <a:cubicBezTo>
                      <a:pt x="16918" y="164246"/>
                      <a:pt x="26632" y="174040"/>
                      <a:pt x="38613" y="174040"/>
                    </a:cubicBezTo>
                    <a:lnTo>
                      <a:pt x="103696" y="174040"/>
                    </a:lnTo>
                    <a:cubicBezTo>
                      <a:pt x="103696" y="228438"/>
                      <a:pt x="103696" y="228438"/>
                      <a:pt x="103696" y="228438"/>
                    </a:cubicBezTo>
                    <a:cubicBezTo>
                      <a:pt x="163436" y="174040"/>
                      <a:pt x="163436" y="174040"/>
                      <a:pt x="163436" y="174040"/>
                    </a:cubicBezTo>
                    <a:cubicBezTo>
                      <a:pt x="212249" y="174040"/>
                      <a:pt x="212249" y="174040"/>
                      <a:pt x="212249" y="174040"/>
                    </a:cubicBezTo>
                    <a:cubicBezTo>
                      <a:pt x="224229" y="174040"/>
                      <a:pt x="233943" y="164327"/>
                      <a:pt x="233943" y="152265"/>
                    </a:cubicBezTo>
                    <a:cubicBezTo>
                      <a:pt x="233943" y="133728"/>
                      <a:pt x="233943" y="117943"/>
                      <a:pt x="233943" y="104343"/>
                    </a:cubicBezTo>
                    <a:lnTo>
                      <a:pt x="250862" y="104343"/>
                    </a:lnTo>
                    <a:lnTo>
                      <a:pt x="250862" y="48003"/>
                    </a:lnTo>
                    <a:lnTo>
                      <a:pt x="233943" y="48003"/>
                    </a:lnTo>
                    <a:close/>
                  </a:path>
                </a:pathLst>
              </a:custGeom>
              <a:gradFill>
                <a:gsLst>
                  <a:gs pos="18000">
                    <a:srgbClr val="5EA0EF"/>
                  </a:gs>
                  <a:gs pos="100000">
                    <a:srgbClr val="0078D4"/>
                  </a:gs>
                </a:gsLst>
                <a:lin ang="5400000" scaled="1"/>
              </a:gradFill>
              <a:ln w="301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46" name="Freeform: Shape 145">
                <a:extLst>
                  <a:ext uri="{FF2B5EF4-FFF2-40B4-BE49-F238E27FC236}">
                    <a16:creationId xmlns:a16="http://schemas.microsoft.com/office/drawing/2014/main" id="{0D8F7771-369B-9952-647D-DF5B2638E0FB}"/>
                  </a:ext>
                </a:extLst>
              </p:cNvPr>
              <p:cNvSpPr/>
              <p:nvPr/>
            </p:nvSpPr>
            <p:spPr>
              <a:xfrm>
                <a:off x="10579506" y="2870375"/>
                <a:ext cx="44198" cy="87424"/>
              </a:xfrm>
              <a:custGeom>
                <a:avLst/>
                <a:gdLst>
                  <a:gd name="connsiteX0" fmla="*/ 22099 w 44198"/>
                  <a:gd name="connsiteY0" fmla="*/ 0 h 87424"/>
                  <a:gd name="connsiteX1" fmla="*/ 44198 w 44198"/>
                  <a:gd name="connsiteY1" fmla="*/ 22180 h 87424"/>
                  <a:gd name="connsiteX2" fmla="*/ 37732 w 44198"/>
                  <a:gd name="connsiteY2" fmla="*/ 37884 h 87424"/>
                  <a:gd name="connsiteX3" fmla="*/ 28413 w 44198"/>
                  <a:gd name="connsiteY3" fmla="*/ 41745 h 87424"/>
                  <a:gd name="connsiteX4" fmla="*/ 28413 w 44198"/>
                  <a:gd name="connsiteY4" fmla="*/ 87424 h 87424"/>
                  <a:gd name="connsiteX5" fmla="*/ 15785 w 44198"/>
                  <a:gd name="connsiteY5" fmla="*/ 87424 h 87424"/>
                  <a:gd name="connsiteX6" fmla="*/ 15785 w 44198"/>
                  <a:gd name="connsiteY6" fmla="*/ 41745 h 87424"/>
                  <a:gd name="connsiteX7" fmla="*/ 6466 w 44198"/>
                  <a:gd name="connsiteY7" fmla="*/ 37884 h 87424"/>
                  <a:gd name="connsiteX8" fmla="*/ 0 w 44198"/>
                  <a:gd name="connsiteY8" fmla="*/ 22180 h 87424"/>
                  <a:gd name="connsiteX9" fmla="*/ 22099 w 44198"/>
                  <a:gd name="connsiteY9" fmla="*/ 0 h 8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98" h="87424">
                    <a:moveTo>
                      <a:pt x="22099" y="0"/>
                    </a:moveTo>
                    <a:cubicBezTo>
                      <a:pt x="34403" y="0"/>
                      <a:pt x="44198" y="9876"/>
                      <a:pt x="44198" y="22180"/>
                    </a:cubicBezTo>
                    <a:cubicBezTo>
                      <a:pt x="44198" y="28332"/>
                      <a:pt x="41729" y="33877"/>
                      <a:pt x="37732" y="37884"/>
                    </a:cubicBezTo>
                    <a:lnTo>
                      <a:pt x="28413" y="41745"/>
                    </a:lnTo>
                    <a:lnTo>
                      <a:pt x="28413" y="87424"/>
                    </a:lnTo>
                    <a:lnTo>
                      <a:pt x="15785" y="87424"/>
                    </a:lnTo>
                    <a:lnTo>
                      <a:pt x="15785" y="41745"/>
                    </a:lnTo>
                    <a:lnTo>
                      <a:pt x="6466" y="37884"/>
                    </a:lnTo>
                    <a:cubicBezTo>
                      <a:pt x="2469" y="33877"/>
                      <a:pt x="0" y="28332"/>
                      <a:pt x="0" y="22180"/>
                    </a:cubicBezTo>
                    <a:cubicBezTo>
                      <a:pt x="0" y="9876"/>
                      <a:pt x="9876" y="0"/>
                      <a:pt x="22099" y="0"/>
                    </a:cubicBezTo>
                    <a:close/>
                  </a:path>
                </a:pathLst>
              </a:custGeom>
              <a:gradFill>
                <a:gsLst>
                  <a:gs pos="22000">
                    <a:srgbClr val="32D4F5"/>
                  </a:gs>
                  <a:gs pos="100000">
                    <a:srgbClr val="198AB3"/>
                  </a:gs>
                </a:gsLst>
                <a:lin ang="5124072" scaled="1"/>
              </a:gradFill>
              <a:ln w="301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47" name="Freeform: Shape 146">
                <a:extLst>
                  <a:ext uri="{FF2B5EF4-FFF2-40B4-BE49-F238E27FC236}">
                    <a16:creationId xmlns:a16="http://schemas.microsoft.com/office/drawing/2014/main" id="{D8CA5D65-E6F9-EB6C-AE76-60FE2115C9D5}"/>
                  </a:ext>
                </a:extLst>
              </p:cNvPr>
              <p:cNvSpPr/>
              <p:nvPr/>
            </p:nvSpPr>
            <p:spPr>
              <a:xfrm>
                <a:off x="10538303" y="3005720"/>
                <a:ext cx="126605" cy="88882"/>
              </a:xfrm>
              <a:custGeom>
                <a:avLst/>
                <a:gdLst>
                  <a:gd name="connsiteX0" fmla="*/ 9066 w 126605"/>
                  <a:gd name="connsiteY0" fmla="*/ 50917 h 88882"/>
                  <a:gd name="connsiteX1" fmla="*/ 13599 w 126605"/>
                  <a:gd name="connsiteY1" fmla="*/ 55450 h 88882"/>
                  <a:gd name="connsiteX2" fmla="*/ 63302 w 126605"/>
                  <a:gd name="connsiteY2" fmla="*/ 76092 h 88882"/>
                  <a:gd name="connsiteX3" fmla="*/ 113005 w 126605"/>
                  <a:gd name="connsiteY3" fmla="*/ 55450 h 88882"/>
                  <a:gd name="connsiteX4" fmla="*/ 117538 w 126605"/>
                  <a:gd name="connsiteY4" fmla="*/ 50917 h 88882"/>
                  <a:gd name="connsiteX5" fmla="*/ 126605 w 126605"/>
                  <a:gd name="connsiteY5" fmla="*/ 59983 h 88882"/>
                  <a:gd name="connsiteX6" fmla="*/ 122071 w 126605"/>
                  <a:gd name="connsiteY6" fmla="*/ 64516 h 88882"/>
                  <a:gd name="connsiteX7" fmla="*/ 63302 w 126605"/>
                  <a:gd name="connsiteY7" fmla="*/ 88882 h 88882"/>
                  <a:gd name="connsiteX8" fmla="*/ 4533 w 126605"/>
                  <a:gd name="connsiteY8" fmla="*/ 64516 h 88882"/>
                  <a:gd name="connsiteX9" fmla="*/ 0 w 126605"/>
                  <a:gd name="connsiteY9" fmla="*/ 59983 h 88882"/>
                  <a:gd name="connsiteX10" fmla="*/ 100296 w 126605"/>
                  <a:gd name="connsiteY10" fmla="*/ 0 h 88882"/>
                  <a:gd name="connsiteX11" fmla="*/ 113086 w 126605"/>
                  <a:gd name="connsiteY11" fmla="*/ 0 h 88882"/>
                  <a:gd name="connsiteX12" fmla="*/ 113086 w 126605"/>
                  <a:gd name="connsiteY12" fmla="*/ 34565 h 88882"/>
                  <a:gd name="connsiteX13" fmla="*/ 100296 w 126605"/>
                  <a:gd name="connsiteY13" fmla="*/ 34565 h 88882"/>
                  <a:gd name="connsiteX14" fmla="*/ 13518 w 126605"/>
                  <a:gd name="connsiteY14" fmla="*/ 0 h 88882"/>
                  <a:gd name="connsiteX15" fmla="*/ 26308 w 126605"/>
                  <a:gd name="connsiteY15" fmla="*/ 0 h 88882"/>
                  <a:gd name="connsiteX16" fmla="*/ 26308 w 126605"/>
                  <a:gd name="connsiteY16" fmla="*/ 34565 h 88882"/>
                  <a:gd name="connsiteX17" fmla="*/ 13518 w 126605"/>
                  <a:gd name="connsiteY17" fmla="*/ 34565 h 8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05" h="88882">
                    <a:moveTo>
                      <a:pt x="9066" y="50917"/>
                    </a:moveTo>
                    <a:lnTo>
                      <a:pt x="13599" y="55450"/>
                    </a:lnTo>
                    <a:cubicBezTo>
                      <a:pt x="26875" y="68726"/>
                      <a:pt x="44522" y="76092"/>
                      <a:pt x="63302" y="76092"/>
                    </a:cubicBezTo>
                    <a:cubicBezTo>
                      <a:pt x="82082" y="76092"/>
                      <a:pt x="99729" y="68807"/>
                      <a:pt x="113005" y="55450"/>
                    </a:cubicBezTo>
                    <a:lnTo>
                      <a:pt x="117538" y="50917"/>
                    </a:lnTo>
                    <a:lnTo>
                      <a:pt x="126605" y="59983"/>
                    </a:lnTo>
                    <a:lnTo>
                      <a:pt x="122071" y="64516"/>
                    </a:lnTo>
                    <a:cubicBezTo>
                      <a:pt x="106448" y="80221"/>
                      <a:pt x="85563" y="88882"/>
                      <a:pt x="63302" y="88882"/>
                    </a:cubicBezTo>
                    <a:cubicBezTo>
                      <a:pt x="41041" y="88882"/>
                      <a:pt x="20237" y="80221"/>
                      <a:pt x="4533" y="64516"/>
                    </a:cubicBezTo>
                    <a:lnTo>
                      <a:pt x="0" y="59983"/>
                    </a:lnTo>
                    <a:close/>
                    <a:moveTo>
                      <a:pt x="100296" y="0"/>
                    </a:moveTo>
                    <a:lnTo>
                      <a:pt x="113086" y="0"/>
                    </a:lnTo>
                    <a:lnTo>
                      <a:pt x="113086" y="34565"/>
                    </a:lnTo>
                    <a:lnTo>
                      <a:pt x="100296" y="34565"/>
                    </a:lnTo>
                    <a:close/>
                    <a:moveTo>
                      <a:pt x="13518" y="0"/>
                    </a:moveTo>
                    <a:lnTo>
                      <a:pt x="26308" y="0"/>
                    </a:lnTo>
                    <a:lnTo>
                      <a:pt x="26308" y="34565"/>
                    </a:lnTo>
                    <a:lnTo>
                      <a:pt x="13518" y="34565"/>
                    </a:lnTo>
                    <a:close/>
                  </a:path>
                </a:pathLst>
              </a:custGeom>
              <a:solidFill>
                <a:srgbClr val="FFFFFF">
                  <a:alpha val="80000"/>
                </a:srgbClr>
              </a:solidFill>
              <a:ln w="301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grpSp>
        <p:sp>
          <p:nvSpPr>
            <p:cNvPr id="143" name="Freeform: Shape 142">
              <a:extLst>
                <a:ext uri="{FF2B5EF4-FFF2-40B4-BE49-F238E27FC236}">
                  <a16:creationId xmlns:a16="http://schemas.microsoft.com/office/drawing/2014/main" id="{B557D8D6-12B7-1BCC-068E-D2918C0DA7EA}"/>
                </a:ext>
              </a:extLst>
            </p:cNvPr>
            <p:cNvSpPr/>
            <p:nvPr/>
          </p:nvSpPr>
          <p:spPr>
            <a:xfrm>
              <a:off x="10338360" y="2044721"/>
              <a:ext cx="252741" cy="253767"/>
            </a:xfrm>
            <a:custGeom>
              <a:avLst/>
              <a:gdLst>
                <a:gd name="connsiteX0" fmla="*/ 239353 w 252741"/>
                <a:gd name="connsiteY0" fmla="*/ 45280 h 253767"/>
                <a:gd name="connsiteX1" fmla="*/ 110905 w 252741"/>
                <a:gd name="connsiteY1" fmla="*/ 13448 h 253767"/>
                <a:gd name="connsiteX2" fmla="*/ 68360 w 252741"/>
                <a:gd name="connsiteY2" fmla="*/ 71188 h 253767"/>
                <a:gd name="connsiteX3" fmla="*/ 78418 w 252741"/>
                <a:gd name="connsiteY3" fmla="*/ 140377 h 253767"/>
                <a:gd name="connsiteX4" fmla="*/ 7095 w 252741"/>
                <a:gd name="connsiteY4" fmla="*/ 212615 h 253767"/>
                <a:gd name="connsiteX5" fmla="*/ 7011 w 252741"/>
                <a:gd name="connsiteY5" fmla="*/ 246667 h 253767"/>
                <a:gd name="connsiteX6" fmla="*/ 7095 w 252741"/>
                <a:gd name="connsiteY6" fmla="*/ 246753 h 253767"/>
                <a:gd name="connsiteX7" fmla="*/ 24164 w 252741"/>
                <a:gd name="connsiteY7" fmla="*/ 253763 h 253767"/>
                <a:gd name="connsiteX8" fmla="*/ 41233 w 252741"/>
                <a:gd name="connsiteY8" fmla="*/ 246753 h 253767"/>
                <a:gd name="connsiteX9" fmla="*/ 112251 w 252741"/>
                <a:gd name="connsiteY9" fmla="*/ 174820 h 253767"/>
                <a:gd name="connsiteX10" fmla="*/ 136940 w 252741"/>
                <a:gd name="connsiteY10" fmla="*/ 184878 h 253767"/>
                <a:gd name="connsiteX11" fmla="*/ 250146 w 252741"/>
                <a:gd name="connsiteY11" fmla="*/ 115517 h 253767"/>
                <a:gd name="connsiteX12" fmla="*/ 239353 w 252741"/>
                <a:gd name="connsiteY12" fmla="*/ 45280 h 253767"/>
                <a:gd name="connsiteX13" fmla="*/ 222893 w 252741"/>
                <a:gd name="connsiteY13" fmla="*/ 109288 h 253767"/>
                <a:gd name="connsiteX14" fmla="*/ 159190 w 252741"/>
                <a:gd name="connsiteY14" fmla="*/ 159580 h 253767"/>
                <a:gd name="connsiteX15" fmla="*/ 143645 w 252741"/>
                <a:gd name="connsiteY15" fmla="*/ 157446 h 253767"/>
                <a:gd name="connsiteX16" fmla="*/ 122309 w 252741"/>
                <a:gd name="connsiteY16" fmla="*/ 147693 h 253767"/>
                <a:gd name="connsiteX17" fmla="*/ 105241 w 252741"/>
                <a:gd name="connsiteY17" fmla="*/ 130624 h 253767"/>
                <a:gd name="connsiteX18" fmla="*/ 95792 w 252741"/>
                <a:gd name="connsiteY18" fmla="*/ 77893 h 253767"/>
                <a:gd name="connsiteX19" fmla="*/ 159190 w 252741"/>
                <a:gd name="connsiteY19" fmla="*/ 27297 h 253767"/>
                <a:gd name="connsiteX20" fmla="*/ 175040 w 252741"/>
                <a:gd name="connsiteY20" fmla="*/ 29125 h 253767"/>
                <a:gd name="connsiteX21" fmla="*/ 215273 w 252741"/>
                <a:gd name="connsiteY21" fmla="*/ 59605 h 253767"/>
                <a:gd name="connsiteX22" fmla="*/ 222893 w 252741"/>
                <a:gd name="connsiteY22" fmla="*/ 109288 h 25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2741" h="253767">
                  <a:moveTo>
                    <a:pt x="239353" y="45280"/>
                  </a:moveTo>
                  <a:cubicBezTo>
                    <a:pt x="212673" y="1020"/>
                    <a:pt x="155165" y="-13232"/>
                    <a:pt x="110905" y="13448"/>
                  </a:cubicBezTo>
                  <a:cubicBezTo>
                    <a:pt x="89617" y="26280"/>
                    <a:pt x="74310" y="47054"/>
                    <a:pt x="68360" y="71188"/>
                  </a:cubicBezTo>
                  <a:cubicBezTo>
                    <a:pt x="62928" y="94697"/>
                    <a:pt x="66517" y="119388"/>
                    <a:pt x="78418" y="140377"/>
                  </a:cubicBezTo>
                  <a:lnTo>
                    <a:pt x="7095" y="212615"/>
                  </a:lnTo>
                  <a:cubicBezTo>
                    <a:pt x="-2332" y="221994"/>
                    <a:pt x="-2370" y="237240"/>
                    <a:pt x="7011" y="246667"/>
                  </a:cubicBezTo>
                  <a:cubicBezTo>
                    <a:pt x="7039" y="246698"/>
                    <a:pt x="7067" y="246725"/>
                    <a:pt x="7095" y="246753"/>
                  </a:cubicBezTo>
                  <a:cubicBezTo>
                    <a:pt x="11609" y="251291"/>
                    <a:pt x="17762" y="253821"/>
                    <a:pt x="24164" y="253763"/>
                  </a:cubicBezTo>
                  <a:cubicBezTo>
                    <a:pt x="30579" y="253891"/>
                    <a:pt x="36759" y="251352"/>
                    <a:pt x="41233" y="246753"/>
                  </a:cubicBezTo>
                  <a:lnTo>
                    <a:pt x="112251" y="174820"/>
                  </a:lnTo>
                  <a:cubicBezTo>
                    <a:pt x="119971" y="179306"/>
                    <a:pt x="128281" y="182693"/>
                    <a:pt x="136940" y="184878"/>
                  </a:cubicBezTo>
                  <a:cubicBezTo>
                    <a:pt x="187354" y="196985"/>
                    <a:pt x="238039" y="165932"/>
                    <a:pt x="250146" y="115517"/>
                  </a:cubicBezTo>
                  <a:cubicBezTo>
                    <a:pt x="255891" y="91595"/>
                    <a:pt x="252014" y="66374"/>
                    <a:pt x="239353" y="45280"/>
                  </a:cubicBezTo>
                  <a:close/>
                  <a:moveTo>
                    <a:pt x="222893" y="109288"/>
                  </a:moveTo>
                  <a:cubicBezTo>
                    <a:pt x="215746" y="138703"/>
                    <a:pt x="189463" y="159455"/>
                    <a:pt x="159190" y="159580"/>
                  </a:cubicBezTo>
                  <a:cubicBezTo>
                    <a:pt x="153933" y="159622"/>
                    <a:pt x="148697" y="158903"/>
                    <a:pt x="143645" y="157446"/>
                  </a:cubicBezTo>
                  <a:cubicBezTo>
                    <a:pt x="135934" y="155709"/>
                    <a:pt x="128668" y="152390"/>
                    <a:pt x="122309" y="147693"/>
                  </a:cubicBezTo>
                  <a:cubicBezTo>
                    <a:pt x="115603" y="143120"/>
                    <a:pt x="109813" y="137330"/>
                    <a:pt x="105241" y="130624"/>
                  </a:cubicBezTo>
                  <a:cubicBezTo>
                    <a:pt x="94795" y="115166"/>
                    <a:pt x="91364" y="96016"/>
                    <a:pt x="95792" y="77893"/>
                  </a:cubicBezTo>
                  <a:cubicBezTo>
                    <a:pt x="102594" y="48341"/>
                    <a:pt x="128865" y="27374"/>
                    <a:pt x="159190" y="27297"/>
                  </a:cubicBezTo>
                  <a:cubicBezTo>
                    <a:pt x="164526" y="27304"/>
                    <a:pt x="169843" y="27917"/>
                    <a:pt x="175040" y="29125"/>
                  </a:cubicBezTo>
                  <a:cubicBezTo>
                    <a:pt x="191938" y="33598"/>
                    <a:pt x="206395" y="44549"/>
                    <a:pt x="215273" y="59605"/>
                  </a:cubicBezTo>
                  <a:cubicBezTo>
                    <a:pt x="224381" y="74471"/>
                    <a:pt x="227127" y="92376"/>
                    <a:pt x="222893" y="109288"/>
                  </a:cubicBezTo>
                  <a:close/>
                </a:path>
              </a:pathLst>
            </a:custGeom>
            <a:solidFill>
              <a:schemeClr val="tx1">
                <a:lumMod val="50000"/>
                <a:lumOff val="50000"/>
              </a:schemeClr>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45" name="Freeform: Shape 144">
              <a:extLst>
                <a:ext uri="{FF2B5EF4-FFF2-40B4-BE49-F238E27FC236}">
                  <a16:creationId xmlns:a16="http://schemas.microsoft.com/office/drawing/2014/main" id="{1C915E7B-7696-B8D9-190F-07807A679906}"/>
                </a:ext>
              </a:extLst>
            </p:cNvPr>
            <p:cNvSpPr/>
            <p:nvPr/>
          </p:nvSpPr>
          <p:spPr>
            <a:xfrm>
              <a:off x="10201895" y="1889138"/>
              <a:ext cx="548640" cy="548640"/>
            </a:xfrm>
            <a:custGeom>
              <a:avLst/>
              <a:gdLst>
                <a:gd name="connsiteX0" fmla="*/ 0 w 548640"/>
                <a:gd name="connsiteY0" fmla="*/ 0 h 548640"/>
                <a:gd name="connsiteX1" fmla="*/ 548640 w 548640"/>
                <a:gd name="connsiteY1" fmla="*/ 0 h 548640"/>
                <a:gd name="connsiteX2" fmla="*/ 548640 w 548640"/>
                <a:gd name="connsiteY2" fmla="*/ 548640 h 548640"/>
                <a:gd name="connsiteX3" fmla="*/ 0 w 548640"/>
                <a:gd name="connsiteY3" fmla="*/ 548640 h 548640"/>
              </a:gdLst>
              <a:ahLst/>
              <a:cxnLst>
                <a:cxn ang="0">
                  <a:pos x="connsiteX0" y="connsiteY0"/>
                </a:cxn>
                <a:cxn ang="0">
                  <a:pos x="connsiteX1" y="connsiteY1"/>
                </a:cxn>
                <a:cxn ang="0">
                  <a:pos x="connsiteX2" y="connsiteY2"/>
                </a:cxn>
                <a:cxn ang="0">
                  <a:pos x="connsiteX3" y="connsiteY3"/>
                </a:cxn>
              </a:cxnLst>
              <a:rect l="l" t="t" r="r" b="b"/>
              <a:pathLst>
                <a:path w="548640" h="548640">
                  <a:moveTo>
                    <a:pt x="0" y="0"/>
                  </a:moveTo>
                  <a:lnTo>
                    <a:pt x="548640" y="0"/>
                  </a:lnTo>
                  <a:lnTo>
                    <a:pt x="548640" y="548640"/>
                  </a:lnTo>
                  <a:lnTo>
                    <a:pt x="0" y="548640"/>
                  </a:lnTo>
                  <a:close/>
                </a:path>
              </a:pathLst>
            </a:custGeom>
            <a:no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pic>
          <p:nvPicPr>
            <p:cNvPr id="4" name="Graphic 3">
              <a:extLst>
                <a:ext uri="{FF2B5EF4-FFF2-40B4-BE49-F238E27FC236}">
                  <a16:creationId xmlns:a16="http://schemas.microsoft.com/office/drawing/2014/main" id="{129DEBD3-0413-8FDF-66F1-7503EC93A61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34166" y="2171604"/>
              <a:ext cx="397913" cy="397913"/>
            </a:xfrm>
            <a:prstGeom prst="rect">
              <a:avLst/>
            </a:prstGeom>
          </p:spPr>
        </p:pic>
      </p:grpSp>
      <p:grpSp>
        <p:nvGrpSpPr>
          <p:cNvPr id="2" name="Group 1">
            <a:extLst>
              <a:ext uri="{FF2B5EF4-FFF2-40B4-BE49-F238E27FC236}">
                <a16:creationId xmlns:a16="http://schemas.microsoft.com/office/drawing/2014/main" id="{2896AA69-50FE-6900-933A-8B0EC7BE6C8F}"/>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3" name="Rectangle: Rounded Corners 2">
              <a:extLst>
                <a:ext uri="{FF2B5EF4-FFF2-40B4-BE49-F238E27FC236}">
                  <a16:creationId xmlns:a16="http://schemas.microsoft.com/office/drawing/2014/main" id="{7EE9E93C-BD30-4324-E36E-54ECCDDE64AB}"/>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696BB6EB-F217-A7F6-4F34-BFBB9D660A7C}"/>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6" name="Graphic 38">
              <a:extLst>
                <a:ext uri="{FF2B5EF4-FFF2-40B4-BE49-F238E27FC236}">
                  <a16:creationId xmlns:a16="http://schemas.microsoft.com/office/drawing/2014/main" id="{C68DF03A-9281-3467-6380-A6B887F8A587}"/>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13488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64">
            <a:extLst>
              <a:ext uri="{FF2B5EF4-FFF2-40B4-BE49-F238E27FC236}">
                <a16:creationId xmlns:a16="http://schemas.microsoft.com/office/drawing/2014/main" id="{EC2A0558-A985-CC3C-59B5-DB0AD87E7275}"/>
              </a:ext>
              <a:ext uri="{C183D7F6-B498-43B3-948B-1728B52AA6E4}">
                <adec:decorative xmlns:adec="http://schemas.microsoft.com/office/drawing/2017/decorative" val="1"/>
              </a:ext>
            </a:extLst>
          </p:cNvPr>
          <p:cNvSpPr/>
          <p:nvPr/>
        </p:nvSpPr>
        <p:spPr bwMode="auto">
          <a:xfrm>
            <a:off x="584201" y="1666876"/>
            <a:ext cx="7253287" cy="2397779"/>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8" name="Rectangle 7">
            <a:extLst>
              <a:ext uri="{FF2B5EF4-FFF2-40B4-BE49-F238E27FC236}">
                <a16:creationId xmlns:a16="http://schemas.microsoft.com/office/drawing/2014/main" id="{917B8589-2E93-5B50-B794-BE7CC340D8EC}"/>
              </a:ext>
              <a:ext uri="{C183D7F6-B498-43B3-948B-1728B52AA6E4}">
                <adec:decorative xmlns:adec="http://schemas.microsoft.com/office/drawing/2017/decorative" val="1"/>
              </a:ext>
            </a:extLst>
          </p:cNvPr>
          <p:cNvSpPr/>
          <p:nvPr/>
        </p:nvSpPr>
        <p:spPr bwMode="auto">
          <a:xfrm flipH="1">
            <a:off x="8128000" y="1436688"/>
            <a:ext cx="4064000" cy="5421312"/>
          </a:xfrm>
          <a:prstGeom prst="rect">
            <a:avLst/>
          </a:prstGeom>
          <a:gradFill flip="none" rotWithShape="1">
            <a:gsLst>
              <a:gs pos="50000">
                <a:srgbClr val="C03BC4"/>
              </a:gs>
              <a:gs pos="100000">
                <a:srgbClr val="0078D4"/>
              </a:gs>
              <a:gs pos="10000">
                <a:srgbClr val="FF5C3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1200"/>
              </a:spcBef>
            </a:pPr>
            <a:endParaRPr lang="en-US" sz="3600" dirty="0">
              <a:gradFill>
                <a:gsLst>
                  <a:gs pos="67133">
                    <a:srgbClr val="FFFFFF"/>
                  </a:gs>
                  <a:gs pos="51000">
                    <a:srgbClr val="FFFFFF"/>
                  </a:gs>
                </a:gsLst>
                <a:lin ang="0" scaled="0"/>
              </a:gradFill>
              <a:latin typeface="Segoe UI Variable Display Semib" pitchFamily="2" charset="0"/>
            </a:endParaRPr>
          </a:p>
        </p:txBody>
      </p:sp>
      <p:sp>
        <p:nvSpPr>
          <p:cNvPr id="37" name="Title 11">
            <a:extLst>
              <a:ext uri="{FF2B5EF4-FFF2-40B4-BE49-F238E27FC236}">
                <a16:creationId xmlns:a16="http://schemas.microsoft.com/office/drawing/2014/main" id="{7C9B9D88-A127-5184-771F-18604C464FD2}"/>
              </a:ext>
            </a:extLst>
          </p:cNvPr>
          <p:cNvSpPr>
            <a:spLocks noGrp="1"/>
          </p:cNvSpPr>
          <p:nvPr>
            <p:ph type="title"/>
          </p:nvPr>
        </p:nvSpPr>
        <p:spPr>
          <a:xfrm>
            <a:off x="588263" y="457200"/>
            <a:ext cx="7249225" cy="461665"/>
          </a:xfrm>
        </p:spPr>
        <p:txBody>
          <a:bodyPr/>
          <a:lstStyle/>
          <a:p>
            <a:r>
              <a:rPr lang="en-IN" sz="3000" dirty="0"/>
              <a:t>Content generation and marketing</a:t>
            </a:r>
          </a:p>
        </p:txBody>
      </p:sp>
      <p:sp>
        <p:nvSpPr>
          <p:cNvPr id="13" name="TextBox 12">
            <a:extLst>
              <a:ext uri="{FF2B5EF4-FFF2-40B4-BE49-F238E27FC236}">
                <a16:creationId xmlns:a16="http://schemas.microsoft.com/office/drawing/2014/main" id="{72315EA6-58F5-48C5-4B61-7F0BFD0162C9}"/>
              </a:ext>
            </a:extLst>
          </p:cNvPr>
          <p:cNvSpPr txBox="1"/>
          <p:nvPr/>
        </p:nvSpPr>
        <p:spPr>
          <a:xfrm>
            <a:off x="1003452" y="1480344"/>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Use Case Description</a:t>
            </a:r>
          </a:p>
        </p:txBody>
      </p:sp>
      <p:sp>
        <p:nvSpPr>
          <p:cNvPr id="12" name="Rounded Rectangle 64">
            <a:extLst>
              <a:ext uri="{FF2B5EF4-FFF2-40B4-BE49-F238E27FC236}">
                <a16:creationId xmlns:a16="http://schemas.microsoft.com/office/drawing/2014/main" id="{43BA4197-8099-9D3C-2253-557722A76088}"/>
              </a:ext>
              <a:ext uri="{C183D7F6-B498-43B3-948B-1728B52AA6E4}">
                <adec:decorative xmlns:adec="http://schemas.microsoft.com/office/drawing/2017/decorative" val="0"/>
              </a:ext>
            </a:extLst>
          </p:cNvPr>
          <p:cNvSpPr/>
          <p:nvPr/>
        </p:nvSpPr>
        <p:spPr bwMode="auto">
          <a:xfrm>
            <a:off x="584201" y="1666876"/>
            <a:ext cx="7253287" cy="2474425"/>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Generates text or image content using generative AI. </a:t>
            </a:r>
          </a:p>
          <a:p>
            <a:pPr marL="342900" indent="-342900">
              <a:spcBef>
                <a:spcPts val="1200"/>
              </a:spcBef>
              <a:buFont typeface="Arial" panose="020B0604020202020204" pitchFamily="34" charset="0"/>
              <a:buChar char="•"/>
            </a:pPr>
            <a:r>
              <a:rPr lang="en-US" sz="1600" dirty="0">
                <a:solidFill>
                  <a:schemeClr val="accent1"/>
                </a:solidFill>
              </a:rPr>
              <a:t>A</a:t>
            </a:r>
            <a:r>
              <a:rPr lang="en-US" sz="1600" spc="0" dirty="0">
                <a:ln>
                  <a:noFill/>
                </a:ln>
                <a:solidFill>
                  <a:schemeClr val="accent1"/>
                </a:solidFill>
                <a:latin typeface="+mn-lt"/>
                <a:cs typeface="+mn-cs"/>
              </a:rPr>
              <a:t>utomates the creation of web or mobile content</a:t>
            </a:r>
            <a:r>
              <a:rPr lang="en-US" sz="1600" spc="0" dirty="0">
                <a:ln>
                  <a:noFill/>
                </a:ln>
                <a:solidFill>
                  <a:schemeClr val="tx1"/>
                </a:solidFill>
                <a:latin typeface="+mn-lt"/>
                <a:cs typeface="+mn-cs"/>
              </a:rPr>
              <a:t>, such as product descriptions for an online catalog or visual campaign assets based on marketing narratives, </a:t>
            </a:r>
            <a:r>
              <a:rPr lang="en-US" sz="1600" dirty="0">
                <a:solidFill>
                  <a:schemeClr val="tx1"/>
                </a:solidFill>
              </a:rPr>
              <a:t>accelerating time to market.</a:t>
            </a:r>
          </a:p>
          <a:p>
            <a:pPr marL="342900" indent="-342900">
              <a:spcBef>
                <a:spcPts val="1200"/>
              </a:spcBef>
              <a:buFont typeface="Arial" panose="020B0604020202020204" pitchFamily="34" charset="0"/>
              <a:buChar char="•"/>
            </a:pPr>
            <a:r>
              <a:rPr lang="en-US" sz="1600" dirty="0">
                <a:solidFill>
                  <a:schemeClr val="accent1"/>
                </a:solidFill>
                <a:latin typeface="+mn-lt"/>
              </a:rPr>
              <a:t>Enable faster iteration and A/B testing </a:t>
            </a:r>
            <a:r>
              <a:rPr lang="en-US" sz="1600" dirty="0">
                <a:solidFill>
                  <a:schemeClr val="tx1"/>
                </a:solidFill>
                <a:latin typeface="+mn-lt"/>
              </a:rPr>
              <a:t>to identify the best descriptions that resonate with customers.</a:t>
            </a:r>
          </a:p>
          <a:p>
            <a:pPr marL="342900" indent="-342900">
              <a:spcBef>
                <a:spcPts val="1200"/>
              </a:spcBef>
              <a:buFont typeface="Arial" panose="020B0604020202020204" pitchFamily="34" charset="0"/>
              <a:buChar char="•"/>
            </a:pPr>
            <a:endParaRPr lang="en-US" sz="1600" spc="0" dirty="0">
              <a:ln>
                <a:noFill/>
              </a:ln>
              <a:solidFill>
                <a:schemeClr val="tx1"/>
              </a:solidFill>
              <a:latin typeface="+mn-lt"/>
              <a:cs typeface="+mn-cs"/>
            </a:endParaRPr>
          </a:p>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14" name="Rounded Rectangle 64">
            <a:extLst>
              <a:ext uri="{FF2B5EF4-FFF2-40B4-BE49-F238E27FC236}">
                <a16:creationId xmlns:a16="http://schemas.microsoft.com/office/drawing/2014/main" id="{8E2E5E15-F4D8-4BDF-1F9A-07DD2AB99211}"/>
              </a:ext>
              <a:ext uri="{C183D7F6-B498-43B3-948B-1728B52AA6E4}">
                <adec:decorative xmlns:adec="http://schemas.microsoft.com/office/drawing/2017/decorative" val="1"/>
              </a:ext>
            </a:extLst>
          </p:cNvPr>
          <p:cNvSpPr/>
          <p:nvPr/>
        </p:nvSpPr>
        <p:spPr bwMode="auto">
          <a:xfrm>
            <a:off x="584201" y="3429408"/>
            <a:ext cx="7253287" cy="1965324"/>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25" name="TextBox 24">
            <a:extLst>
              <a:ext uri="{FF2B5EF4-FFF2-40B4-BE49-F238E27FC236}">
                <a16:creationId xmlns:a16="http://schemas.microsoft.com/office/drawing/2014/main" id="{39E79BA8-4F97-2F40-58C5-20065061C112}"/>
              </a:ext>
              <a:ext uri="{C183D7F6-B498-43B3-948B-1728B52AA6E4}">
                <adec:decorative xmlns:adec="http://schemas.microsoft.com/office/drawing/2017/decorative" val="0"/>
              </a:ext>
            </a:extLst>
          </p:cNvPr>
          <p:cNvSpPr txBox="1"/>
          <p:nvPr/>
        </p:nvSpPr>
        <p:spPr>
          <a:xfrm>
            <a:off x="9462453" y="1673324"/>
            <a:ext cx="216414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schemeClr val="bg1"/>
                </a:solidFill>
                <a:effectLst/>
                <a:uLnTx/>
                <a:uFillTx/>
                <a:ea typeface="+mn-ea"/>
                <a:cs typeface="Segoe UI Semilight" panose="020B0402040204020203" pitchFamily="34" charset="0"/>
              </a:rPr>
              <a:t>REINVENT CUSTOMER EXPERIENCES</a:t>
            </a:r>
          </a:p>
        </p:txBody>
      </p:sp>
      <p:sp>
        <p:nvSpPr>
          <p:cNvPr id="20" name="TextBox 19">
            <a:extLst>
              <a:ext uri="{FF2B5EF4-FFF2-40B4-BE49-F238E27FC236}">
                <a16:creationId xmlns:a16="http://schemas.microsoft.com/office/drawing/2014/main" id="{CED05E1A-70AF-5934-E094-9AFF90290977}"/>
              </a:ext>
            </a:extLst>
          </p:cNvPr>
          <p:cNvSpPr txBox="1"/>
          <p:nvPr/>
        </p:nvSpPr>
        <p:spPr>
          <a:xfrm>
            <a:off x="8777288" y="2312988"/>
            <a:ext cx="3240541"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Sans Text Semibold"/>
                <a:ea typeface="+mn-ea"/>
                <a:cs typeface="+mn-cs"/>
              </a:rPr>
              <a:t>Use Case Examples</a:t>
            </a:r>
          </a:p>
        </p:txBody>
      </p:sp>
      <p:sp>
        <p:nvSpPr>
          <p:cNvPr id="21" name="TextBox 20">
            <a:extLst>
              <a:ext uri="{FF2B5EF4-FFF2-40B4-BE49-F238E27FC236}">
                <a16:creationId xmlns:a16="http://schemas.microsoft.com/office/drawing/2014/main" id="{30609C18-2781-7E12-5556-64393DC0D95D}"/>
              </a:ext>
            </a:extLst>
          </p:cNvPr>
          <p:cNvSpPr txBox="1"/>
          <p:nvPr/>
        </p:nvSpPr>
        <p:spPr>
          <a:xfrm>
            <a:off x="8777288" y="3017053"/>
            <a:ext cx="2849309" cy="3508653"/>
          </a:xfrm>
          <a:prstGeom prst="rect">
            <a:avLst/>
          </a:prstGeom>
          <a:noFill/>
        </p:spPr>
        <p:txBody>
          <a:bodyPr wrap="square" lIns="0" tIns="0" rIns="0" bIns="0" rtlCol="0">
            <a:spAutoFit/>
          </a:bodyPr>
          <a:lstStyle/>
          <a:p>
            <a:pPr marL="342900" indent="-342900" algn="l">
              <a:spcAft>
                <a:spcPts val="1200"/>
              </a:spcAft>
              <a:buFont typeface="Arial" panose="020B0604020202020204" pitchFamily="34" charset="0"/>
              <a:buChar char="•"/>
            </a:pPr>
            <a:r>
              <a:rPr lang="en-US" dirty="0">
                <a:solidFill>
                  <a:schemeClr val="bg1"/>
                </a:solidFill>
              </a:rPr>
              <a:t>Marketing campaign ideation and content drafting, automated translation​</a:t>
            </a:r>
          </a:p>
          <a:p>
            <a:pPr marL="342900" indent="-342900" algn="l">
              <a:spcAft>
                <a:spcPts val="1200"/>
              </a:spcAft>
              <a:buFont typeface="Arial" panose="020B0604020202020204" pitchFamily="34" charset="0"/>
              <a:buChar char="•"/>
            </a:pPr>
            <a:r>
              <a:rPr lang="en-US" dirty="0">
                <a:solidFill>
                  <a:schemeClr val="bg1"/>
                </a:solidFill>
              </a:rPr>
              <a:t>Campaign or website message testing</a:t>
            </a:r>
          </a:p>
          <a:p>
            <a:pPr marL="342900" indent="-342900" algn="l">
              <a:spcAft>
                <a:spcPts val="1200"/>
              </a:spcAft>
              <a:buFont typeface="Arial" panose="020B0604020202020204" pitchFamily="34" charset="0"/>
              <a:buChar char="•"/>
            </a:pPr>
            <a:r>
              <a:rPr lang="en-US" dirty="0">
                <a:solidFill>
                  <a:schemeClr val="bg1"/>
                </a:solidFill>
              </a:rPr>
              <a:t>Automated summary of user reviews</a:t>
            </a:r>
          </a:p>
          <a:p>
            <a:pPr marL="342900" indent="-342900" algn="l">
              <a:spcAft>
                <a:spcPts val="1200"/>
              </a:spcAft>
              <a:buFont typeface="Arial" panose="020B0604020202020204" pitchFamily="34" charset="0"/>
              <a:buChar char="•"/>
            </a:pPr>
            <a:r>
              <a:rPr lang="en-US" dirty="0">
                <a:solidFill>
                  <a:schemeClr val="bg1"/>
                </a:solidFill>
              </a:rPr>
              <a:t>Marketplace product descriptions and image generation</a:t>
            </a:r>
          </a:p>
        </p:txBody>
      </p:sp>
      <p:sp>
        <p:nvSpPr>
          <p:cNvPr id="22" name="Graphic 11">
            <a:extLst>
              <a:ext uri="{FF2B5EF4-FFF2-40B4-BE49-F238E27FC236}">
                <a16:creationId xmlns:a16="http://schemas.microsoft.com/office/drawing/2014/main" id="{5A3B73D1-EB60-7385-9F86-5AB69B015F9C}"/>
              </a:ext>
              <a:ext uri="{C183D7F6-B498-43B3-948B-1728B52AA6E4}">
                <adec:decorative xmlns:adec="http://schemas.microsoft.com/office/drawing/2017/decorative" val="1"/>
              </a:ext>
            </a:extLst>
          </p:cNvPr>
          <p:cNvSpPr/>
          <p:nvPr/>
        </p:nvSpPr>
        <p:spPr>
          <a:xfrm>
            <a:off x="8932620" y="1664942"/>
            <a:ext cx="312979" cy="316605"/>
          </a:xfrm>
          <a:custGeom>
            <a:avLst/>
            <a:gdLst>
              <a:gd name="connsiteX0" fmla="*/ 14288 w 190500"/>
              <a:gd name="connsiteY0" fmla="*/ 104775 h 180975"/>
              <a:gd name="connsiteX1" fmla="*/ 109538 w 190500"/>
              <a:gd name="connsiteY1" fmla="*/ 104785 h 180975"/>
              <a:gd name="connsiteX2" fmla="*/ 123758 w 190500"/>
              <a:gd name="connsiteY2" fmla="*/ 117700 h 180975"/>
              <a:gd name="connsiteX3" fmla="*/ 123825 w 190500"/>
              <a:gd name="connsiteY3" fmla="*/ 119063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19063 h 180975"/>
              <a:gd name="connsiteX9" fmla="*/ 12916 w 190500"/>
              <a:gd name="connsiteY9" fmla="*/ 104842 h 180975"/>
              <a:gd name="connsiteX10" fmla="*/ 14288 w 190500"/>
              <a:gd name="connsiteY10" fmla="*/ 104775 h 180975"/>
              <a:gd name="connsiteX11" fmla="*/ 128473 w 190500"/>
              <a:gd name="connsiteY11" fmla="*/ 104775 h 180975"/>
              <a:gd name="connsiteX12" fmla="*/ 176213 w 190500"/>
              <a:gd name="connsiteY12" fmla="*/ 104775 h 180975"/>
              <a:gd name="connsiteX13" fmla="*/ 190433 w 190500"/>
              <a:gd name="connsiteY13" fmla="*/ 117681 h 180975"/>
              <a:gd name="connsiteX14" fmla="*/ 190500 w 190500"/>
              <a:gd name="connsiteY14" fmla="*/ 119063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3283 w 190500"/>
              <a:gd name="connsiteY18" fmla="*/ 140780 h 180975"/>
              <a:gd name="connsiteX19" fmla="*/ 133350 w 190500"/>
              <a:gd name="connsiteY19" fmla="*/ 138113 h 180975"/>
              <a:gd name="connsiteX20" fmla="*/ 133350 w 190500"/>
              <a:gd name="connsiteY20" fmla="*/ 119063 h 180975"/>
              <a:gd name="connsiteX21" fmla="*/ 129550 w 190500"/>
              <a:gd name="connsiteY21" fmla="*/ 106318 h 180975"/>
              <a:gd name="connsiteX22" fmla="*/ 128473 w 190500"/>
              <a:gd name="connsiteY22" fmla="*/ 104775 h 180975"/>
              <a:gd name="connsiteX23" fmla="*/ 176213 w 190500"/>
              <a:gd name="connsiteY23" fmla="*/ 104775 h 180975"/>
              <a:gd name="connsiteX24" fmla="*/ 128473 w 190500"/>
              <a:gd name="connsiteY24" fmla="*/ 104775 h 180975"/>
              <a:gd name="connsiteX25" fmla="*/ 61913 w 190500"/>
              <a:gd name="connsiteY25" fmla="*/ 0 h 180975"/>
              <a:gd name="connsiteX26" fmla="*/ 104775 w 190500"/>
              <a:gd name="connsiteY26" fmla="*/ 42863 h 180975"/>
              <a:gd name="connsiteX27" fmla="*/ 61913 w 190500"/>
              <a:gd name="connsiteY27" fmla="*/ 85725 h 180975"/>
              <a:gd name="connsiteX28" fmla="*/ 19050 w 190500"/>
              <a:gd name="connsiteY28" fmla="*/ 42863 h 180975"/>
              <a:gd name="connsiteX29" fmla="*/ 61913 w 190500"/>
              <a:gd name="connsiteY29" fmla="*/ 0 h 180975"/>
              <a:gd name="connsiteX30" fmla="*/ 147638 w 190500"/>
              <a:gd name="connsiteY30" fmla="*/ 19050 h 180975"/>
              <a:gd name="connsiteX31" fmla="*/ 180975 w 190500"/>
              <a:gd name="connsiteY31" fmla="*/ 52388 h 180975"/>
              <a:gd name="connsiteX32" fmla="*/ 147638 w 190500"/>
              <a:gd name="connsiteY32" fmla="*/ 85725 h 180975"/>
              <a:gd name="connsiteX33" fmla="*/ 114300 w 190500"/>
              <a:gd name="connsiteY33" fmla="*/ 52388 h 180975"/>
              <a:gd name="connsiteX34" fmla="*/ 147638 w 190500"/>
              <a:gd name="connsiteY34"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500" h="180975">
                <a:moveTo>
                  <a:pt x="14288" y="104775"/>
                </a:moveTo>
                <a:lnTo>
                  <a:pt x="109538" y="104785"/>
                </a:lnTo>
                <a:cubicBezTo>
                  <a:pt x="116897" y="104785"/>
                  <a:pt x="123052" y="110375"/>
                  <a:pt x="123758" y="117700"/>
                </a:cubicBezTo>
                <a:lnTo>
                  <a:pt x="123825" y="119063"/>
                </a:lnTo>
                <a:lnTo>
                  <a:pt x="123825" y="138113"/>
                </a:lnTo>
                <a:cubicBezTo>
                  <a:pt x="123815" y="171450"/>
                  <a:pt x="88430" y="180975"/>
                  <a:pt x="61913" y="180975"/>
                </a:cubicBezTo>
                <a:cubicBezTo>
                  <a:pt x="35985" y="180975"/>
                  <a:pt x="1572" y="171869"/>
                  <a:pt x="48" y="140303"/>
                </a:cubicBezTo>
                <a:lnTo>
                  <a:pt x="0" y="138113"/>
                </a:lnTo>
                <a:lnTo>
                  <a:pt x="0" y="119063"/>
                </a:lnTo>
                <a:cubicBezTo>
                  <a:pt x="0" y="111703"/>
                  <a:pt x="5591" y="105548"/>
                  <a:pt x="12916" y="104842"/>
                </a:cubicBezTo>
                <a:lnTo>
                  <a:pt x="14288" y="104775"/>
                </a:lnTo>
                <a:close/>
                <a:moveTo>
                  <a:pt x="128473" y="104775"/>
                </a:moveTo>
                <a:lnTo>
                  <a:pt x="176213" y="104775"/>
                </a:lnTo>
                <a:cubicBezTo>
                  <a:pt x="183569" y="104775"/>
                  <a:pt x="189722" y="110360"/>
                  <a:pt x="190433" y="117681"/>
                </a:cubicBezTo>
                <a:lnTo>
                  <a:pt x="190500" y="119063"/>
                </a:lnTo>
                <a:lnTo>
                  <a:pt x="190500" y="133350"/>
                </a:lnTo>
                <a:cubicBezTo>
                  <a:pt x="190490" y="162516"/>
                  <a:pt x="163278" y="171450"/>
                  <a:pt x="142875" y="171450"/>
                </a:cubicBezTo>
                <a:cubicBezTo>
                  <a:pt x="135965" y="171466"/>
                  <a:pt x="129091" y="170432"/>
                  <a:pt x="122492" y="168383"/>
                </a:cubicBezTo>
                <a:cubicBezTo>
                  <a:pt x="128711" y="161239"/>
                  <a:pt x="132740" y="152162"/>
                  <a:pt x="133283" y="140780"/>
                </a:cubicBezTo>
                <a:lnTo>
                  <a:pt x="133350" y="138113"/>
                </a:lnTo>
                <a:lnTo>
                  <a:pt x="133350" y="119063"/>
                </a:lnTo>
                <a:cubicBezTo>
                  <a:pt x="133350" y="114357"/>
                  <a:pt x="131921" y="110004"/>
                  <a:pt x="129550" y="106318"/>
                </a:cubicBezTo>
                <a:lnTo>
                  <a:pt x="128473" y="104775"/>
                </a:lnTo>
                <a:lnTo>
                  <a:pt x="176213" y="104775"/>
                </a:lnTo>
                <a:lnTo>
                  <a:pt x="128473" y="104775"/>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solidFill>
            <a:schemeClr val="bg1"/>
          </a:solidFill>
          <a:ln w="9525" cap="flat" cmpd="sng" algn="ctr">
            <a:noFill/>
            <a:prstDash val="solid"/>
            <a:headEnd type="none" w="med" len="med"/>
            <a:tailEnd type="none" w="med" len="med"/>
          </a:ln>
          <a:effectLst>
            <a:outerShdw blurRad="63500" dist="127000" dir="2700000" algn="tl" rotWithShape="0">
              <a:srgbClr val="000000">
                <a:alpha val="3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Sans Text" pitchFamily="2" charset="0"/>
            </a:endParaRPr>
          </a:p>
        </p:txBody>
      </p:sp>
      <p:sp>
        <p:nvSpPr>
          <p:cNvPr id="2" name="Rounded Rectangle 64">
            <a:extLst>
              <a:ext uri="{FF2B5EF4-FFF2-40B4-BE49-F238E27FC236}">
                <a16:creationId xmlns:a16="http://schemas.microsoft.com/office/drawing/2014/main" id="{96C7D541-7FCB-4D41-E849-0D9D6DD95DF1}"/>
              </a:ext>
              <a:ext uri="{C183D7F6-B498-43B3-948B-1728B52AA6E4}">
                <adec:decorative xmlns:adec="http://schemas.microsoft.com/office/drawing/2017/decorative" val="1"/>
              </a:ext>
            </a:extLst>
          </p:cNvPr>
          <p:cNvSpPr/>
          <p:nvPr/>
        </p:nvSpPr>
        <p:spPr bwMode="auto">
          <a:xfrm>
            <a:off x="584201" y="4565668"/>
            <a:ext cx="7253287" cy="2006213"/>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 name="TextBox 2">
            <a:extLst>
              <a:ext uri="{FF2B5EF4-FFF2-40B4-BE49-F238E27FC236}">
                <a16:creationId xmlns:a16="http://schemas.microsoft.com/office/drawing/2014/main" id="{74524434-05F7-AF36-D8F5-3379220C576A}"/>
              </a:ext>
            </a:extLst>
          </p:cNvPr>
          <p:cNvSpPr txBox="1"/>
          <p:nvPr/>
        </p:nvSpPr>
        <p:spPr>
          <a:xfrm>
            <a:off x="1003452" y="4379137"/>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Key considerations</a:t>
            </a:r>
          </a:p>
        </p:txBody>
      </p:sp>
      <p:sp>
        <p:nvSpPr>
          <p:cNvPr id="7" name="TextBox 6">
            <a:extLst>
              <a:ext uri="{FF2B5EF4-FFF2-40B4-BE49-F238E27FC236}">
                <a16:creationId xmlns:a16="http://schemas.microsoft.com/office/drawing/2014/main" id="{5C4AF82D-3782-EFCC-7764-56AAE89591AA}"/>
              </a:ext>
            </a:extLst>
          </p:cNvPr>
          <p:cNvSpPr txBox="1"/>
          <p:nvPr/>
        </p:nvSpPr>
        <p:spPr>
          <a:xfrm>
            <a:off x="791181" y="4950012"/>
            <a:ext cx="6807188" cy="123110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600" dirty="0">
                <a:solidFill>
                  <a:srgbClr val="000000"/>
                </a:solidFill>
                <a:latin typeface="Segoe UI"/>
              </a:rPr>
              <a:t>I</a:t>
            </a:r>
            <a:r>
              <a:rPr kumimoji="0" lang="en-US" sz="1600" b="0" i="0" u="none" strike="noStrike" kern="1200" cap="none" spc="0" normalizeH="0" baseline="0" noProof="0" dirty="0">
                <a:ln>
                  <a:noFill/>
                </a:ln>
                <a:solidFill>
                  <a:srgbClr val="000000"/>
                </a:solidFill>
                <a:effectLst/>
                <a:uLnTx/>
                <a:uFillTx/>
                <a:latin typeface="Segoe UI"/>
                <a:ea typeface="+mn-ea"/>
                <a:cs typeface="+mn-cs"/>
              </a:rPr>
              <a:t>ntegrate multiple data types (e.g. product information, reviews, user profiles etc..) </a:t>
            </a:r>
          </a:p>
          <a:p>
            <a:pPr marL="285750" indent="-285750">
              <a:buFont typeface="Arial" panose="020B0604020202020204" pitchFamily="34" charset="0"/>
              <a:buChar char="•"/>
            </a:pPr>
            <a:r>
              <a:rPr kumimoji="0" lang="en-US" sz="1600" b="0" i="0" u="none" strike="noStrike" kern="1200" cap="none" spc="0" normalizeH="0" baseline="0" noProof="0" dirty="0">
                <a:ln>
                  <a:noFill/>
                </a:ln>
                <a:solidFill>
                  <a:srgbClr val="000000"/>
                </a:solidFill>
                <a:effectLst/>
                <a:uLnTx/>
                <a:uFillTx/>
                <a:latin typeface="Segoe UI"/>
                <a:ea typeface="+mn-ea"/>
                <a:cs typeface="+mn-cs"/>
              </a:rPr>
              <a:t>Generative AI models that can generate text and images based on user profile and behavior</a:t>
            </a:r>
          </a:p>
          <a:p>
            <a:pPr marL="285750" indent="-285750">
              <a:buFont typeface="Arial" panose="020B0604020202020204" pitchFamily="34" charset="0"/>
              <a:buChar char="•"/>
            </a:pPr>
            <a:r>
              <a:rPr lang="en-US" sz="1600" dirty="0">
                <a:solidFill>
                  <a:srgbClr val="000000"/>
                </a:solidFill>
                <a:latin typeface="Segoe UI"/>
              </a:rPr>
              <a:t>Integration with marketing campaign or website content workflows</a:t>
            </a:r>
          </a:p>
        </p:txBody>
      </p:sp>
      <p:grpSp>
        <p:nvGrpSpPr>
          <p:cNvPr id="4" name="Group 3">
            <a:extLst>
              <a:ext uri="{FF2B5EF4-FFF2-40B4-BE49-F238E27FC236}">
                <a16:creationId xmlns:a16="http://schemas.microsoft.com/office/drawing/2014/main" id="{723B57ED-7764-A20B-4C0C-0999ED96B848}"/>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5" name="Rectangle: Rounded Corners 4">
              <a:extLst>
                <a:ext uri="{FF2B5EF4-FFF2-40B4-BE49-F238E27FC236}">
                  <a16:creationId xmlns:a16="http://schemas.microsoft.com/office/drawing/2014/main" id="{96D4F636-B26C-8918-0B85-42CFFEA59B10}"/>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2D2CE05-7266-484F-0E5B-8624FD885AF8}"/>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9" name="Graphic 38">
              <a:extLst>
                <a:ext uri="{FF2B5EF4-FFF2-40B4-BE49-F238E27FC236}">
                  <a16:creationId xmlns:a16="http://schemas.microsoft.com/office/drawing/2014/main" id="{70C03207-1AF7-4D2F-4785-77F141215842}"/>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75105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DC3BF9-960B-05CC-6391-A18C2E3CFAE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526972"/>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1051040" y="4446598"/>
            <a:ext cx="10089920" cy="19082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2400" b="0" i="0" dirty="0">
                <a:effectLst/>
                <a:highlight>
                  <a:srgbClr val="FFFFFF"/>
                </a:highlight>
                <a:latin typeface="SegoeUI"/>
              </a:rPr>
              <a:t>Our initial goal was customer review summaries for 5,000 car pages, and we figured that </a:t>
            </a:r>
            <a:r>
              <a:rPr lang="en-US" sz="2400" b="0" i="0" dirty="0">
                <a:solidFill>
                  <a:schemeClr val="tx2"/>
                </a:solidFill>
                <a:effectLst/>
                <a:highlight>
                  <a:srgbClr val="FFFFFF"/>
                </a:highlight>
                <a:latin typeface="SegoeUI"/>
              </a:rPr>
              <a:t>using our existing manual process it would have taken about 11 years</a:t>
            </a:r>
            <a:r>
              <a:rPr lang="en-US" sz="2400" b="0" i="0" dirty="0">
                <a:effectLst/>
                <a:highlight>
                  <a:srgbClr val="FFFFFF"/>
                </a:highlight>
                <a:latin typeface="SegoeUI"/>
              </a:rPr>
              <a:t> of content generation. </a:t>
            </a:r>
            <a:r>
              <a:rPr lang="en-US" sz="2400" b="0" i="0" dirty="0">
                <a:solidFill>
                  <a:schemeClr val="tx2"/>
                </a:solidFill>
                <a:effectLst/>
                <a:highlight>
                  <a:srgbClr val="FFFFFF"/>
                </a:highlight>
                <a:latin typeface="SegoeUI"/>
              </a:rPr>
              <a:t>With OpenAI Service, we hit that goal in just a few months</a:t>
            </a:r>
            <a:r>
              <a:rPr lang="en-US" sz="2400" b="0" i="0" dirty="0">
                <a:effectLst/>
                <a:highlight>
                  <a:srgbClr val="FFFFFF"/>
                </a:highlight>
                <a:latin typeface="SegoeUI"/>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effectLst/>
                <a:highlight>
                  <a:srgbClr val="FFFFFF"/>
                </a:highlight>
                <a:latin typeface="SegoeUI"/>
              </a:rPr>
              <a:t>Sean Goetz, Director, Application Systems at CarMax</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512818" y="3009900"/>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pic>
        <p:nvPicPr>
          <p:cNvPr id="1026" name="Picture 2" descr="CarMax logo">
            <a:extLst>
              <a:ext uri="{FF2B5EF4-FFF2-40B4-BE49-F238E27FC236}">
                <a16:creationId xmlns:a16="http://schemas.microsoft.com/office/drawing/2014/main" id="{B7D4984F-728E-F671-1A44-3EFAE83C2D4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8772" b="90351" l="3125" r="98633">
                        <a14:foregroundMark x1="66992" y1="11404" x2="66992" y2="11404"/>
                        <a14:foregroundMark x1="55469" y1="19298" x2="55469" y2="19298"/>
                        <a14:foregroundMark x1="35352" y1="19298" x2="35352" y2="19298"/>
                        <a14:foregroundMark x1="21484" y1="28947" x2="21484" y2="28947"/>
                        <a14:foregroundMark x1="3125" y1="28947" x2="3125" y2="28947"/>
                        <a14:foregroundMark x1="44336" y1="85088" x2="44336" y2="85088"/>
                        <a14:foregroundMark x1="57227" y1="91228" x2="57227" y2="91228"/>
                        <a14:foregroundMark x1="71094" y1="89474" x2="71094" y2="89474"/>
                        <a14:foregroundMark x1="80078" y1="83333" x2="80078" y2="83333"/>
                        <a14:foregroundMark x1="93359" y1="85088" x2="93359" y2="85088"/>
                        <a14:foregroundMark x1="98828" y1="89474" x2="98828" y2="89474"/>
                      </a14:backgroundRemoval>
                    </a14:imgEffect>
                    <a14:imgEffect>
                      <a14:brightnessContrast bright="100000"/>
                    </a14:imgEffect>
                  </a14:imgLayer>
                </a14:imgProps>
              </a:ext>
              <a:ext uri="{28A0092B-C50C-407E-A947-70E740481C1C}">
                <a14:useLocalDpi xmlns:a14="http://schemas.microsoft.com/office/drawing/2010/main"/>
              </a:ext>
            </a:extLst>
          </a:blip>
          <a:srcRect/>
          <a:stretch/>
        </p:blipFill>
        <p:spPr bwMode="auto">
          <a:xfrm>
            <a:off x="4673945" y="3282354"/>
            <a:ext cx="2475811" cy="55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51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D67F008-C696-1DD6-10AE-782242D277D1}"/>
              </a:ext>
            </a:extLst>
          </p:cNvPr>
          <p:cNvSpPr>
            <a:spLocks noGrp="1"/>
          </p:cNvSpPr>
          <p:nvPr>
            <p:ph type="title"/>
          </p:nvPr>
        </p:nvSpPr>
        <p:spPr>
          <a:xfrm>
            <a:off x="336550" y="434495"/>
            <a:ext cx="9368266" cy="461665"/>
          </a:xfrm>
        </p:spPr>
        <p:txBody>
          <a:bodyPr/>
          <a:lstStyle/>
          <a:p>
            <a:pPr algn="ctr"/>
            <a:r>
              <a:rPr lang="en-IN" sz="3000" dirty="0"/>
              <a:t>Sample architecture: Product description generator </a:t>
            </a:r>
          </a:p>
        </p:txBody>
      </p:sp>
      <p:sp>
        <p:nvSpPr>
          <p:cNvPr id="23" name="Rectangle 22">
            <a:extLst>
              <a:ext uri="{FF2B5EF4-FFF2-40B4-BE49-F238E27FC236}">
                <a16:creationId xmlns:a16="http://schemas.microsoft.com/office/drawing/2014/main" id="{B78A1AE5-345C-6A4E-5FB2-BA03212007DC}"/>
              </a:ext>
              <a:ext uri="{C183D7F6-B498-43B3-948B-1728B52AA6E4}">
                <adec:decorative xmlns:adec="http://schemas.microsoft.com/office/drawing/2017/decorative" val="1"/>
              </a:ext>
            </a:extLst>
          </p:cNvPr>
          <p:cNvSpPr/>
          <p:nvPr/>
        </p:nvSpPr>
        <p:spPr bwMode="auto">
          <a:xfrm>
            <a:off x="0" y="5400335"/>
            <a:ext cx="12191350" cy="1457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30" name="Text Placeholder 2">
            <a:extLst>
              <a:ext uri="{FF2B5EF4-FFF2-40B4-BE49-F238E27FC236}">
                <a16:creationId xmlns:a16="http://schemas.microsoft.com/office/drawing/2014/main" id="{CAC03210-0BF8-96AB-0B3A-A257FD16DE4F}"/>
              </a:ext>
            </a:extLst>
          </p:cNvPr>
          <p:cNvSpPr>
            <a:spLocks noGrp="1"/>
          </p:cNvSpPr>
          <p:nvPr/>
        </p:nvSpPr>
        <p:spPr>
          <a:xfrm>
            <a:off x="2609850" y="5505546"/>
            <a:ext cx="8996363" cy="1231106"/>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This pattern generates text or image content based on conversational user input. It combines the capabilities of Image Generation and Text Generation. The content generated may be personalized to the user.</a:t>
            </a: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Data may be read from a variety of data sources, including Storage Account, Azure Cosmos DB, Azure Database for PostgreSQL, or Azure SQL</a:t>
            </a:r>
          </a:p>
        </p:txBody>
      </p:sp>
      <p:cxnSp>
        <p:nvCxnSpPr>
          <p:cNvPr id="35" name="Straight Connector 34">
            <a:extLst>
              <a:ext uri="{FF2B5EF4-FFF2-40B4-BE49-F238E27FC236}">
                <a16:creationId xmlns:a16="http://schemas.microsoft.com/office/drawing/2014/main" id="{DAA116D8-7322-0BC7-1704-894615510A33}"/>
              </a:ext>
              <a:ext uri="{C183D7F6-B498-43B3-948B-1728B52AA6E4}">
                <adec:decorative xmlns:adec="http://schemas.microsoft.com/office/drawing/2017/decorative" val="1"/>
              </a:ext>
            </a:extLst>
          </p:cNvPr>
          <p:cNvCxnSpPr>
            <a:cxnSpLocks/>
          </p:cNvCxnSpPr>
          <p:nvPr/>
        </p:nvCxnSpPr>
        <p:spPr>
          <a:xfrm>
            <a:off x="2474865" y="5505546"/>
            <a:ext cx="0" cy="815608"/>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76E47BEE-5535-4ED5-8E0F-451BC2FFEFF5}"/>
              </a:ext>
            </a:extLst>
          </p:cNvPr>
          <p:cNvSpPr>
            <a:spLocks noGrp="1"/>
          </p:cNvSpPr>
          <p:nvPr/>
        </p:nvSpPr>
        <p:spPr>
          <a:xfrm>
            <a:off x="447265" y="5751767"/>
            <a:ext cx="1892616" cy="24622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Sans Text Semibold"/>
                <a:ea typeface="+mn-ea"/>
                <a:cs typeface="Segoe UI" pitchFamily="34" charset="0"/>
              </a:rPr>
              <a:t>Content Generation</a:t>
            </a:r>
          </a:p>
        </p:txBody>
      </p:sp>
      <p:grpSp>
        <p:nvGrpSpPr>
          <p:cNvPr id="2" name="Group 1">
            <a:extLst>
              <a:ext uri="{FF2B5EF4-FFF2-40B4-BE49-F238E27FC236}">
                <a16:creationId xmlns:a16="http://schemas.microsoft.com/office/drawing/2014/main" id="{6B578C71-8501-9741-16FB-58BF8C989FA2}"/>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27" name="Rectangle: Rounded Corners 26">
              <a:extLst>
                <a:ext uri="{FF2B5EF4-FFF2-40B4-BE49-F238E27FC236}">
                  <a16:creationId xmlns:a16="http://schemas.microsoft.com/office/drawing/2014/main" id="{A1D4BF93-A20E-2EDF-EF32-D412FBF8A003}"/>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TextBox 27">
              <a:extLst>
                <a:ext uri="{FF2B5EF4-FFF2-40B4-BE49-F238E27FC236}">
                  <a16:creationId xmlns:a16="http://schemas.microsoft.com/office/drawing/2014/main" id="{F09AD001-E5AA-17E7-2E1C-4D13933C7F41}"/>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31" name="Graphic 38">
              <a:extLst>
                <a:ext uri="{FF2B5EF4-FFF2-40B4-BE49-F238E27FC236}">
                  <a16:creationId xmlns:a16="http://schemas.microsoft.com/office/drawing/2014/main" id="{0C6FBC29-E420-C929-FD55-BEA8CD68507B}"/>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grpSp>
        <p:nvGrpSpPr>
          <p:cNvPr id="83" name="Group 82">
            <a:extLst>
              <a:ext uri="{FF2B5EF4-FFF2-40B4-BE49-F238E27FC236}">
                <a16:creationId xmlns:a16="http://schemas.microsoft.com/office/drawing/2014/main" id="{75417C95-7E8A-B53D-BF35-46F624CE2F7E}"/>
              </a:ext>
              <a:ext uri="{C183D7F6-B498-43B3-948B-1728B52AA6E4}">
                <adec:decorative xmlns:adec="http://schemas.microsoft.com/office/drawing/2017/decorative" val="1"/>
              </a:ext>
            </a:extLst>
          </p:cNvPr>
          <p:cNvGrpSpPr/>
          <p:nvPr/>
        </p:nvGrpSpPr>
        <p:grpSpPr>
          <a:xfrm>
            <a:off x="-650" y="1576806"/>
            <a:ext cx="12192000" cy="3821698"/>
            <a:chOff x="1599550" y="1605381"/>
            <a:chExt cx="12192000" cy="3821698"/>
          </a:xfrm>
        </p:grpSpPr>
        <p:sp>
          <p:nvSpPr>
            <p:cNvPr id="4" name="Rectangle 3">
              <a:extLst>
                <a:ext uri="{FF2B5EF4-FFF2-40B4-BE49-F238E27FC236}">
                  <a16:creationId xmlns:a16="http://schemas.microsoft.com/office/drawing/2014/main" id="{92202174-F1F3-2AF6-CC22-3EB5696549FD}"/>
                </a:ext>
              </a:extLst>
            </p:cNvPr>
            <p:cNvSpPr/>
            <p:nvPr/>
          </p:nvSpPr>
          <p:spPr bwMode="auto">
            <a:xfrm>
              <a:off x="2273489" y="1605381"/>
              <a:ext cx="9816649" cy="3561705"/>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Sans Text Semibold"/>
                  <a:ea typeface="+mn-ea"/>
                  <a:cs typeface="Segoe UI" pitchFamily="34" charset="0"/>
                </a:rPr>
                <a:t>Azure</a:t>
              </a:r>
            </a:p>
          </p:txBody>
        </p:sp>
        <p:sp>
          <p:nvSpPr>
            <p:cNvPr id="15" name="TextBox 14">
              <a:extLst>
                <a:ext uri="{FF2B5EF4-FFF2-40B4-BE49-F238E27FC236}">
                  <a16:creationId xmlns:a16="http://schemas.microsoft.com/office/drawing/2014/main" id="{3CEF81B5-FF2E-BFC0-EF65-19C8257C6406}"/>
                </a:ext>
                <a:ext uri="{C183D7F6-B498-43B3-948B-1728B52AA6E4}">
                  <adec:decorative xmlns:adec="http://schemas.microsoft.com/office/drawing/2017/decorative" val="1"/>
                </a:ext>
              </a:extLst>
            </p:cNvPr>
            <p:cNvSpPr txBox="1"/>
            <p:nvPr/>
          </p:nvSpPr>
          <p:spPr>
            <a:xfrm>
              <a:off x="7812319" y="5061257"/>
              <a:ext cx="63" cy="3000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119" name="Picture 10">
              <a:extLst>
                <a:ext uri="{FF2B5EF4-FFF2-40B4-BE49-F238E27FC236}">
                  <a16:creationId xmlns:a16="http://schemas.microsoft.com/office/drawing/2014/main" id="{38F1D096-F1EE-DD49-8B59-29909BC1938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38251" y="2256162"/>
              <a:ext cx="491773" cy="334570"/>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a:extLst>
                <a:ext uri="{FF2B5EF4-FFF2-40B4-BE49-F238E27FC236}">
                  <a16:creationId xmlns:a16="http://schemas.microsoft.com/office/drawing/2014/main" id="{51FFE0A3-9F8C-8D7F-0B0A-A7ED9D896262}"/>
                </a:ext>
              </a:extLst>
            </p:cNvPr>
            <p:cNvSpPr txBox="1"/>
            <p:nvPr/>
          </p:nvSpPr>
          <p:spPr>
            <a:xfrm>
              <a:off x="5368275" y="1970167"/>
              <a:ext cx="116016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Function App</a:t>
              </a:r>
            </a:p>
          </p:txBody>
        </p:sp>
        <p:sp>
          <p:nvSpPr>
            <p:cNvPr id="150" name="TextBox 149">
              <a:extLst>
                <a:ext uri="{FF2B5EF4-FFF2-40B4-BE49-F238E27FC236}">
                  <a16:creationId xmlns:a16="http://schemas.microsoft.com/office/drawing/2014/main" id="{67AA0340-8790-A8DA-7E1E-B666F0C48515}"/>
                </a:ext>
              </a:extLst>
            </p:cNvPr>
            <p:cNvSpPr txBox="1"/>
            <p:nvPr/>
          </p:nvSpPr>
          <p:spPr>
            <a:xfrm>
              <a:off x="2655393" y="3800166"/>
              <a:ext cx="1205824" cy="41549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mn-ea"/>
                  <a:cs typeface="Segoe UI" pitchFamily="34" charset="0"/>
                </a:rPr>
                <a:t>Product manuals, descriptions and meta-information</a:t>
              </a:r>
            </a:p>
          </p:txBody>
        </p:sp>
        <p:pic>
          <p:nvPicPr>
            <p:cNvPr id="10" name="Graphic 9" descr="Internet with solid fill">
              <a:extLst>
                <a:ext uri="{FF2B5EF4-FFF2-40B4-BE49-F238E27FC236}">
                  <a16:creationId xmlns:a16="http://schemas.microsoft.com/office/drawing/2014/main" id="{DB803983-151A-6F1A-604B-845A55358B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606341" y="2736763"/>
              <a:ext cx="663862" cy="663862"/>
            </a:xfrm>
            <a:prstGeom prst="rect">
              <a:avLst/>
            </a:prstGeom>
          </p:spPr>
        </p:pic>
        <p:sp>
          <p:nvSpPr>
            <p:cNvPr id="17" name="Rectangle 16">
              <a:extLst>
                <a:ext uri="{FF2B5EF4-FFF2-40B4-BE49-F238E27FC236}">
                  <a16:creationId xmlns:a16="http://schemas.microsoft.com/office/drawing/2014/main" id="{4BF4AB5A-66BB-99B3-2B7E-117358120196}"/>
                </a:ext>
                <a:ext uri="{C183D7F6-B498-43B3-948B-1728B52AA6E4}">
                  <adec:decorative xmlns:adec="http://schemas.microsoft.com/office/drawing/2017/decorative" val="1"/>
                </a:ext>
              </a:extLst>
            </p:cNvPr>
            <p:cNvSpPr/>
            <p:nvPr/>
          </p:nvSpPr>
          <p:spPr bwMode="auto">
            <a:xfrm>
              <a:off x="4282540" y="2183381"/>
              <a:ext cx="4446955" cy="1896131"/>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E8E6DF">
                    <a:lumMod val="40000"/>
                    <a:lumOff val="60000"/>
                  </a:srgbClr>
                </a:solidFill>
                <a:effectLst/>
                <a:uLnTx/>
                <a:uFillTx/>
                <a:latin typeface="Segoe Sans Text Semibold"/>
                <a:ea typeface="+mn-ea"/>
                <a:cs typeface="Segoe UI" pitchFamily="34" charset="0"/>
              </a:endParaRPr>
            </a:p>
          </p:txBody>
        </p:sp>
        <p:pic>
          <p:nvPicPr>
            <p:cNvPr id="63" name="Graphic 62">
              <a:extLst>
                <a:ext uri="{FF2B5EF4-FFF2-40B4-BE49-F238E27FC236}">
                  <a16:creationId xmlns:a16="http://schemas.microsoft.com/office/drawing/2014/main" id="{D890495D-E108-252B-1D08-71BE360F4CD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7880" y="3186494"/>
              <a:ext cx="590892" cy="590892"/>
            </a:xfrm>
            <a:prstGeom prst="rect">
              <a:avLst/>
            </a:prstGeom>
          </p:spPr>
        </p:pic>
        <p:pic>
          <p:nvPicPr>
            <p:cNvPr id="111" name="Graphic 110">
              <a:extLst>
                <a:ext uri="{FF2B5EF4-FFF2-40B4-BE49-F238E27FC236}">
                  <a16:creationId xmlns:a16="http://schemas.microsoft.com/office/drawing/2014/main" id="{A0C9E817-D122-9A5F-4D14-AF40EB3D205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1477" y="3187314"/>
              <a:ext cx="590892" cy="590892"/>
            </a:xfrm>
            <a:prstGeom prst="rect">
              <a:avLst/>
            </a:prstGeom>
          </p:spPr>
        </p:pic>
        <p:sp>
          <p:nvSpPr>
            <p:cNvPr id="21" name="Rectangle 20">
              <a:extLst>
                <a:ext uri="{FF2B5EF4-FFF2-40B4-BE49-F238E27FC236}">
                  <a16:creationId xmlns:a16="http://schemas.microsoft.com/office/drawing/2014/main" id="{4FEFE8CB-9814-319C-5A19-BEDA5F0E591C}"/>
                </a:ext>
                <a:ext uri="{C183D7F6-B498-43B3-948B-1728B52AA6E4}">
                  <adec:decorative xmlns:adec="http://schemas.microsoft.com/office/drawing/2017/decorative" val="1"/>
                </a:ext>
              </a:extLst>
            </p:cNvPr>
            <p:cNvSpPr/>
            <p:nvPr/>
          </p:nvSpPr>
          <p:spPr bwMode="auto">
            <a:xfrm>
              <a:off x="4859622" y="2552196"/>
              <a:ext cx="3731033" cy="1407039"/>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pic>
          <p:nvPicPr>
            <p:cNvPr id="22" name="Picture 21" descr="A purple square with white letters&#10;&#10;Description automatically generated">
              <a:extLst>
                <a:ext uri="{FF2B5EF4-FFF2-40B4-BE49-F238E27FC236}">
                  <a16:creationId xmlns:a16="http://schemas.microsoft.com/office/drawing/2014/main" id="{6E84BCA5-EFE1-AF5E-FD11-4F854369B1D8}"/>
                </a:ext>
              </a:extLst>
            </p:cNvPr>
            <p:cNvPicPr>
              <a:picLocks noChangeAspect="1"/>
            </p:cNvPicPr>
            <p:nvPr/>
          </p:nvPicPr>
          <p:blipFill>
            <a:blip r:embed="rId8"/>
            <a:stretch>
              <a:fillRect/>
            </a:stretch>
          </p:blipFill>
          <p:spPr>
            <a:xfrm>
              <a:off x="4915237" y="2606170"/>
              <a:ext cx="371803" cy="364512"/>
            </a:xfrm>
            <a:prstGeom prst="rect">
              <a:avLst/>
            </a:prstGeom>
          </p:spPr>
        </p:pic>
        <p:sp>
          <p:nvSpPr>
            <p:cNvPr id="48" name="TextBox 47">
              <a:extLst>
                <a:ext uri="{FF2B5EF4-FFF2-40B4-BE49-F238E27FC236}">
                  <a16:creationId xmlns:a16="http://schemas.microsoft.com/office/drawing/2014/main" id="{6F1EEA61-2C25-7F62-2A52-F0FE0DE956E8}"/>
                </a:ext>
              </a:extLst>
            </p:cNvPr>
            <p:cNvSpPr txBox="1"/>
            <p:nvPr/>
          </p:nvSpPr>
          <p:spPr>
            <a:xfrm>
              <a:off x="5543708" y="2941203"/>
              <a:ext cx="487440"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Sans Text"/>
                  <a:ea typeface="+mn-ea"/>
                  <a:cs typeface="Segoe UI" pitchFamily="34" charset="0"/>
                </a:rPr>
                <a:t>Create Prompt</a:t>
              </a:r>
            </a:p>
          </p:txBody>
        </p:sp>
        <p:cxnSp>
          <p:nvCxnSpPr>
            <p:cNvPr id="49" name="Straight Arrow Connector 48">
              <a:extLst>
                <a:ext uri="{FF2B5EF4-FFF2-40B4-BE49-F238E27FC236}">
                  <a16:creationId xmlns:a16="http://schemas.microsoft.com/office/drawing/2014/main" id="{987DDA26-E563-8343-1A58-8A606EE14DB3}"/>
                </a:ext>
                <a:ext uri="{C183D7F6-B498-43B3-948B-1728B52AA6E4}">
                  <adec:decorative xmlns:adec="http://schemas.microsoft.com/office/drawing/2017/decorative" val="1"/>
                </a:ext>
              </a:extLst>
            </p:cNvPr>
            <p:cNvCxnSpPr>
              <a:cxnSpLocks/>
              <a:stCxn id="111" idx="1"/>
              <a:endCxn id="32" idx="3"/>
            </p:cNvCxnSpPr>
            <p:nvPr/>
          </p:nvCxnSpPr>
          <p:spPr>
            <a:xfrm flipH="1" flipV="1">
              <a:off x="7253402" y="3478708"/>
              <a:ext cx="558075" cy="4053"/>
            </a:xfrm>
            <a:prstGeom prst="straightConnector1">
              <a:avLst/>
            </a:prstGeom>
            <a:ln w="63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4B69286-BA14-4ACB-CC00-69BC7218C29D}"/>
                </a:ext>
              </a:extLst>
            </p:cNvPr>
            <p:cNvSpPr txBox="1"/>
            <p:nvPr/>
          </p:nvSpPr>
          <p:spPr>
            <a:xfrm>
              <a:off x="6582401" y="2796500"/>
              <a:ext cx="765363" cy="41549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Sans Text"/>
                  <a:ea typeface="+mn-ea"/>
                  <a:cs typeface="Segoe UI" pitchFamily="34" charset="0"/>
                </a:rPr>
                <a:t>Summarize/ Generate Content</a:t>
              </a:r>
            </a:p>
          </p:txBody>
        </p:sp>
        <p:cxnSp>
          <p:nvCxnSpPr>
            <p:cNvPr id="53" name="Straight Arrow Connector 52">
              <a:extLst>
                <a:ext uri="{FF2B5EF4-FFF2-40B4-BE49-F238E27FC236}">
                  <a16:creationId xmlns:a16="http://schemas.microsoft.com/office/drawing/2014/main" id="{AC1A3E60-C357-F82E-92E1-1FEE29A77251}"/>
                </a:ext>
              </a:extLst>
            </p:cNvPr>
            <p:cNvCxnSpPr>
              <a:cxnSpLocks/>
              <a:stCxn id="32" idx="1"/>
              <a:endCxn id="63" idx="3"/>
            </p:cNvCxnSpPr>
            <p:nvPr/>
          </p:nvCxnSpPr>
          <p:spPr>
            <a:xfrm flipH="1">
              <a:off x="6098772" y="3478708"/>
              <a:ext cx="563738" cy="3233"/>
            </a:xfrm>
            <a:prstGeom prst="straightConnector1">
              <a:avLst/>
            </a:prstGeom>
            <a:ln w="63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E55C07B-9D6B-A2FE-8EA9-36860451674C}"/>
                </a:ext>
              </a:extLst>
            </p:cNvPr>
            <p:cNvSpPr txBox="1"/>
            <p:nvPr/>
          </p:nvSpPr>
          <p:spPr>
            <a:xfrm>
              <a:off x="7796412" y="2796500"/>
              <a:ext cx="590764" cy="41549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Sans Text"/>
                  <a:ea typeface="+mn-ea"/>
                  <a:cs typeface="Segoe UI" pitchFamily="34" charset="0"/>
                </a:rPr>
                <a:t>Save Description to file</a:t>
              </a:r>
            </a:p>
          </p:txBody>
        </p:sp>
        <p:sp>
          <p:nvSpPr>
            <p:cNvPr id="84" name="TextBox 83">
              <a:extLst>
                <a:ext uri="{FF2B5EF4-FFF2-40B4-BE49-F238E27FC236}">
                  <a16:creationId xmlns:a16="http://schemas.microsoft.com/office/drawing/2014/main" id="{F0526607-CB01-3986-C9BB-135BE365D560}"/>
                </a:ext>
              </a:extLst>
            </p:cNvPr>
            <p:cNvSpPr txBox="1"/>
            <p:nvPr/>
          </p:nvSpPr>
          <p:spPr>
            <a:xfrm>
              <a:off x="12588594" y="2078321"/>
              <a:ext cx="686997" cy="55399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mn-ea"/>
                  <a:cs typeface="Segoe UI" pitchFamily="34" charset="0"/>
                </a:rPr>
                <a:t>Customer sees product description on website</a:t>
              </a:r>
            </a:p>
          </p:txBody>
        </p:sp>
        <p:sp>
          <p:nvSpPr>
            <p:cNvPr id="12" name="Rectangle 11">
              <a:extLst>
                <a:ext uri="{FF2B5EF4-FFF2-40B4-BE49-F238E27FC236}">
                  <a16:creationId xmlns:a16="http://schemas.microsoft.com/office/drawing/2014/main" id="{FD035D89-EF1F-EC53-EC5D-A0ABB4C9CB14}"/>
                </a:ext>
              </a:extLst>
            </p:cNvPr>
            <p:cNvSpPr/>
            <p:nvPr/>
          </p:nvSpPr>
          <p:spPr bwMode="auto">
            <a:xfrm>
              <a:off x="5388217" y="2745906"/>
              <a:ext cx="3097179" cy="1105211"/>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pic>
          <p:nvPicPr>
            <p:cNvPr id="32" name="Graphic 31">
              <a:extLst>
                <a:ext uri="{FF2B5EF4-FFF2-40B4-BE49-F238E27FC236}">
                  <a16:creationId xmlns:a16="http://schemas.microsoft.com/office/drawing/2014/main" id="{53F1931B-7BB0-9D6A-6DE7-15A4667595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2510" y="3183261"/>
              <a:ext cx="590892" cy="590892"/>
            </a:xfrm>
            <a:prstGeom prst="rect">
              <a:avLst/>
            </a:prstGeom>
          </p:spPr>
        </p:pic>
        <p:sp>
          <p:nvSpPr>
            <p:cNvPr id="33" name="TextBox 32">
              <a:extLst>
                <a:ext uri="{FF2B5EF4-FFF2-40B4-BE49-F238E27FC236}">
                  <a16:creationId xmlns:a16="http://schemas.microsoft.com/office/drawing/2014/main" id="{EE582C13-BCE0-C01B-5AEB-D5C2CC638AE2}"/>
                </a:ext>
              </a:extLst>
            </p:cNvPr>
            <p:cNvSpPr txBox="1"/>
            <p:nvPr/>
          </p:nvSpPr>
          <p:spPr>
            <a:xfrm>
              <a:off x="6318086" y="2355320"/>
              <a:ext cx="1039134"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Orchestration</a:t>
              </a:r>
            </a:p>
          </p:txBody>
        </p:sp>
        <p:sp>
          <p:nvSpPr>
            <p:cNvPr id="7" name="TextBox 6">
              <a:extLst>
                <a:ext uri="{FF2B5EF4-FFF2-40B4-BE49-F238E27FC236}">
                  <a16:creationId xmlns:a16="http://schemas.microsoft.com/office/drawing/2014/main" id="{284A9F09-B7FF-31CD-C54A-3CC1D030EFD6}"/>
                </a:ext>
              </a:extLst>
            </p:cNvPr>
            <p:cNvSpPr txBox="1"/>
            <p:nvPr/>
          </p:nvSpPr>
          <p:spPr>
            <a:xfrm>
              <a:off x="6466734" y="4729739"/>
              <a:ext cx="982444" cy="330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OpenAI</a:t>
              </a:r>
            </a:p>
          </p:txBody>
        </p:sp>
        <p:cxnSp>
          <p:nvCxnSpPr>
            <p:cNvPr id="65" name="Straight Arrow Connector 37">
              <a:extLst>
                <a:ext uri="{FF2B5EF4-FFF2-40B4-BE49-F238E27FC236}">
                  <a16:creationId xmlns:a16="http://schemas.microsoft.com/office/drawing/2014/main" id="{C5C1DC98-5806-BAAF-2039-07221849F179}"/>
                </a:ext>
              </a:extLst>
            </p:cNvPr>
            <p:cNvCxnSpPr>
              <a:cxnSpLocks/>
            </p:cNvCxnSpPr>
            <p:nvPr/>
          </p:nvCxnSpPr>
          <p:spPr>
            <a:xfrm>
              <a:off x="6957956" y="3774153"/>
              <a:ext cx="1" cy="473997"/>
            </a:xfrm>
            <a:prstGeom prst="straightConnector1">
              <a:avLst/>
            </a:prstGeom>
            <a:noFill/>
            <a:ln w="6350">
              <a:solidFill>
                <a:schemeClr val="tx2"/>
              </a:solidFill>
              <a:prstDash val="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84BA95EE-8C7F-557D-5754-74AAFA585392}"/>
                </a:ext>
              </a:extLst>
            </p:cNvPr>
            <p:cNvCxnSpPr>
              <a:cxnSpLocks/>
            </p:cNvCxnSpPr>
            <p:nvPr/>
          </p:nvCxnSpPr>
          <p:spPr>
            <a:xfrm>
              <a:off x="1599550" y="5427079"/>
              <a:ext cx="12192000" cy="0"/>
            </a:xfrm>
            <a:prstGeom prst="line">
              <a:avLst/>
            </a:prstGeom>
            <a:noFill/>
            <a:ln w="190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B9FC74C4-DF52-6B17-321A-F881EAF6DD55}"/>
                </a:ext>
              </a:extLst>
            </p:cNvPr>
            <p:cNvGrpSpPr>
              <a:grpSpLocks/>
            </p:cNvGrpSpPr>
            <p:nvPr/>
          </p:nvGrpSpPr>
          <p:grpSpPr>
            <a:xfrm>
              <a:off x="9186317" y="2443307"/>
              <a:ext cx="1133856" cy="1280160"/>
              <a:chOff x="199870" y="2147210"/>
              <a:chExt cx="1271571" cy="2681414"/>
            </a:xfrm>
          </p:grpSpPr>
          <p:sp>
            <p:nvSpPr>
              <p:cNvPr id="38" name="Rectangle 37">
                <a:extLst>
                  <a:ext uri="{FF2B5EF4-FFF2-40B4-BE49-F238E27FC236}">
                    <a16:creationId xmlns:a16="http://schemas.microsoft.com/office/drawing/2014/main" id="{BF9C6899-B647-0A11-89F1-79E52B12591C}"/>
                  </a:ext>
                </a:extLst>
              </p:cNvPr>
              <p:cNvSpPr/>
              <p:nvPr/>
            </p:nvSpPr>
            <p:spPr bwMode="auto">
              <a:xfrm>
                <a:off x="199870" y="2147210"/>
                <a:ext cx="1271571" cy="268141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TextBox 33">
                <a:extLst>
                  <a:ext uri="{FF2B5EF4-FFF2-40B4-BE49-F238E27FC236}">
                    <a16:creationId xmlns:a16="http://schemas.microsoft.com/office/drawing/2014/main" id="{EA160391-1EF7-FDA3-5A7A-9C9710068D5A}"/>
                  </a:ext>
                </a:extLst>
              </p:cNvPr>
              <p:cNvSpPr txBox="1"/>
              <p:nvPr/>
            </p:nvSpPr>
            <p:spPr>
              <a:xfrm>
                <a:off x="352495" y="3685408"/>
                <a:ext cx="955262"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Database for PostgreSQL</a:t>
                </a:r>
              </a:p>
            </p:txBody>
          </p:sp>
        </p:grpSp>
        <p:pic>
          <p:nvPicPr>
            <p:cNvPr id="14" name="Graphic 13">
              <a:extLst>
                <a:ext uri="{FF2B5EF4-FFF2-40B4-BE49-F238E27FC236}">
                  <a16:creationId xmlns:a16="http://schemas.microsoft.com/office/drawing/2014/main" id="{A12726CB-8732-8DB4-C054-6D8B802F62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5776" y="4361259"/>
              <a:ext cx="298725" cy="298725"/>
            </a:xfrm>
            <a:prstGeom prst="rect">
              <a:avLst/>
            </a:prstGeom>
          </p:spPr>
        </p:pic>
        <p:grpSp>
          <p:nvGrpSpPr>
            <p:cNvPr id="16" name="Group 15">
              <a:extLst>
                <a:ext uri="{FF2B5EF4-FFF2-40B4-BE49-F238E27FC236}">
                  <a16:creationId xmlns:a16="http://schemas.microsoft.com/office/drawing/2014/main" id="{F9BAC13B-5E11-02E1-6FD7-5F6C8B38D1FB}"/>
                </a:ext>
              </a:extLst>
            </p:cNvPr>
            <p:cNvGrpSpPr>
              <a:grpSpLocks noChangeAspect="1"/>
            </p:cNvGrpSpPr>
            <p:nvPr/>
          </p:nvGrpSpPr>
          <p:grpSpPr>
            <a:xfrm>
              <a:off x="2671017" y="2449552"/>
              <a:ext cx="1137158" cy="1280160"/>
              <a:chOff x="928852" y="2137509"/>
              <a:chExt cx="1271571" cy="2640136"/>
            </a:xfrm>
          </p:grpSpPr>
          <p:sp>
            <p:nvSpPr>
              <p:cNvPr id="56" name="Rectangle 55">
                <a:extLst>
                  <a:ext uri="{FF2B5EF4-FFF2-40B4-BE49-F238E27FC236}">
                    <a16:creationId xmlns:a16="http://schemas.microsoft.com/office/drawing/2014/main" id="{B4195883-2A51-8205-CC45-E04EF373FAE1}"/>
                  </a:ext>
                </a:extLst>
              </p:cNvPr>
              <p:cNvSpPr/>
              <p:nvPr/>
            </p:nvSpPr>
            <p:spPr bwMode="auto">
              <a:xfrm>
                <a:off x="928852" y="2137509"/>
                <a:ext cx="1271571" cy="2640136"/>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TextBox 51">
                <a:extLst>
                  <a:ext uri="{FF2B5EF4-FFF2-40B4-BE49-F238E27FC236}">
                    <a16:creationId xmlns:a16="http://schemas.microsoft.com/office/drawing/2014/main" id="{807AB9C4-E90B-61C9-1812-1EA681EEF4D0}"/>
                  </a:ext>
                </a:extLst>
              </p:cNvPr>
              <p:cNvSpPr txBox="1"/>
              <p:nvPr/>
            </p:nvSpPr>
            <p:spPr>
              <a:xfrm>
                <a:off x="1107927" y="3625223"/>
                <a:ext cx="955262" cy="276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Database for PostgreSQL</a:t>
                </a:r>
              </a:p>
            </p:txBody>
          </p:sp>
        </p:grpSp>
        <p:cxnSp>
          <p:nvCxnSpPr>
            <p:cNvPr id="70" name="Straight Arrow Connector 69">
              <a:extLst>
                <a:ext uri="{FF2B5EF4-FFF2-40B4-BE49-F238E27FC236}">
                  <a16:creationId xmlns:a16="http://schemas.microsoft.com/office/drawing/2014/main" id="{7AC8B2B8-B575-01B4-80EA-3E8FB2F27047}"/>
                </a:ext>
              </a:extLst>
            </p:cNvPr>
            <p:cNvCxnSpPr>
              <a:cxnSpLocks/>
            </p:cNvCxnSpPr>
            <p:nvPr/>
          </p:nvCxnSpPr>
          <p:spPr>
            <a:xfrm>
              <a:off x="3830488" y="3129333"/>
              <a:ext cx="452052" cy="0"/>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0" name="Picture 6">
              <a:extLst>
                <a:ext uri="{FF2B5EF4-FFF2-40B4-BE49-F238E27FC236}">
                  <a16:creationId xmlns:a16="http://schemas.microsoft.com/office/drawing/2014/main" id="{6880BAA8-84B5-A2DA-DD0D-05B0F74525A8}"/>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0858800" y="2778639"/>
              <a:ext cx="633618" cy="621986"/>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A54977D8-A496-A368-39EB-C1D3A8A3D17D}"/>
                </a:ext>
              </a:extLst>
            </p:cNvPr>
            <p:cNvSpPr txBox="1"/>
            <p:nvPr/>
          </p:nvSpPr>
          <p:spPr>
            <a:xfrm>
              <a:off x="10641980" y="3520649"/>
              <a:ext cx="1060397"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API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Management</a:t>
              </a:r>
            </a:p>
          </p:txBody>
        </p:sp>
        <p:pic>
          <p:nvPicPr>
            <p:cNvPr id="78" name="Picture 2">
              <a:extLst>
                <a:ext uri="{FF2B5EF4-FFF2-40B4-BE49-F238E27FC236}">
                  <a16:creationId xmlns:a16="http://schemas.microsoft.com/office/drawing/2014/main" id="{2AF58F8B-61F9-CC5E-D975-800E1881B8E4}"/>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3046353" y="2688517"/>
              <a:ext cx="423903" cy="42390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a:extLst>
                <a:ext uri="{FF2B5EF4-FFF2-40B4-BE49-F238E27FC236}">
                  <a16:creationId xmlns:a16="http://schemas.microsoft.com/office/drawing/2014/main" id="{CB029DEE-F6B8-1913-19E7-FD86DD142A07}"/>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536363" y="2695457"/>
              <a:ext cx="423903" cy="423903"/>
            </a:xfrm>
            <a:prstGeom prst="rect">
              <a:avLst/>
            </a:prstGeom>
            <a:noFill/>
            <a:extLst>
              <a:ext uri="{909E8E84-426E-40DD-AFC4-6F175D3DCCD1}">
                <a14:hiddenFill xmlns:a14="http://schemas.microsoft.com/office/drawing/2010/main">
                  <a:solidFill>
                    <a:srgbClr val="FFFFFF"/>
                  </a:solidFill>
                </a14:hiddenFill>
              </a:ext>
            </a:extLst>
          </p:spPr>
        </p:pic>
        <p:pic>
          <p:nvPicPr>
            <p:cNvPr id="82" name="Graphic 81">
              <a:extLst>
                <a:ext uri="{FF2B5EF4-FFF2-40B4-BE49-F238E27FC236}">
                  <a16:creationId xmlns:a16="http://schemas.microsoft.com/office/drawing/2014/main" id="{917B7F55-DA2D-BAE0-50FB-C2D27AC52F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69577" y="4014242"/>
              <a:ext cx="548640" cy="548640"/>
            </a:xfrm>
            <a:prstGeom prst="rect">
              <a:avLst/>
            </a:prstGeom>
          </p:spPr>
        </p:pic>
      </p:grpSp>
      <p:sp>
        <p:nvSpPr>
          <p:cNvPr id="86" name="TextBox 85">
            <a:extLst>
              <a:ext uri="{FF2B5EF4-FFF2-40B4-BE49-F238E27FC236}">
                <a16:creationId xmlns:a16="http://schemas.microsoft.com/office/drawing/2014/main" id="{4576F522-ACDE-5D66-D046-DFFF212042E9}"/>
              </a:ext>
            </a:extLst>
          </p:cNvPr>
          <p:cNvSpPr txBox="1"/>
          <p:nvPr/>
        </p:nvSpPr>
        <p:spPr>
          <a:xfrm>
            <a:off x="7800441" y="3777290"/>
            <a:ext cx="768396"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Sans Text"/>
                <a:ea typeface="+mn-ea"/>
                <a:cs typeface="Segoe UI" pitchFamily="34" charset="0"/>
              </a:rPr>
              <a:t>Description is saved to DB</a:t>
            </a:r>
          </a:p>
        </p:txBody>
      </p:sp>
      <p:cxnSp>
        <p:nvCxnSpPr>
          <p:cNvPr id="91" name="Straight Arrow Connector 90">
            <a:extLst>
              <a:ext uri="{FF2B5EF4-FFF2-40B4-BE49-F238E27FC236}">
                <a16:creationId xmlns:a16="http://schemas.microsoft.com/office/drawing/2014/main" id="{13D08C7D-75EF-2E4D-F995-34152069A1EC}"/>
              </a:ext>
              <a:ext uri="{C183D7F6-B498-43B3-948B-1728B52AA6E4}">
                <adec:decorative xmlns:adec="http://schemas.microsoft.com/office/drawing/2017/decorative" val="1"/>
              </a:ext>
            </a:extLst>
          </p:cNvPr>
          <p:cNvCxnSpPr>
            <a:cxnSpLocks/>
          </p:cNvCxnSpPr>
          <p:nvPr/>
        </p:nvCxnSpPr>
        <p:spPr>
          <a:xfrm>
            <a:off x="7129295" y="3061057"/>
            <a:ext cx="452052" cy="0"/>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EA42A58-F1D4-6833-3877-B321A9E45239}"/>
              </a:ext>
              <a:ext uri="{C183D7F6-B498-43B3-948B-1728B52AA6E4}">
                <adec:decorative xmlns:adec="http://schemas.microsoft.com/office/drawing/2017/decorative" val="1"/>
              </a:ext>
            </a:extLst>
          </p:cNvPr>
          <p:cNvCxnSpPr>
            <a:cxnSpLocks/>
          </p:cNvCxnSpPr>
          <p:nvPr/>
        </p:nvCxnSpPr>
        <p:spPr>
          <a:xfrm>
            <a:off x="8719973" y="3067646"/>
            <a:ext cx="452052" cy="0"/>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7F493ED-2B2B-E8F3-4B61-CF1F2CFFB21C}"/>
              </a:ext>
              <a:ext uri="{C183D7F6-B498-43B3-948B-1728B52AA6E4}">
                <adec:decorative xmlns:adec="http://schemas.microsoft.com/office/drawing/2017/decorative" val="1"/>
              </a:ext>
            </a:extLst>
          </p:cNvPr>
          <p:cNvCxnSpPr>
            <a:cxnSpLocks/>
          </p:cNvCxnSpPr>
          <p:nvPr/>
        </p:nvCxnSpPr>
        <p:spPr>
          <a:xfrm>
            <a:off x="9968418" y="3051127"/>
            <a:ext cx="1019976" cy="0"/>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61E4149-7AEF-402A-8B9C-CCA22470E8C2}"/>
              </a:ext>
              <a:ext uri="{C183D7F6-B498-43B3-948B-1728B52AA6E4}">
                <adec:decorative xmlns:adec="http://schemas.microsoft.com/office/drawing/2017/decorative" val="1"/>
              </a:ext>
            </a:extLst>
          </p:cNvPr>
          <p:cNvCxnSpPr>
            <a:cxnSpLocks/>
          </p:cNvCxnSpPr>
          <p:nvPr/>
        </p:nvCxnSpPr>
        <p:spPr>
          <a:xfrm flipV="1">
            <a:off x="11334786" y="3311645"/>
            <a:ext cx="0" cy="619015"/>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251CBEF8-A43B-95F1-876A-C99A63561995}"/>
              </a:ext>
            </a:extLst>
          </p:cNvPr>
          <p:cNvSpPr txBox="1"/>
          <p:nvPr/>
        </p:nvSpPr>
        <p:spPr>
          <a:xfrm>
            <a:off x="10831566" y="4620372"/>
            <a:ext cx="106039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Customer</a:t>
            </a:r>
          </a:p>
        </p:txBody>
      </p:sp>
    </p:spTree>
    <p:extLst>
      <p:ext uri="{BB962C8B-B14F-4D97-AF65-F5344CB8AC3E}">
        <p14:creationId xmlns:p14="http://schemas.microsoft.com/office/powerpoint/2010/main" val="45689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64">
            <a:extLst>
              <a:ext uri="{FF2B5EF4-FFF2-40B4-BE49-F238E27FC236}">
                <a16:creationId xmlns:a16="http://schemas.microsoft.com/office/drawing/2014/main" id="{D9E5E042-C42D-1422-AA51-BAC0A22C2D97}"/>
              </a:ext>
              <a:ext uri="{C183D7F6-B498-43B3-948B-1728B52AA6E4}">
                <adec:decorative xmlns:adec="http://schemas.microsoft.com/office/drawing/2017/decorative" val="1"/>
              </a:ext>
            </a:extLst>
          </p:cNvPr>
          <p:cNvSpPr/>
          <p:nvPr/>
        </p:nvSpPr>
        <p:spPr bwMode="auto">
          <a:xfrm>
            <a:off x="584201" y="1666875"/>
            <a:ext cx="7253287" cy="2502807"/>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7" name="Title 11">
            <a:extLst>
              <a:ext uri="{FF2B5EF4-FFF2-40B4-BE49-F238E27FC236}">
                <a16:creationId xmlns:a16="http://schemas.microsoft.com/office/drawing/2014/main" id="{7C9B9D88-A127-5184-771F-18604C464FD2}"/>
              </a:ext>
            </a:extLst>
          </p:cNvPr>
          <p:cNvSpPr>
            <a:spLocks noGrp="1"/>
          </p:cNvSpPr>
          <p:nvPr>
            <p:ph type="title"/>
          </p:nvPr>
        </p:nvSpPr>
        <p:spPr>
          <a:xfrm>
            <a:off x="588963" y="457200"/>
            <a:ext cx="7539037" cy="1107996"/>
          </a:xfrm>
        </p:spPr>
        <p:txBody>
          <a:bodyPr/>
          <a:lstStyle/>
          <a:p>
            <a:r>
              <a:rPr lang="en-IN" dirty="0"/>
              <a:t>Service &amp; Support</a:t>
            </a:r>
            <a:r>
              <a:rPr lang="en-IN" sz="2400" dirty="0"/>
              <a:t> </a:t>
            </a:r>
            <a:br>
              <a:rPr lang="en-IN" sz="2400" dirty="0"/>
            </a:br>
            <a:endParaRPr lang="en-IN" dirty="0"/>
          </a:p>
        </p:txBody>
      </p:sp>
      <p:sp>
        <p:nvSpPr>
          <p:cNvPr id="6" name="Rectangle 5">
            <a:extLst>
              <a:ext uri="{FF2B5EF4-FFF2-40B4-BE49-F238E27FC236}">
                <a16:creationId xmlns:a16="http://schemas.microsoft.com/office/drawing/2014/main" id="{457C6A78-545B-7F4F-3E6C-3E7478878C95}"/>
              </a:ext>
              <a:ext uri="{C183D7F6-B498-43B3-948B-1728B52AA6E4}">
                <adec:decorative xmlns:adec="http://schemas.microsoft.com/office/drawing/2017/decorative" val="1"/>
              </a:ext>
            </a:extLst>
          </p:cNvPr>
          <p:cNvSpPr/>
          <p:nvPr/>
        </p:nvSpPr>
        <p:spPr bwMode="auto">
          <a:xfrm flipH="1">
            <a:off x="8128000" y="1436688"/>
            <a:ext cx="4064000" cy="5421312"/>
          </a:xfrm>
          <a:prstGeom prst="rect">
            <a:avLst/>
          </a:prstGeom>
          <a:gradFill flip="none" rotWithShape="1">
            <a:gsLst>
              <a:gs pos="50000">
                <a:srgbClr val="C03BC4"/>
              </a:gs>
              <a:gs pos="100000">
                <a:srgbClr val="0078D4"/>
              </a:gs>
              <a:gs pos="10000">
                <a:srgbClr val="FF5C3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1200"/>
              </a:spcBef>
            </a:pPr>
            <a:endParaRPr lang="en-US" sz="3600" dirty="0">
              <a:gradFill>
                <a:gsLst>
                  <a:gs pos="67133">
                    <a:srgbClr val="FFFFFF"/>
                  </a:gs>
                  <a:gs pos="51000">
                    <a:srgbClr val="FFFFFF"/>
                  </a:gs>
                </a:gsLst>
                <a:lin ang="0" scaled="0"/>
              </a:gradFill>
              <a:latin typeface="Segoe UI Variable Display Semib" pitchFamily="2" charset="0"/>
            </a:endParaRPr>
          </a:p>
        </p:txBody>
      </p:sp>
      <p:sp>
        <p:nvSpPr>
          <p:cNvPr id="10" name="TextBox 9">
            <a:extLst>
              <a:ext uri="{FF2B5EF4-FFF2-40B4-BE49-F238E27FC236}">
                <a16:creationId xmlns:a16="http://schemas.microsoft.com/office/drawing/2014/main" id="{C0EC1AED-5F9E-6AC3-1B96-1EA9BB7D05DE}"/>
              </a:ext>
              <a:ext uri="{C183D7F6-B498-43B3-948B-1728B52AA6E4}">
                <adec:decorative xmlns:adec="http://schemas.microsoft.com/office/drawing/2017/decorative" val="0"/>
              </a:ext>
            </a:extLst>
          </p:cNvPr>
          <p:cNvSpPr txBox="1"/>
          <p:nvPr/>
        </p:nvSpPr>
        <p:spPr>
          <a:xfrm>
            <a:off x="1003452" y="1480344"/>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Use Case Description</a:t>
            </a:r>
          </a:p>
        </p:txBody>
      </p:sp>
      <p:sp>
        <p:nvSpPr>
          <p:cNvPr id="8" name="Rounded Rectangle 64">
            <a:extLst>
              <a:ext uri="{FF2B5EF4-FFF2-40B4-BE49-F238E27FC236}">
                <a16:creationId xmlns:a16="http://schemas.microsoft.com/office/drawing/2014/main" id="{5D7FE5C4-FBDC-C5DF-0AC7-99AF9CB5E192}"/>
              </a:ext>
              <a:ext uri="{C183D7F6-B498-43B3-948B-1728B52AA6E4}">
                <adec:decorative xmlns:adec="http://schemas.microsoft.com/office/drawing/2017/decorative" val="1"/>
              </a:ext>
            </a:extLst>
          </p:cNvPr>
          <p:cNvSpPr/>
          <p:nvPr/>
        </p:nvSpPr>
        <p:spPr bwMode="auto">
          <a:xfrm>
            <a:off x="584201" y="1666875"/>
            <a:ext cx="7253287" cy="2395459"/>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7" name="TextBox 6">
            <a:extLst>
              <a:ext uri="{FF2B5EF4-FFF2-40B4-BE49-F238E27FC236}">
                <a16:creationId xmlns:a16="http://schemas.microsoft.com/office/drawing/2014/main" id="{4263B592-DFE3-8794-26FB-F9C61E4F8F7B}"/>
              </a:ext>
            </a:extLst>
          </p:cNvPr>
          <p:cNvSpPr txBox="1"/>
          <p:nvPr/>
        </p:nvSpPr>
        <p:spPr>
          <a:xfrm>
            <a:off x="9462453" y="1731948"/>
            <a:ext cx="216414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schemeClr val="bg1"/>
                </a:solidFill>
                <a:effectLst/>
                <a:uLnTx/>
                <a:uFillTx/>
                <a:ea typeface="+mn-ea"/>
                <a:cs typeface="Segoe UI Semilight" panose="020B0402040204020203" pitchFamily="34" charset="0"/>
              </a:rPr>
              <a:t>REINVENT CUSTOMER EXPERIENCES</a:t>
            </a:r>
          </a:p>
        </p:txBody>
      </p:sp>
      <p:sp>
        <p:nvSpPr>
          <p:cNvPr id="21" name="TextBox 20">
            <a:extLst>
              <a:ext uri="{FF2B5EF4-FFF2-40B4-BE49-F238E27FC236}">
                <a16:creationId xmlns:a16="http://schemas.microsoft.com/office/drawing/2014/main" id="{9DDB0242-DBEE-F8F8-4CA7-9F69B5739896}"/>
              </a:ext>
            </a:extLst>
          </p:cNvPr>
          <p:cNvSpPr txBox="1"/>
          <p:nvPr/>
        </p:nvSpPr>
        <p:spPr>
          <a:xfrm>
            <a:off x="8777288" y="2600212"/>
            <a:ext cx="3142569" cy="430887"/>
          </a:xfrm>
          <a:prstGeom prst="rect">
            <a:avLst/>
          </a:prstGeom>
          <a:noFill/>
        </p:spPr>
        <p:txBody>
          <a:bodyPr wrap="square" lIns="0" tIns="0" rIns="0" bIns="0" rtlCol="0">
            <a:spAutoFit/>
          </a:bodyPr>
          <a:lstStyle/>
          <a:p>
            <a:pPr algn="l"/>
            <a:r>
              <a:rPr lang="en-US" sz="2800" dirty="0">
                <a:solidFill>
                  <a:schemeClr val="bg1"/>
                </a:solidFill>
                <a:latin typeface="+mj-lt"/>
              </a:rPr>
              <a:t>Use Case Examples</a:t>
            </a:r>
          </a:p>
        </p:txBody>
      </p:sp>
      <p:sp>
        <p:nvSpPr>
          <p:cNvPr id="24" name="TextBox 23">
            <a:extLst>
              <a:ext uri="{FF2B5EF4-FFF2-40B4-BE49-F238E27FC236}">
                <a16:creationId xmlns:a16="http://schemas.microsoft.com/office/drawing/2014/main" id="{A1DB9FCA-282E-0062-4C5B-DB7C8B3EDD3C}"/>
              </a:ext>
            </a:extLst>
          </p:cNvPr>
          <p:cNvSpPr txBox="1"/>
          <p:nvPr/>
        </p:nvSpPr>
        <p:spPr>
          <a:xfrm>
            <a:off x="8777288" y="3178771"/>
            <a:ext cx="3142569" cy="338554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solidFill>
                  <a:schemeClr val="bg1"/>
                </a:solidFill>
              </a:rPr>
              <a:t>Self-service chatbots for customer support </a:t>
            </a:r>
          </a:p>
          <a:p>
            <a:pPr marL="342900" indent="-342900" algn="l">
              <a:buFont typeface="Arial" panose="020B0604020202020204" pitchFamily="34" charset="0"/>
              <a:buChar char="•"/>
            </a:pPr>
            <a:r>
              <a:rPr lang="en-US" sz="2000" dirty="0">
                <a:solidFill>
                  <a:schemeClr val="bg1"/>
                </a:solidFill>
              </a:rPr>
              <a:t>Real-time recommendations to agents for customer interactions</a:t>
            </a:r>
          </a:p>
          <a:p>
            <a:pPr marL="342900" indent="-342900">
              <a:buFont typeface="Arial" panose="020B0604020202020204" pitchFamily="34" charset="0"/>
              <a:buChar char="•"/>
            </a:pPr>
            <a:r>
              <a:rPr lang="en-US" sz="2000" dirty="0">
                <a:solidFill>
                  <a:schemeClr val="bg1"/>
                </a:solidFill>
              </a:rPr>
              <a:t>Post call analysis and coaching for service agents</a:t>
            </a:r>
          </a:p>
          <a:p>
            <a:pPr marL="342900" indent="-342900">
              <a:buFont typeface="Arial" panose="020B0604020202020204" pitchFamily="34" charset="0"/>
              <a:buChar char="•"/>
            </a:pPr>
            <a:r>
              <a:rPr lang="en-US" sz="2000" dirty="0">
                <a:solidFill>
                  <a:schemeClr val="bg1"/>
                </a:solidFill>
              </a:rPr>
              <a:t>Automated summary of customer interactions</a:t>
            </a:r>
          </a:p>
        </p:txBody>
      </p:sp>
      <p:sp>
        <p:nvSpPr>
          <p:cNvPr id="28" name="Graphic 11">
            <a:extLst>
              <a:ext uri="{FF2B5EF4-FFF2-40B4-BE49-F238E27FC236}">
                <a16:creationId xmlns:a16="http://schemas.microsoft.com/office/drawing/2014/main" id="{F9E57237-EF6F-5256-D409-BE9E057AF9B4}"/>
              </a:ext>
              <a:ext uri="{C183D7F6-B498-43B3-948B-1728B52AA6E4}">
                <adec:decorative xmlns:adec="http://schemas.microsoft.com/office/drawing/2017/decorative" val="1"/>
              </a:ext>
            </a:extLst>
          </p:cNvPr>
          <p:cNvSpPr/>
          <p:nvPr/>
        </p:nvSpPr>
        <p:spPr>
          <a:xfrm>
            <a:off x="8932620" y="1723566"/>
            <a:ext cx="312979" cy="316605"/>
          </a:xfrm>
          <a:custGeom>
            <a:avLst/>
            <a:gdLst>
              <a:gd name="connsiteX0" fmla="*/ 14288 w 190500"/>
              <a:gd name="connsiteY0" fmla="*/ 104775 h 180975"/>
              <a:gd name="connsiteX1" fmla="*/ 109538 w 190500"/>
              <a:gd name="connsiteY1" fmla="*/ 104785 h 180975"/>
              <a:gd name="connsiteX2" fmla="*/ 123758 w 190500"/>
              <a:gd name="connsiteY2" fmla="*/ 117700 h 180975"/>
              <a:gd name="connsiteX3" fmla="*/ 123825 w 190500"/>
              <a:gd name="connsiteY3" fmla="*/ 119063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19063 h 180975"/>
              <a:gd name="connsiteX9" fmla="*/ 12916 w 190500"/>
              <a:gd name="connsiteY9" fmla="*/ 104842 h 180975"/>
              <a:gd name="connsiteX10" fmla="*/ 14288 w 190500"/>
              <a:gd name="connsiteY10" fmla="*/ 104775 h 180975"/>
              <a:gd name="connsiteX11" fmla="*/ 128473 w 190500"/>
              <a:gd name="connsiteY11" fmla="*/ 104775 h 180975"/>
              <a:gd name="connsiteX12" fmla="*/ 176213 w 190500"/>
              <a:gd name="connsiteY12" fmla="*/ 104775 h 180975"/>
              <a:gd name="connsiteX13" fmla="*/ 190433 w 190500"/>
              <a:gd name="connsiteY13" fmla="*/ 117681 h 180975"/>
              <a:gd name="connsiteX14" fmla="*/ 190500 w 190500"/>
              <a:gd name="connsiteY14" fmla="*/ 119063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3283 w 190500"/>
              <a:gd name="connsiteY18" fmla="*/ 140780 h 180975"/>
              <a:gd name="connsiteX19" fmla="*/ 133350 w 190500"/>
              <a:gd name="connsiteY19" fmla="*/ 138113 h 180975"/>
              <a:gd name="connsiteX20" fmla="*/ 133350 w 190500"/>
              <a:gd name="connsiteY20" fmla="*/ 119063 h 180975"/>
              <a:gd name="connsiteX21" fmla="*/ 129550 w 190500"/>
              <a:gd name="connsiteY21" fmla="*/ 106318 h 180975"/>
              <a:gd name="connsiteX22" fmla="*/ 128473 w 190500"/>
              <a:gd name="connsiteY22" fmla="*/ 104775 h 180975"/>
              <a:gd name="connsiteX23" fmla="*/ 176213 w 190500"/>
              <a:gd name="connsiteY23" fmla="*/ 104775 h 180975"/>
              <a:gd name="connsiteX24" fmla="*/ 128473 w 190500"/>
              <a:gd name="connsiteY24" fmla="*/ 104775 h 180975"/>
              <a:gd name="connsiteX25" fmla="*/ 61913 w 190500"/>
              <a:gd name="connsiteY25" fmla="*/ 0 h 180975"/>
              <a:gd name="connsiteX26" fmla="*/ 104775 w 190500"/>
              <a:gd name="connsiteY26" fmla="*/ 42863 h 180975"/>
              <a:gd name="connsiteX27" fmla="*/ 61913 w 190500"/>
              <a:gd name="connsiteY27" fmla="*/ 85725 h 180975"/>
              <a:gd name="connsiteX28" fmla="*/ 19050 w 190500"/>
              <a:gd name="connsiteY28" fmla="*/ 42863 h 180975"/>
              <a:gd name="connsiteX29" fmla="*/ 61913 w 190500"/>
              <a:gd name="connsiteY29" fmla="*/ 0 h 180975"/>
              <a:gd name="connsiteX30" fmla="*/ 147638 w 190500"/>
              <a:gd name="connsiteY30" fmla="*/ 19050 h 180975"/>
              <a:gd name="connsiteX31" fmla="*/ 180975 w 190500"/>
              <a:gd name="connsiteY31" fmla="*/ 52388 h 180975"/>
              <a:gd name="connsiteX32" fmla="*/ 147638 w 190500"/>
              <a:gd name="connsiteY32" fmla="*/ 85725 h 180975"/>
              <a:gd name="connsiteX33" fmla="*/ 114300 w 190500"/>
              <a:gd name="connsiteY33" fmla="*/ 52388 h 180975"/>
              <a:gd name="connsiteX34" fmla="*/ 147638 w 190500"/>
              <a:gd name="connsiteY34"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500" h="180975">
                <a:moveTo>
                  <a:pt x="14288" y="104775"/>
                </a:moveTo>
                <a:lnTo>
                  <a:pt x="109538" y="104785"/>
                </a:lnTo>
                <a:cubicBezTo>
                  <a:pt x="116897" y="104785"/>
                  <a:pt x="123052" y="110375"/>
                  <a:pt x="123758" y="117700"/>
                </a:cubicBezTo>
                <a:lnTo>
                  <a:pt x="123825" y="119063"/>
                </a:lnTo>
                <a:lnTo>
                  <a:pt x="123825" y="138113"/>
                </a:lnTo>
                <a:cubicBezTo>
                  <a:pt x="123815" y="171450"/>
                  <a:pt x="88430" y="180975"/>
                  <a:pt x="61913" y="180975"/>
                </a:cubicBezTo>
                <a:cubicBezTo>
                  <a:pt x="35985" y="180975"/>
                  <a:pt x="1572" y="171869"/>
                  <a:pt x="48" y="140303"/>
                </a:cubicBezTo>
                <a:lnTo>
                  <a:pt x="0" y="138113"/>
                </a:lnTo>
                <a:lnTo>
                  <a:pt x="0" y="119063"/>
                </a:lnTo>
                <a:cubicBezTo>
                  <a:pt x="0" y="111703"/>
                  <a:pt x="5591" y="105548"/>
                  <a:pt x="12916" y="104842"/>
                </a:cubicBezTo>
                <a:lnTo>
                  <a:pt x="14288" y="104775"/>
                </a:lnTo>
                <a:close/>
                <a:moveTo>
                  <a:pt x="128473" y="104775"/>
                </a:moveTo>
                <a:lnTo>
                  <a:pt x="176213" y="104775"/>
                </a:lnTo>
                <a:cubicBezTo>
                  <a:pt x="183569" y="104775"/>
                  <a:pt x="189722" y="110360"/>
                  <a:pt x="190433" y="117681"/>
                </a:cubicBezTo>
                <a:lnTo>
                  <a:pt x="190500" y="119063"/>
                </a:lnTo>
                <a:lnTo>
                  <a:pt x="190500" y="133350"/>
                </a:lnTo>
                <a:cubicBezTo>
                  <a:pt x="190490" y="162516"/>
                  <a:pt x="163278" y="171450"/>
                  <a:pt x="142875" y="171450"/>
                </a:cubicBezTo>
                <a:cubicBezTo>
                  <a:pt x="135965" y="171466"/>
                  <a:pt x="129091" y="170432"/>
                  <a:pt x="122492" y="168383"/>
                </a:cubicBezTo>
                <a:cubicBezTo>
                  <a:pt x="128711" y="161239"/>
                  <a:pt x="132740" y="152162"/>
                  <a:pt x="133283" y="140780"/>
                </a:cubicBezTo>
                <a:lnTo>
                  <a:pt x="133350" y="138113"/>
                </a:lnTo>
                <a:lnTo>
                  <a:pt x="133350" y="119063"/>
                </a:lnTo>
                <a:cubicBezTo>
                  <a:pt x="133350" y="114357"/>
                  <a:pt x="131921" y="110004"/>
                  <a:pt x="129550" y="106318"/>
                </a:cubicBezTo>
                <a:lnTo>
                  <a:pt x="128473" y="104775"/>
                </a:lnTo>
                <a:lnTo>
                  <a:pt x="176213" y="104775"/>
                </a:lnTo>
                <a:lnTo>
                  <a:pt x="128473" y="104775"/>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solidFill>
            <a:schemeClr val="bg1"/>
          </a:solidFill>
          <a:ln w="9525" cap="flat" cmpd="sng" algn="ctr">
            <a:noFill/>
            <a:prstDash val="solid"/>
            <a:headEnd type="none" w="med" len="med"/>
            <a:tailEnd type="none" w="med" len="med"/>
          </a:ln>
          <a:effectLst>
            <a:outerShdw blurRad="63500" dist="127000" dir="2700000" algn="tl" rotWithShape="0">
              <a:srgbClr val="000000">
                <a:alpha val="3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Sans Text" pitchFamily="2" charset="0"/>
            </a:endParaRPr>
          </a:p>
        </p:txBody>
      </p:sp>
      <p:sp>
        <p:nvSpPr>
          <p:cNvPr id="2" name="Rounded Rectangle 64">
            <a:extLst>
              <a:ext uri="{FF2B5EF4-FFF2-40B4-BE49-F238E27FC236}">
                <a16:creationId xmlns:a16="http://schemas.microsoft.com/office/drawing/2014/main" id="{DAA9D29F-D906-7744-4761-EC38BAFB4EF6}"/>
              </a:ext>
              <a:ext uri="{C183D7F6-B498-43B3-948B-1728B52AA6E4}">
                <adec:decorative xmlns:adec="http://schemas.microsoft.com/office/drawing/2017/decorative" val="1"/>
              </a:ext>
            </a:extLst>
          </p:cNvPr>
          <p:cNvSpPr/>
          <p:nvPr/>
        </p:nvSpPr>
        <p:spPr bwMode="auto">
          <a:xfrm>
            <a:off x="584201" y="4837884"/>
            <a:ext cx="7253287" cy="1965324"/>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 name="TextBox 2">
            <a:extLst>
              <a:ext uri="{FF2B5EF4-FFF2-40B4-BE49-F238E27FC236}">
                <a16:creationId xmlns:a16="http://schemas.microsoft.com/office/drawing/2014/main" id="{5B9E3EF5-13D5-3EBB-B8CF-3D3D0BC18FB9}"/>
              </a:ext>
            </a:extLst>
          </p:cNvPr>
          <p:cNvSpPr txBox="1"/>
          <p:nvPr/>
        </p:nvSpPr>
        <p:spPr>
          <a:xfrm>
            <a:off x="1003452" y="4651352"/>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Key considerations</a:t>
            </a:r>
          </a:p>
        </p:txBody>
      </p:sp>
      <p:sp>
        <p:nvSpPr>
          <p:cNvPr id="11" name="TextBox 10">
            <a:extLst>
              <a:ext uri="{FF2B5EF4-FFF2-40B4-BE49-F238E27FC236}">
                <a16:creationId xmlns:a16="http://schemas.microsoft.com/office/drawing/2014/main" id="{82722D5A-D83F-9EB1-E7DE-B57DCF570764}"/>
              </a:ext>
            </a:extLst>
          </p:cNvPr>
          <p:cNvSpPr txBox="1"/>
          <p:nvPr/>
        </p:nvSpPr>
        <p:spPr>
          <a:xfrm>
            <a:off x="1003452" y="5206365"/>
            <a:ext cx="6611552" cy="1477328"/>
          </a:xfrm>
          <a:prstGeom prst="rect">
            <a:avLst/>
          </a:prstGeom>
          <a:noFill/>
        </p:spPr>
        <p:txBody>
          <a:bodyPr wrap="square" lIns="0" tIns="0" rIns="0" bIns="0" rtlCol="0">
            <a:spAutoFit/>
          </a:bodyPr>
          <a:lstStyle/>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Natural language processing to understand and interpret user queries</a:t>
            </a:r>
          </a:p>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AI models that can generate contextual summary based on customer interaction data such as transcriptions, chat queries and responses</a:t>
            </a:r>
            <a:endParaRPr kumimoji="0" lang="en-US" sz="1600" b="0" i="0" u="none" strike="noStrike" kern="1200" cap="none" spc="0" normalizeH="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r>
              <a:rPr lang="en-US" sz="1600" dirty="0"/>
              <a:t>Dynamic</a:t>
            </a:r>
            <a:r>
              <a:rPr kumimoji="0" lang="en-US" sz="1600" b="0" i="0" u="none" strike="noStrike" kern="1200" cap="none" spc="0" normalizeH="0" baseline="0" noProof="0" dirty="0">
                <a:ln>
                  <a:noFill/>
                </a:ln>
                <a:solidFill>
                  <a:srgbClr val="000000"/>
                </a:solidFill>
                <a:effectLst/>
                <a:uLnTx/>
                <a:uFillTx/>
                <a:latin typeface="Segoe UI"/>
                <a:ea typeface="+mn-ea"/>
                <a:cs typeface="+mn-cs"/>
              </a:rPr>
              <a:t> scalability to handle increased data processing demands</a:t>
            </a:r>
          </a:p>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Continuous innovation and delivery to support updates to self service chatbots based on user and service agent feedback</a:t>
            </a:r>
          </a:p>
        </p:txBody>
      </p:sp>
      <p:sp>
        <p:nvSpPr>
          <p:cNvPr id="15" name="TextBox 14">
            <a:extLst>
              <a:ext uri="{FF2B5EF4-FFF2-40B4-BE49-F238E27FC236}">
                <a16:creationId xmlns:a16="http://schemas.microsoft.com/office/drawing/2014/main" id="{9CA37659-84D7-2C79-DD86-19EAAB6B7F3A}"/>
              </a:ext>
            </a:extLst>
          </p:cNvPr>
          <p:cNvSpPr txBox="1"/>
          <p:nvPr/>
        </p:nvSpPr>
        <p:spPr>
          <a:xfrm>
            <a:off x="1003452" y="2028980"/>
            <a:ext cx="6611552" cy="2462213"/>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r>
              <a:rPr lang="en-US" sz="1600" dirty="0">
                <a:solidFill>
                  <a:srgbClr val="000000"/>
                </a:solidFill>
                <a:latin typeface="Segoe UI"/>
              </a:rPr>
              <a:t>Offer self-service natural language chat interface for customers to </a:t>
            </a:r>
            <a:r>
              <a:rPr lang="en-US" sz="1600" dirty="0">
                <a:solidFill>
                  <a:schemeClr val="accent1"/>
                </a:solidFill>
                <a:latin typeface="Segoe UI"/>
              </a:rPr>
              <a:t>resolve service issues faster</a:t>
            </a:r>
          </a:p>
          <a:p>
            <a:pPr marL="285750" indent="-285750">
              <a:buFont typeface="Arial" panose="020B0604020202020204" pitchFamily="34" charset="0"/>
              <a:buChar char="•"/>
              <a:defRPr/>
            </a:pPr>
            <a:r>
              <a:rPr kumimoji="0" lang="en-US" sz="1600" b="0" i="0" u="none" strike="noStrike" kern="1200" cap="none" spc="0" normalizeH="0" baseline="0" noProof="0" dirty="0">
                <a:ln>
                  <a:noFill/>
                </a:ln>
                <a:effectLst/>
                <a:uLnTx/>
                <a:uFillTx/>
                <a:latin typeface="Segoe Sans Text"/>
                <a:ea typeface="+mn-ea"/>
                <a:cs typeface="+mn-cs"/>
              </a:rPr>
              <a:t>Intelligently route and divert calls, allowing agents to </a:t>
            </a:r>
            <a:r>
              <a:rPr kumimoji="0" lang="en-US" sz="1600" b="0" i="0" u="none" strike="noStrike" kern="1200" cap="none" spc="0" normalizeH="0" baseline="0" noProof="0" dirty="0">
                <a:ln>
                  <a:noFill/>
                </a:ln>
                <a:solidFill>
                  <a:schemeClr val="accent1"/>
                </a:solidFill>
                <a:effectLst/>
                <a:uLnTx/>
                <a:uFillTx/>
                <a:latin typeface="Segoe Sans Text"/>
                <a:ea typeface="+mn-ea"/>
                <a:cs typeface="+mn-cs"/>
              </a:rPr>
              <a:t>focus on the most complex cases</a:t>
            </a:r>
            <a:endParaRPr lang="en-US" sz="1600" dirty="0">
              <a:solidFill>
                <a:schemeClr val="accent1"/>
              </a:solidFill>
              <a:latin typeface="Segoe UI"/>
            </a:endParaRPr>
          </a:p>
          <a:p>
            <a:pPr marL="285750" indent="-285750">
              <a:buFont typeface="Arial" panose="020B0604020202020204" pitchFamily="34" charset="0"/>
              <a:buChar char="•"/>
              <a:defRPr/>
            </a:pPr>
            <a:r>
              <a:rPr lang="en-US" sz="1600" dirty="0">
                <a:solidFill>
                  <a:srgbClr val="000000"/>
                </a:solidFill>
                <a:latin typeface="Segoe UI"/>
              </a:rPr>
              <a:t>Enable customer service agents to quickly access </a:t>
            </a:r>
            <a:r>
              <a:rPr lang="en-US" sz="1600" dirty="0">
                <a:solidFill>
                  <a:schemeClr val="accent1"/>
                </a:solidFill>
                <a:latin typeface="Segoe UI"/>
              </a:rPr>
              <a:t>contextual summary </a:t>
            </a:r>
            <a:r>
              <a:rPr lang="en-US" sz="1600" dirty="0">
                <a:solidFill>
                  <a:srgbClr val="000000"/>
                </a:solidFill>
                <a:latin typeface="Segoe UI"/>
              </a:rPr>
              <a:t>of prior interactions and offer real-time recommendations </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Segoe UI"/>
                <a:ea typeface="+mn-ea"/>
                <a:cs typeface="+mn-cs"/>
              </a:rPr>
              <a:t>Enhan</a:t>
            </a:r>
            <a:r>
              <a:rPr lang="en-US" sz="1600" dirty="0">
                <a:solidFill>
                  <a:srgbClr val="000000"/>
                </a:solidFill>
                <a:latin typeface="Segoe UI"/>
              </a:rPr>
              <a:t>ce customer service agent productivity by </a:t>
            </a:r>
            <a:r>
              <a:rPr lang="en-US" sz="1600" dirty="0">
                <a:solidFill>
                  <a:schemeClr val="accent1"/>
                </a:solidFill>
                <a:latin typeface="Segoe UI"/>
              </a:rPr>
              <a:t>automating repetitive tasks</a:t>
            </a:r>
            <a:r>
              <a:rPr lang="en-US" sz="1600" dirty="0">
                <a:solidFill>
                  <a:srgbClr val="000000"/>
                </a:solidFill>
                <a:latin typeface="Segoe UI"/>
              </a:rPr>
              <a:t> with AI such as logging interaction summaries</a:t>
            </a:r>
          </a:p>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F7408283-C1AE-3EAE-4802-5ECC60B962A3}"/>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5" name="Rectangle: Rounded Corners 4">
              <a:extLst>
                <a:ext uri="{FF2B5EF4-FFF2-40B4-BE49-F238E27FC236}">
                  <a16:creationId xmlns:a16="http://schemas.microsoft.com/office/drawing/2014/main" id="{8A82E74E-CB87-40A4-790E-DB97B2CFC191}"/>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DFB2516E-2381-51A4-4495-EE2F3A02879D}"/>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12" name="Graphic 38">
              <a:extLst>
                <a:ext uri="{FF2B5EF4-FFF2-40B4-BE49-F238E27FC236}">
                  <a16:creationId xmlns:a16="http://schemas.microsoft.com/office/drawing/2014/main" id="{8B30D2F5-9A99-36B1-8A77-43BFA912E065}"/>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9194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F3BE029-B22C-E615-F48E-E9C8B2F1A331}"/>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624943"/>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1051040" y="4446598"/>
            <a:ext cx="10089920" cy="11695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r>
              <a:rPr lang="en-US" sz="2400" b="0" i="0" dirty="0">
                <a:effectLst/>
                <a:highlight>
                  <a:srgbClr val="FFFFFF"/>
                </a:highlight>
                <a:latin typeface="SegoeUI" panose="020B0502040204020203"/>
              </a:rPr>
              <a:t>Our associates say that as they read through the summaries, they often </a:t>
            </a:r>
            <a:r>
              <a:rPr lang="en-US" sz="2400" b="0" i="0" dirty="0">
                <a:solidFill>
                  <a:srgbClr val="0078D4"/>
                </a:solidFill>
                <a:effectLst/>
                <a:highlight>
                  <a:srgbClr val="FFFFFF"/>
                </a:highlight>
                <a:latin typeface="SegoeUI" panose="020B0502040204020203"/>
              </a:rPr>
              <a:t>find information from the call that they had forgotten</a:t>
            </a: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0" i="0" dirty="0">
                <a:effectLst/>
                <a:highlight>
                  <a:srgbClr val="FFFFFF"/>
                </a:highlight>
                <a:latin typeface="SegoeUI" panose="020B0502040204020203"/>
              </a:rPr>
              <a:t>Wendy Dempsey, Executive Director of Customer Experience, Ally </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512819" y="3018179"/>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pic>
        <p:nvPicPr>
          <p:cNvPr id="12" name="Picture 11">
            <a:extLst>
              <a:ext uri="{FF2B5EF4-FFF2-40B4-BE49-F238E27FC236}">
                <a16:creationId xmlns:a16="http://schemas.microsoft.com/office/drawing/2014/main" id="{1BF3827E-6A14-699D-3331-8F849490EF31}"/>
              </a:ext>
              <a:ext uri="{C183D7F6-B498-43B3-948B-1728B52AA6E4}">
                <adec:decorative xmlns:adec="http://schemas.microsoft.com/office/drawing/2017/decorative" val="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24" b="90794" l="3125" r="97461">
                        <a14:foregroundMark x1="30469" y1="60952" x2="30469" y2="60952"/>
                        <a14:foregroundMark x1="7617" y1="59683" x2="7617" y2="59683"/>
                        <a14:foregroundMark x1="3320" y1="47302" x2="3320" y2="47302"/>
                        <a14:foregroundMark x1="43555" y1="51746" x2="43555" y2="51746"/>
                        <a14:foregroundMark x1="58984" y1="49524" x2="58984" y2="49524"/>
                        <a14:foregroundMark x1="91992" y1="35873" x2="91992" y2="35873"/>
                        <a14:foregroundMark x1="97461" y1="26032" x2="97461" y2="26032"/>
                        <a14:foregroundMark x1="76758" y1="90794" x2="76758" y2="90794"/>
                      </a14:backgroundRemoval>
                    </a14:imgEffect>
                    <a14:imgEffect>
                      <a14:brightnessContrast bright="100000"/>
                    </a14:imgEffect>
                  </a14:imgLayer>
                </a14:imgProps>
              </a:ext>
            </a:extLst>
          </a:blip>
          <a:stretch>
            <a:fillRect/>
          </a:stretch>
        </p:blipFill>
        <p:spPr>
          <a:xfrm>
            <a:off x="5194302" y="3125640"/>
            <a:ext cx="1435098" cy="882922"/>
          </a:xfrm>
          <a:prstGeom prst="rect">
            <a:avLst/>
          </a:prstGeom>
        </p:spPr>
      </p:pic>
    </p:spTree>
    <p:extLst>
      <p:ext uri="{BB962C8B-B14F-4D97-AF65-F5344CB8AC3E}">
        <p14:creationId xmlns:p14="http://schemas.microsoft.com/office/powerpoint/2010/main" val="79931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74C5-879C-1322-8A25-5FEC74D7104E}"/>
              </a:ext>
            </a:extLst>
          </p:cNvPr>
          <p:cNvSpPr>
            <a:spLocks noGrp="1"/>
          </p:cNvSpPr>
          <p:nvPr>
            <p:ph type="title"/>
          </p:nvPr>
        </p:nvSpPr>
        <p:spPr>
          <a:xfrm>
            <a:off x="588263" y="457200"/>
            <a:ext cx="11018520" cy="492443"/>
          </a:xfrm>
        </p:spPr>
        <p:txBody>
          <a:bodyPr/>
          <a:lstStyle/>
          <a:p>
            <a:r>
              <a:rPr lang="en-US" sz="3200" dirty="0"/>
              <a:t>Airline customer service and support architecture</a:t>
            </a:r>
          </a:p>
        </p:txBody>
      </p:sp>
      <p:sp>
        <p:nvSpPr>
          <p:cNvPr id="13" name="Rounded Rectangle 1">
            <a:extLst>
              <a:ext uri="{FF2B5EF4-FFF2-40B4-BE49-F238E27FC236}">
                <a16:creationId xmlns:a16="http://schemas.microsoft.com/office/drawing/2014/main" id="{D0BBAA07-648B-B9F3-5746-3E79584C6BC9}"/>
              </a:ext>
              <a:ext uri="{C183D7F6-B498-43B3-948B-1728B52AA6E4}">
                <adec:decorative xmlns:adec="http://schemas.microsoft.com/office/drawing/2017/decorative" val="1"/>
              </a:ext>
            </a:extLst>
          </p:cNvPr>
          <p:cNvSpPr/>
          <p:nvPr/>
        </p:nvSpPr>
        <p:spPr bwMode="auto">
          <a:xfrm>
            <a:off x="2179853" y="1436688"/>
            <a:ext cx="8202845" cy="4830865"/>
          </a:xfrm>
          <a:prstGeom prst="roundRect">
            <a:avLst>
              <a:gd name="adj" fmla="val 2232"/>
            </a:avLst>
          </a:prstGeom>
          <a:solidFill>
            <a:schemeClr val="bg1">
              <a:alpha val="50000"/>
            </a:schemeClr>
          </a:solidFill>
          <a:ln w="12700" cap="flat" cmpd="sng" algn="ctr">
            <a:solidFill>
              <a:srgbClr val="8DC8E8"/>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178" name="Rounded Rectangle 1">
            <a:extLst>
              <a:ext uri="{FF2B5EF4-FFF2-40B4-BE49-F238E27FC236}">
                <a16:creationId xmlns:a16="http://schemas.microsoft.com/office/drawing/2014/main" id="{96221E40-643B-263C-FDB4-13A95D16FB01}"/>
              </a:ext>
              <a:ext uri="{C183D7F6-B498-43B3-948B-1728B52AA6E4}">
                <adec:decorative xmlns:adec="http://schemas.microsoft.com/office/drawing/2017/decorative" val="1"/>
              </a:ext>
            </a:extLst>
          </p:cNvPr>
          <p:cNvSpPr/>
          <p:nvPr/>
        </p:nvSpPr>
        <p:spPr bwMode="auto">
          <a:xfrm>
            <a:off x="5513685" y="2027873"/>
            <a:ext cx="1463534" cy="3948429"/>
          </a:xfrm>
          <a:prstGeom prst="roundRect">
            <a:avLst>
              <a:gd name="adj" fmla="val 2824"/>
            </a:avLst>
          </a:prstGeom>
          <a:solidFill>
            <a:schemeClr val="bg1"/>
          </a:solidFill>
          <a:ln w="12700" cap="flat" cmpd="sng" algn="ctr">
            <a:solidFill>
              <a:schemeClr val="accent1">
                <a:alpha val="75000"/>
              </a:schemeClr>
            </a:solidFill>
            <a:prstDash val="solid"/>
            <a:headEnd type="none" w="med" len="med"/>
            <a:tailEnd type="none" w="med" len="med"/>
          </a:ln>
          <a:effectLst>
            <a:outerShdw blurRad="127000" dist="127000" dir="600000" algn="tl" rotWithShape="0">
              <a:sysClr val="window" lastClr="FFFFFF">
                <a:alpha val="20000"/>
              </a:sys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prstClr val="white"/>
              </a:solidFill>
              <a:effectLst/>
              <a:uLnTx/>
              <a:uFillTx/>
              <a:latin typeface="Segoe Sans Text" pitchFamily="2" charset="0"/>
              <a:ea typeface="+mn-ea"/>
              <a:cs typeface="Segoe Sans Text" pitchFamily="2" charset="0"/>
            </a:endParaRPr>
          </a:p>
        </p:txBody>
      </p:sp>
      <p:pic>
        <p:nvPicPr>
          <p:cNvPr id="197" name="Graphic 196">
            <a:extLst>
              <a:ext uri="{FF2B5EF4-FFF2-40B4-BE49-F238E27FC236}">
                <a16:creationId xmlns:a16="http://schemas.microsoft.com/office/drawing/2014/main" id="{432E1F49-3166-3003-0494-4B9A77C55D3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73949" y="2295159"/>
            <a:ext cx="543007" cy="543007"/>
          </a:xfrm>
          <a:prstGeom prst="rect">
            <a:avLst/>
          </a:prstGeom>
        </p:spPr>
      </p:pic>
      <p:sp>
        <p:nvSpPr>
          <p:cNvPr id="198" name="Rectangle 197">
            <a:extLst>
              <a:ext uri="{FF2B5EF4-FFF2-40B4-BE49-F238E27FC236}">
                <a16:creationId xmlns:a16="http://schemas.microsoft.com/office/drawing/2014/main" id="{843641C3-A77F-EE55-D811-546E6CF65BBE}"/>
              </a:ext>
            </a:extLst>
          </p:cNvPr>
          <p:cNvSpPr/>
          <p:nvPr/>
        </p:nvSpPr>
        <p:spPr bwMode="auto">
          <a:xfrm>
            <a:off x="5605372" y="2917956"/>
            <a:ext cx="1280160" cy="360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Azure Kubernetes Service</a:t>
            </a:r>
          </a:p>
        </p:txBody>
      </p:sp>
      <p:sp>
        <p:nvSpPr>
          <p:cNvPr id="66" name="Rounded Rectangle 1">
            <a:extLst>
              <a:ext uri="{FF2B5EF4-FFF2-40B4-BE49-F238E27FC236}">
                <a16:creationId xmlns:a16="http://schemas.microsoft.com/office/drawing/2014/main" id="{0430C9DA-0242-45D4-ED9F-792DD802192B}"/>
              </a:ext>
              <a:ext uri="{C183D7F6-B498-43B3-948B-1728B52AA6E4}">
                <adec:decorative xmlns:adec="http://schemas.microsoft.com/office/drawing/2017/decorative" val="1"/>
              </a:ext>
            </a:extLst>
          </p:cNvPr>
          <p:cNvSpPr/>
          <p:nvPr/>
        </p:nvSpPr>
        <p:spPr bwMode="auto">
          <a:xfrm>
            <a:off x="571501" y="1689784"/>
            <a:ext cx="1312198" cy="4324674"/>
          </a:xfrm>
          <a:prstGeom prst="roundRect">
            <a:avLst>
              <a:gd name="adj" fmla="val 6891"/>
            </a:avLst>
          </a:prstGeom>
          <a:solidFill>
            <a:schemeClr val="bg1">
              <a:alpha val="50000"/>
            </a:schemeClr>
          </a:solidFill>
          <a:ln w="12700" cap="flat" cmpd="sng" algn="ctr">
            <a:solidFill>
              <a:srgbClr val="454142">
                <a:alpha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67" name="Rectangle 66">
            <a:extLst>
              <a:ext uri="{FF2B5EF4-FFF2-40B4-BE49-F238E27FC236}">
                <a16:creationId xmlns:a16="http://schemas.microsoft.com/office/drawing/2014/main" id="{807CDF3F-9FE3-1662-B910-FDE7E9CD5494}"/>
              </a:ext>
            </a:extLst>
          </p:cNvPr>
          <p:cNvSpPr/>
          <p:nvPr/>
        </p:nvSpPr>
        <p:spPr bwMode="auto">
          <a:xfrm>
            <a:off x="683960" y="1839912"/>
            <a:ext cx="108728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Sans Text Semibold"/>
                <a:ea typeface="+mn-ea"/>
                <a:cs typeface="Segoe UI" pitchFamily="34" charset="0"/>
              </a:rPr>
              <a:t>Raw Data</a:t>
            </a:r>
            <a:endParaRPr kumimoji="0" lang="en-CA" sz="1200" b="1"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sp>
        <p:nvSpPr>
          <p:cNvPr id="94" name="Rounded Rectangle 1">
            <a:extLst>
              <a:ext uri="{FF2B5EF4-FFF2-40B4-BE49-F238E27FC236}">
                <a16:creationId xmlns:a16="http://schemas.microsoft.com/office/drawing/2014/main" id="{A4F56B38-355C-F7C7-762D-1B26622A1518}"/>
              </a:ext>
              <a:ext uri="{C183D7F6-B498-43B3-948B-1728B52AA6E4}">
                <adec:decorative xmlns:adec="http://schemas.microsoft.com/office/drawing/2017/decorative" val="1"/>
              </a:ext>
            </a:extLst>
          </p:cNvPr>
          <p:cNvSpPr/>
          <p:nvPr/>
        </p:nvSpPr>
        <p:spPr bwMode="auto">
          <a:xfrm>
            <a:off x="10670588" y="2073176"/>
            <a:ext cx="943545" cy="1188720"/>
          </a:xfrm>
          <a:prstGeom prst="roundRect">
            <a:avLst>
              <a:gd name="adj" fmla="val 7367"/>
            </a:avLst>
          </a:prstGeom>
          <a:solidFill>
            <a:schemeClr val="bg1">
              <a:alpha val="50000"/>
            </a:schemeClr>
          </a:solidFill>
          <a:ln w="12700" cap="flat" cmpd="sng" algn="ctr">
            <a:solidFill>
              <a:srgbClr val="454142">
                <a:alpha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95" name="Rectangle 94">
            <a:extLst>
              <a:ext uri="{FF2B5EF4-FFF2-40B4-BE49-F238E27FC236}">
                <a16:creationId xmlns:a16="http://schemas.microsoft.com/office/drawing/2014/main" id="{5A7BC70A-0F41-946E-8E67-64B508A627B7}"/>
              </a:ext>
            </a:extLst>
          </p:cNvPr>
          <p:cNvSpPr/>
          <p:nvPr/>
        </p:nvSpPr>
        <p:spPr bwMode="auto">
          <a:xfrm>
            <a:off x="10771047" y="2917956"/>
            <a:ext cx="742627" cy="198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Customers</a:t>
            </a:r>
          </a:p>
        </p:txBody>
      </p:sp>
      <p:sp>
        <p:nvSpPr>
          <p:cNvPr id="104" name="Rounded Rectangle 1">
            <a:extLst>
              <a:ext uri="{FF2B5EF4-FFF2-40B4-BE49-F238E27FC236}">
                <a16:creationId xmlns:a16="http://schemas.microsoft.com/office/drawing/2014/main" id="{FCCB13AF-5BEA-5B09-98B4-2E4D52E58E03}"/>
              </a:ext>
              <a:ext uri="{C183D7F6-B498-43B3-948B-1728B52AA6E4}">
                <adec:decorative xmlns:adec="http://schemas.microsoft.com/office/drawing/2017/decorative" val="1"/>
              </a:ext>
            </a:extLst>
          </p:cNvPr>
          <p:cNvSpPr/>
          <p:nvPr/>
        </p:nvSpPr>
        <p:spPr bwMode="auto">
          <a:xfrm>
            <a:off x="10670588" y="4818640"/>
            <a:ext cx="943545" cy="1195817"/>
          </a:xfrm>
          <a:prstGeom prst="roundRect">
            <a:avLst>
              <a:gd name="adj" fmla="val 8376"/>
            </a:avLst>
          </a:prstGeom>
          <a:solidFill>
            <a:schemeClr val="bg1">
              <a:alpha val="50000"/>
            </a:schemeClr>
          </a:solidFill>
          <a:ln w="12700" cap="flat" cmpd="sng" algn="ctr">
            <a:solidFill>
              <a:srgbClr val="454142">
                <a:alpha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105" name="Rectangle 104">
            <a:extLst>
              <a:ext uri="{FF2B5EF4-FFF2-40B4-BE49-F238E27FC236}">
                <a16:creationId xmlns:a16="http://schemas.microsoft.com/office/drawing/2014/main" id="{B1822A02-E7A7-0EC4-1D3C-8CE57FBDE04A}"/>
              </a:ext>
            </a:extLst>
          </p:cNvPr>
          <p:cNvSpPr/>
          <p:nvPr/>
        </p:nvSpPr>
        <p:spPr bwMode="auto">
          <a:xfrm>
            <a:off x="10733915" y="5574122"/>
            <a:ext cx="816890" cy="360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Airline Employees</a:t>
            </a:r>
          </a:p>
        </p:txBody>
      </p:sp>
      <p:sp>
        <p:nvSpPr>
          <p:cNvPr id="252" name="Rectangle 251">
            <a:extLst>
              <a:ext uri="{FF2B5EF4-FFF2-40B4-BE49-F238E27FC236}">
                <a16:creationId xmlns:a16="http://schemas.microsoft.com/office/drawing/2014/main" id="{41B88D80-4705-2D6E-83DC-EAA6FC6B9604}"/>
              </a:ext>
              <a:ext uri="{C183D7F6-B498-43B3-948B-1728B52AA6E4}">
                <adec:decorative xmlns:adec="http://schemas.microsoft.com/office/drawing/2017/decorative" val="1"/>
              </a:ext>
            </a:extLst>
          </p:cNvPr>
          <p:cNvSpPr/>
          <p:nvPr/>
        </p:nvSpPr>
        <p:spPr bwMode="auto">
          <a:xfrm>
            <a:off x="9867715" y="5031008"/>
            <a:ext cx="255254" cy="255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cxnSp>
        <p:nvCxnSpPr>
          <p:cNvPr id="170" name="Straight Arrow Connector 169">
            <a:extLst>
              <a:ext uri="{FF2B5EF4-FFF2-40B4-BE49-F238E27FC236}">
                <a16:creationId xmlns:a16="http://schemas.microsoft.com/office/drawing/2014/main" id="{A7FD9DAF-0BCB-CDFB-4D5F-00B1D0CAE5FC}"/>
              </a:ext>
              <a:ext uri="{C183D7F6-B498-43B3-948B-1728B52AA6E4}">
                <adec:decorative xmlns:adec="http://schemas.microsoft.com/office/drawing/2017/decorative" val="1"/>
              </a:ext>
            </a:extLst>
          </p:cNvPr>
          <p:cNvCxnSpPr>
            <a:cxnSpLocks/>
            <a:stCxn id="17" idx="3"/>
          </p:cNvCxnSpPr>
          <p:nvPr/>
        </p:nvCxnSpPr>
        <p:spPr>
          <a:xfrm>
            <a:off x="1501920" y="3806024"/>
            <a:ext cx="139306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1EE874F8-CCE2-CF3D-C6B7-DD9635DB1B2A}"/>
              </a:ext>
            </a:extLst>
          </p:cNvPr>
          <p:cNvSpPr/>
          <p:nvPr/>
        </p:nvSpPr>
        <p:spPr bwMode="auto">
          <a:xfrm>
            <a:off x="3860838" y="2917956"/>
            <a:ext cx="1280160" cy="360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Azure API Management</a:t>
            </a:r>
          </a:p>
        </p:txBody>
      </p:sp>
      <p:cxnSp>
        <p:nvCxnSpPr>
          <p:cNvPr id="182" name="Connector: Elbow 181">
            <a:extLst>
              <a:ext uri="{FF2B5EF4-FFF2-40B4-BE49-F238E27FC236}">
                <a16:creationId xmlns:a16="http://schemas.microsoft.com/office/drawing/2014/main" id="{4DE5E8B2-924B-0F28-9ACC-3F4A1B6F4723}"/>
              </a:ext>
              <a:ext uri="{C183D7F6-B498-43B3-948B-1728B52AA6E4}">
                <adec:decorative xmlns:adec="http://schemas.microsoft.com/office/drawing/2017/decorative" val="1"/>
              </a:ext>
            </a:extLst>
          </p:cNvPr>
          <p:cNvCxnSpPr>
            <a:cxnSpLocks/>
          </p:cNvCxnSpPr>
          <p:nvPr/>
        </p:nvCxnSpPr>
        <p:spPr>
          <a:xfrm rot="5400000" flipH="1" flipV="1">
            <a:off x="2619605" y="2937477"/>
            <a:ext cx="1143930" cy="3"/>
          </a:xfrm>
          <a:prstGeom prst="bentConnector3">
            <a:avLst>
              <a:gd name="adj1" fmla="val 50000"/>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87013EB2-88F7-BA87-8DCA-CE2567D21AC6}"/>
              </a:ext>
              <a:ext uri="{C183D7F6-B498-43B3-948B-1728B52AA6E4}">
                <adec:decorative xmlns:adec="http://schemas.microsoft.com/office/drawing/2017/decorative" val="1"/>
              </a:ext>
            </a:extLst>
          </p:cNvPr>
          <p:cNvCxnSpPr>
            <a:cxnSpLocks/>
            <a:stCxn id="5" idx="3"/>
            <a:endCxn id="197" idx="1"/>
          </p:cNvCxnSpPr>
          <p:nvPr/>
        </p:nvCxnSpPr>
        <p:spPr>
          <a:xfrm>
            <a:off x="4793526" y="2566662"/>
            <a:ext cx="1180423" cy="1"/>
          </a:xfrm>
          <a:prstGeom prst="straightConnector1">
            <a:avLst/>
          </a:prstGeom>
          <a:ln w="12700">
            <a:solidFill>
              <a:schemeClr val="bg1">
                <a:lumMod val="6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CD441347-B43C-CCE2-3DD0-A82F22C25366}"/>
              </a:ext>
            </a:extLst>
          </p:cNvPr>
          <p:cNvSpPr/>
          <p:nvPr/>
        </p:nvSpPr>
        <p:spPr bwMode="auto">
          <a:xfrm>
            <a:off x="5605372" y="4142607"/>
            <a:ext cx="1280160" cy="360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Azure OpenAI Service</a:t>
            </a:r>
          </a:p>
        </p:txBody>
      </p:sp>
      <p:sp>
        <p:nvSpPr>
          <p:cNvPr id="209" name="Rectangle 208">
            <a:extLst>
              <a:ext uri="{FF2B5EF4-FFF2-40B4-BE49-F238E27FC236}">
                <a16:creationId xmlns:a16="http://schemas.microsoft.com/office/drawing/2014/main" id="{99A30570-6769-8B12-0505-7EBA21A63D7E}"/>
              </a:ext>
            </a:extLst>
          </p:cNvPr>
          <p:cNvSpPr/>
          <p:nvPr/>
        </p:nvSpPr>
        <p:spPr bwMode="auto">
          <a:xfrm>
            <a:off x="5605372" y="5574122"/>
            <a:ext cx="1280160" cy="198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Azure AI Search</a:t>
            </a:r>
          </a:p>
        </p:txBody>
      </p:sp>
      <p:pic>
        <p:nvPicPr>
          <p:cNvPr id="214" name="Graphic 213">
            <a:extLst>
              <a:ext uri="{FF2B5EF4-FFF2-40B4-BE49-F238E27FC236}">
                <a16:creationId xmlns:a16="http://schemas.microsoft.com/office/drawing/2014/main" id="{FD568CF3-BF26-71B2-08AC-7B5C65864B7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75704" y="4959337"/>
            <a:ext cx="539496" cy="539496"/>
          </a:xfrm>
          <a:prstGeom prst="rect">
            <a:avLst/>
          </a:prstGeom>
        </p:spPr>
      </p:pic>
      <p:cxnSp>
        <p:nvCxnSpPr>
          <p:cNvPr id="221" name="Connector: Elbow 220">
            <a:extLst>
              <a:ext uri="{FF2B5EF4-FFF2-40B4-BE49-F238E27FC236}">
                <a16:creationId xmlns:a16="http://schemas.microsoft.com/office/drawing/2014/main" id="{B9B5AC1D-8044-18DA-3D19-3F0949E9ABA3}"/>
              </a:ext>
              <a:ext uri="{C183D7F6-B498-43B3-948B-1728B52AA6E4}">
                <adec:decorative xmlns:adec="http://schemas.microsoft.com/office/drawing/2017/decorative" val="1"/>
              </a:ext>
            </a:extLst>
          </p:cNvPr>
          <p:cNvCxnSpPr>
            <a:cxnSpLocks/>
            <a:stCxn id="214" idx="1"/>
            <a:endCxn id="176" idx="2"/>
          </p:cNvCxnSpPr>
          <p:nvPr/>
        </p:nvCxnSpPr>
        <p:spPr>
          <a:xfrm rot="10800000">
            <a:off x="4500918" y="3278055"/>
            <a:ext cx="1474786" cy="1951030"/>
          </a:xfrm>
          <a:prstGeom prst="bentConnector2">
            <a:avLst/>
          </a:prstGeom>
          <a:ln w="12700">
            <a:solidFill>
              <a:schemeClr val="bg1">
                <a:lumMod val="6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D831650D-476C-6661-D30F-FABFAE130AF7}"/>
              </a:ext>
              <a:ext uri="{C183D7F6-B498-43B3-948B-1728B52AA6E4}">
                <adec:decorative xmlns:adec="http://schemas.microsoft.com/office/drawing/2017/decorative" val="1"/>
              </a:ext>
            </a:extLst>
          </p:cNvPr>
          <p:cNvCxnSpPr>
            <a:cxnSpLocks/>
            <a:endCxn id="30" idx="1"/>
          </p:cNvCxnSpPr>
          <p:nvPr/>
        </p:nvCxnSpPr>
        <p:spPr>
          <a:xfrm>
            <a:off x="6518731" y="2561907"/>
            <a:ext cx="1178647" cy="4755"/>
          </a:xfrm>
          <a:prstGeom prst="straightConnector1">
            <a:avLst/>
          </a:prstGeom>
          <a:ln w="12700">
            <a:solidFill>
              <a:schemeClr val="tx2"/>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6" name="Rectangle 225">
            <a:extLst>
              <a:ext uri="{FF2B5EF4-FFF2-40B4-BE49-F238E27FC236}">
                <a16:creationId xmlns:a16="http://schemas.microsoft.com/office/drawing/2014/main" id="{80497059-A45C-B0C4-6F0E-EF3609C88935}"/>
              </a:ext>
            </a:extLst>
          </p:cNvPr>
          <p:cNvSpPr/>
          <p:nvPr/>
        </p:nvSpPr>
        <p:spPr bwMode="auto">
          <a:xfrm>
            <a:off x="7468267" y="2917956"/>
            <a:ext cx="1043438" cy="360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Customer-facing apps</a:t>
            </a:r>
          </a:p>
        </p:txBody>
      </p:sp>
      <p:sp>
        <p:nvSpPr>
          <p:cNvPr id="237" name="Rectangle 236">
            <a:extLst>
              <a:ext uri="{FF2B5EF4-FFF2-40B4-BE49-F238E27FC236}">
                <a16:creationId xmlns:a16="http://schemas.microsoft.com/office/drawing/2014/main" id="{114E1DBC-8FB1-0305-F61E-AAD4DA1FB773}"/>
              </a:ext>
            </a:extLst>
          </p:cNvPr>
          <p:cNvSpPr/>
          <p:nvPr/>
        </p:nvSpPr>
        <p:spPr bwMode="auto">
          <a:xfrm>
            <a:off x="7817498" y="5574122"/>
            <a:ext cx="1650352" cy="198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Customer Support System</a:t>
            </a:r>
          </a:p>
        </p:txBody>
      </p:sp>
      <p:cxnSp>
        <p:nvCxnSpPr>
          <p:cNvPr id="228" name="Straight Arrow Connector 227">
            <a:extLst>
              <a:ext uri="{FF2B5EF4-FFF2-40B4-BE49-F238E27FC236}">
                <a16:creationId xmlns:a16="http://schemas.microsoft.com/office/drawing/2014/main" id="{158FA2DD-CF7B-28DA-D5C4-5894EED98A04}"/>
              </a:ext>
              <a:ext uri="{C183D7F6-B498-43B3-948B-1728B52AA6E4}">
                <adec:decorative xmlns:adec="http://schemas.microsoft.com/office/drawing/2017/decorative" val="1"/>
              </a:ext>
            </a:extLst>
          </p:cNvPr>
          <p:cNvCxnSpPr>
            <a:cxnSpLocks/>
          </p:cNvCxnSpPr>
          <p:nvPr/>
        </p:nvCxnSpPr>
        <p:spPr>
          <a:xfrm flipV="1">
            <a:off x="9667561" y="2566670"/>
            <a:ext cx="1003027" cy="0"/>
          </a:xfrm>
          <a:prstGeom prst="straightConnector1">
            <a:avLst/>
          </a:prstGeom>
          <a:ln w="12700">
            <a:solidFill>
              <a:srgbClr val="49C5B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744FDC7B-3136-1287-E0C0-6996D1BC0CAF}"/>
              </a:ext>
              <a:ext uri="{C183D7F6-B498-43B3-948B-1728B52AA6E4}">
                <adec:decorative xmlns:adec="http://schemas.microsoft.com/office/drawing/2017/decorative" val="1"/>
              </a:ext>
            </a:extLst>
          </p:cNvPr>
          <p:cNvCxnSpPr>
            <a:cxnSpLocks/>
          </p:cNvCxnSpPr>
          <p:nvPr/>
        </p:nvCxnSpPr>
        <p:spPr>
          <a:xfrm>
            <a:off x="8935282" y="5229085"/>
            <a:ext cx="1735306" cy="0"/>
          </a:xfrm>
          <a:prstGeom prst="straightConnector1">
            <a:avLst/>
          </a:prstGeom>
          <a:ln w="12700">
            <a:solidFill>
              <a:srgbClr val="49C5B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8C0115-B6F9-0D1F-B66F-BD09CE09623C}"/>
              </a:ext>
            </a:extLst>
          </p:cNvPr>
          <p:cNvSpPr/>
          <p:nvPr/>
        </p:nvSpPr>
        <p:spPr bwMode="auto">
          <a:xfrm>
            <a:off x="8695077" y="2917956"/>
            <a:ext cx="1280160" cy="360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Azure</a:t>
            </a:r>
            <a:b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b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Front Door</a:t>
            </a:r>
          </a:p>
        </p:txBody>
      </p:sp>
      <p:pic>
        <p:nvPicPr>
          <p:cNvPr id="11" name="Graphic 10">
            <a:extLst>
              <a:ext uri="{FF2B5EF4-FFF2-40B4-BE49-F238E27FC236}">
                <a16:creationId xmlns:a16="http://schemas.microsoft.com/office/drawing/2014/main" id="{D2C1EB2F-F829-238D-7BB8-69B8A6C65F3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02753" y="2265514"/>
            <a:ext cx="664808" cy="602296"/>
          </a:xfrm>
          <a:prstGeom prst="rect">
            <a:avLst/>
          </a:prstGeom>
        </p:spPr>
      </p:pic>
      <p:cxnSp>
        <p:nvCxnSpPr>
          <p:cNvPr id="14" name="Straight Arrow Connector 13">
            <a:extLst>
              <a:ext uri="{FF2B5EF4-FFF2-40B4-BE49-F238E27FC236}">
                <a16:creationId xmlns:a16="http://schemas.microsoft.com/office/drawing/2014/main" id="{97B3AF8A-3382-F6B4-5BDE-A5D9594B9F4A}"/>
              </a:ext>
              <a:ext uri="{C183D7F6-B498-43B3-948B-1728B52AA6E4}">
                <adec:decorative xmlns:adec="http://schemas.microsoft.com/office/drawing/2017/decorative" val="1"/>
              </a:ext>
            </a:extLst>
          </p:cNvPr>
          <p:cNvCxnSpPr>
            <a:cxnSpLocks/>
            <a:stCxn id="30" idx="3"/>
            <a:endCxn id="11" idx="1"/>
          </p:cNvCxnSpPr>
          <p:nvPr/>
        </p:nvCxnSpPr>
        <p:spPr>
          <a:xfrm>
            <a:off x="8282594" y="2566662"/>
            <a:ext cx="720159" cy="0"/>
          </a:xfrm>
          <a:prstGeom prst="straightConnector1">
            <a:avLst/>
          </a:prstGeom>
          <a:ln w="12700">
            <a:solidFill>
              <a:srgbClr val="49C5B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4" name="Graphic 215">
            <a:extLst>
              <a:ext uri="{FF2B5EF4-FFF2-40B4-BE49-F238E27FC236}">
                <a16:creationId xmlns:a16="http://schemas.microsoft.com/office/drawing/2014/main" id="{2B1F4CAA-8FB0-6E99-7184-EDBE326D9E56}"/>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000227" y="3560799"/>
            <a:ext cx="490451" cy="490451"/>
          </a:xfrm>
          <a:prstGeom prst="rect">
            <a:avLst/>
          </a:prstGeom>
        </p:spPr>
      </p:pic>
      <p:pic>
        <p:nvPicPr>
          <p:cNvPr id="5" name="Graphic 4">
            <a:extLst>
              <a:ext uri="{FF2B5EF4-FFF2-40B4-BE49-F238E27FC236}">
                <a16:creationId xmlns:a16="http://schemas.microsoft.com/office/drawing/2014/main" id="{53ED0A55-9A27-7145-7C8C-AE65C9E14A5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8310" y="2274054"/>
            <a:ext cx="585216" cy="585216"/>
          </a:xfrm>
          <a:prstGeom prst="rect">
            <a:avLst/>
          </a:prstGeom>
        </p:spPr>
      </p:pic>
      <p:pic>
        <p:nvPicPr>
          <p:cNvPr id="9" name="Graphic 8">
            <a:extLst>
              <a:ext uri="{FF2B5EF4-FFF2-40B4-BE49-F238E27FC236}">
                <a16:creationId xmlns:a16="http://schemas.microsoft.com/office/drawing/2014/main" id="{B2B154C8-1743-3318-4AE7-8B4E8FA443F8}"/>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70706" y="5735264"/>
            <a:ext cx="397913" cy="397913"/>
          </a:xfrm>
          <a:prstGeom prst="rect">
            <a:avLst/>
          </a:prstGeom>
        </p:spPr>
      </p:pic>
      <p:sp>
        <p:nvSpPr>
          <p:cNvPr id="165" name="Rectangle 164">
            <a:extLst>
              <a:ext uri="{FF2B5EF4-FFF2-40B4-BE49-F238E27FC236}">
                <a16:creationId xmlns:a16="http://schemas.microsoft.com/office/drawing/2014/main" id="{DBFB0F5D-421C-60F5-4E5C-8EB0808AA571}"/>
              </a:ext>
            </a:extLst>
          </p:cNvPr>
          <p:cNvSpPr/>
          <p:nvPr/>
        </p:nvSpPr>
        <p:spPr bwMode="auto">
          <a:xfrm>
            <a:off x="852872" y="5574122"/>
            <a:ext cx="749457" cy="198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Policies</a:t>
            </a:r>
            <a:endParaRPr kumimoji="0" lang="en-CA" sz="1050" b="1"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pic>
        <p:nvPicPr>
          <p:cNvPr id="12" name="Graphic 11">
            <a:extLst>
              <a:ext uri="{FF2B5EF4-FFF2-40B4-BE49-F238E27FC236}">
                <a16:creationId xmlns:a16="http://schemas.microsoft.com/office/drawing/2014/main" id="{1179041D-018F-2B22-2F3F-20A22C13FC27}"/>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3280" y="4954765"/>
            <a:ext cx="548640" cy="548640"/>
          </a:xfrm>
          <a:prstGeom prst="rect">
            <a:avLst/>
          </a:prstGeom>
        </p:spPr>
      </p:pic>
      <p:grpSp>
        <p:nvGrpSpPr>
          <p:cNvPr id="28" name="Group 27">
            <a:extLst>
              <a:ext uri="{FF2B5EF4-FFF2-40B4-BE49-F238E27FC236}">
                <a16:creationId xmlns:a16="http://schemas.microsoft.com/office/drawing/2014/main" id="{048F73CE-31D4-F91E-BD3E-FEA0E36D2C96}"/>
              </a:ext>
              <a:ext uri="{C183D7F6-B498-43B3-948B-1728B52AA6E4}">
                <adec:decorative xmlns:adec="http://schemas.microsoft.com/office/drawing/2017/decorative" val="1"/>
              </a:ext>
            </a:extLst>
          </p:cNvPr>
          <p:cNvGrpSpPr>
            <a:grpSpLocks noChangeAspect="1"/>
          </p:cNvGrpSpPr>
          <p:nvPr/>
        </p:nvGrpSpPr>
        <p:grpSpPr>
          <a:xfrm>
            <a:off x="10893148" y="2292342"/>
            <a:ext cx="498425" cy="548640"/>
            <a:chOff x="11541245" y="2990825"/>
            <a:chExt cx="478489" cy="526696"/>
          </a:xfrm>
        </p:grpSpPr>
        <p:sp>
          <p:nvSpPr>
            <p:cNvPr id="20" name="Freeform: Shape 19">
              <a:extLst>
                <a:ext uri="{FF2B5EF4-FFF2-40B4-BE49-F238E27FC236}">
                  <a16:creationId xmlns:a16="http://schemas.microsoft.com/office/drawing/2014/main" id="{DA5DC1E6-D989-5B44-2F48-0FD0F4C94FC2}"/>
                </a:ext>
              </a:extLst>
            </p:cNvPr>
            <p:cNvSpPr/>
            <p:nvPr/>
          </p:nvSpPr>
          <p:spPr>
            <a:xfrm>
              <a:off x="11541245" y="3227513"/>
              <a:ext cx="478489" cy="290008"/>
            </a:xfrm>
            <a:custGeom>
              <a:avLst/>
              <a:gdLst>
                <a:gd name="connsiteX0" fmla="*/ 435573 w 478489"/>
                <a:gd name="connsiteY0" fmla="*/ 290007 h 290008"/>
                <a:gd name="connsiteX1" fmla="*/ 478489 w 478489"/>
                <a:gd name="connsiteY1" fmla="*/ 247745 h 290008"/>
                <a:gd name="connsiteX2" fmla="*/ 478489 w 478489"/>
                <a:gd name="connsiteY2" fmla="*/ 247741 h 290008"/>
                <a:gd name="connsiteX3" fmla="*/ 478489 w 478489"/>
                <a:gd name="connsiteY3" fmla="*/ 242540 h 290008"/>
                <a:gd name="connsiteX4" fmla="*/ 239851 w 478489"/>
                <a:gd name="connsiteY4" fmla="*/ 0 h 290008"/>
                <a:gd name="connsiteX5" fmla="*/ 238 w 478489"/>
                <a:gd name="connsiteY5" fmla="*/ 242865 h 290008"/>
                <a:gd name="connsiteX6" fmla="*/ 38277 w 478489"/>
                <a:gd name="connsiteY6" fmla="*/ 290007 h 290008"/>
                <a:gd name="connsiteX7" fmla="*/ 435573 w 478489"/>
                <a:gd name="connsiteY7" fmla="*/ 290007 h 2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489" h="290008">
                  <a:moveTo>
                    <a:pt x="435573" y="290007"/>
                  </a:moveTo>
                  <a:cubicBezTo>
                    <a:pt x="459096" y="290186"/>
                    <a:pt x="478310" y="271264"/>
                    <a:pt x="478489" y="247745"/>
                  </a:cubicBezTo>
                  <a:cubicBezTo>
                    <a:pt x="478489" y="247745"/>
                    <a:pt x="478489" y="247741"/>
                    <a:pt x="478489" y="247741"/>
                  </a:cubicBezTo>
                  <a:cubicBezTo>
                    <a:pt x="478489" y="246116"/>
                    <a:pt x="478489" y="244165"/>
                    <a:pt x="478489" y="242540"/>
                  </a:cubicBezTo>
                  <a:cubicBezTo>
                    <a:pt x="461583" y="108915"/>
                    <a:pt x="385505" y="0"/>
                    <a:pt x="239851" y="0"/>
                  </a:cubicBezTo>
                  <a:cubicBezTo>
                    <a:pt x="94197" y="0"/>
                    <a:pt x="16169" y="92009"/>
                    <a:pt x="238" y="242865"/>
                  </a:cubicBezTo>
                  <a:cubicBezTo>
                    <a:pt x="-2229" y="266374"/>
                    <a:pt x="14778" y="287452"/>
                    <a:pt x="38277" y="290007"/>
                  </a:cubicBezTo>
                  <a:lnTo>
                    <a:pt x="435573" y="290007"/>
                  </a:lnTo>
                  <a:close/>
                </a:path>
              </a:pathLst>
            </a:custGeom>
            <a:gradFill>
              <a:gsLst>
                <a:gs pos="0">
                  <a:srgbClr val="773ADC"/>
                </a:gs>
                <a:gs pos="50000">
                  <a:srgbClr val="975AE8"/>
                </a:gs>
                <a:gs pos="100000">
                  <a:srgbClr val="B77AF4"/>
                </a:gs>
              </a:gsLst>
              <a:lin ang="16200000" scaled="1"/>
            </a:gra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CD15E486-8F84-5C95-99BB-13A6187321BB}"/>
                </a:ext>
              </a:extLst>
            </p:cNvPr>
            <p:cNvSpPr/>
            <p:nvPr/>
          </p:nvSpPr>
          <p:spPr>
            <a:xfrm>
              <a:off x="11708269" y="3237917"/>
              <a:ext cx="141752" cy="186944"/>
            </a:xfrm>
            <a:custGeom>
              <a:avLst/>
              <a:gdLst>
                <a:gd name="connsiteX0" fmla="*/ 72502 w 141752"/>
                <a:gd name="connsiteY0" fmla="*/ 21133 h 186944"/>
                <a:gd name="connsiteX1" fmla="*/ 0 w 141752"/>
                <a:gd name="connsiteY1" fmla="*/ 0 h 186944"/>
                <a:gd name="connsiteX2" fmla="*/ 71852 w 141752"/>
                <a:gd name="connsiteY2" fmla="*/ 186944 h 186944"/>
                <a:gd name="connsiteX3" fmla="*/ 141752 w 141752"/>
                <a:gd name="connsiteY3" fmla="*/ 975 h 186944"/>
                <a:gd name="connsiteX4" fmla="*/ 72502 w 141752"/>
                <a:gd name="connsiteY4" fmla="*/ 21133 h 18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52" h="186944">
                  <a:moveTo>
                    <a:pt x="72502" y="21133"/>
                  </a:moveTo>
                  <a:cubicBezTo>
                    <a:pt x="46810" y="21170"/>
                    <a:pt x="21648" y="13835"/>
                    <a:pt x="0" y="0"/>
                  </a:cubicBezTo>
                  <a:lnTo>
                    <a:pt x="71852" y="186944"/>
                  </a:lnTo>
                  <a:lnTo>
                    <a:pt x="141752" y="975"/>
                  </a:lnTo>
                  <a:cubicBezTo>
                    <a:pt x="121031" y="14089"/>
                    <a:pt x="97024" y="21077"/>
                    <a:pt x="72502" y="21133"/>
                  </a:cubicBezTo>
                  <a:close/>
                </a:path>
              </a:pathLst>
            </a:custGeom>
            <a:solidFill>
              <a:srgbClr val="FFFF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96BE8144-B133-7A8C-B8F2-D72468B8CFF8}"/>
                </a:ext>
              </a:extLst>
            </p:cNvPr>
            <p:cNvSpPr/>
            <p:nvPr/>
          </p:nvSpPr>
          <p:spPr>
            <a:xfrm>
              <a:off x="11646496" y="2990825"/>
              <a:ext cx="268549" cy="268549"/>
            </a:xfrm>
            <a:custGeom>
              <a:avLst/>
              <a:gdLst>
                <a:gd name="connsiteX0" fmla="*/ 268549 w 268549"/>
                <a:gd name="connsiteY0" fmla="*/ 134275 h 268549"/>
                <a:gd name="connsiteX1" fmla="*/ 134275 w 268549"/>
                <a:gd name="connsiteY1" fmla="*/ 268549 h 268549"/>
                <a:gd name="connsiteX2" fmla="*/ 0 w 268549"/>
                <a:gd name="connsiteY2" fmla="*/ 134275 h 268549"/>
                <a:gd name="connsiteX3" fmla="*/ 134275 w 268549"/>
                <a:gd name="connsiteY3" fmla="*/ 0 h 268549"/>
                <a:gd name="connsiteX4" fmla="*/ 268549 w 268549"/>
                <a:gd name="connsiteY4" fmla="*/ 134275 h 268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9" h="268549">
                  <a:moveTo>
                    <a:pt x="268549" y="134275"/>
                  </a:moveTo>
                  <a:cubicBezTo>
                    <a:pt x="268549" y="208432"/>
                    <a:pt x="208432" y="268549"/>
                    <a:pt x="134275" y="268549"/>
                  </a:cubicBezTo>
                  <a:cubicBezTo>
                    <a:pt x="60117" y="268549"/>
                    <a:pt x="0" y="208432"/>
                    <a:pt x="0" y="134275"/>
                  </a:cubicBezTo>
                  <a:cubicBezTo>
                    <a:pt x="0" y="60117"/>
                    <a:pt x="60117" y="0"/>
                    <a:pt x="134275" y="0"/>
                  </a:cubicBezTo>
                  <a:cubicBezTo>
                    <a:pt x="208432" y="0"/>
                    <a:pt x="268549" y="60117"/>
                    <a:pt x="268549" y="134275"/>
                  </a:cubicBezTo>
                  <a:close/>
                </a:path>
              </a:pathLst>
            </a:custGeom>
            <a:gradFill>
              <a:gsLst>
                <a:gs pos="0">
                  <a:srgbClr val="773ADC"/>
                </a:gs>
                <a:gs pos="50000">
                  <a:srgbClr val="975AE8"/>
                </a:gs>
                <a:gs pos="100000">
                  <a:srgbClr val="B77AF4"/>
                </a:gs>
              </a:gsLst>
              <a:lin ang="16200000" scaled="1"/>
            </a:gra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164" name="Rectangle 163">
            <a:extLst>
              <a:ext uri="{FF2B5EF4-FFF2-40B4-BE49-F238E27FC236}">
                <a16:creationId xmlns:a16="http://schemas.microsoft.com/office/drawing/2014/main" id="{25AD7C17-9D20-8546-2D3D-3FA995828C97}"/>
              </a:ext>
            </a:extLst>
          </p:cNvPr>
          <p:cNvSpPr/>
          <p:nvPr/>
        </p:nvSpPr>
        <p:spPr bwMode="auto">
          <a:xfrm>
            <a:off x="728837" y="4142607"/>
            <a:ext cx="997527" cy="5216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Customer Accounts and </a:t>
            </a:r>
            <a:b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b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Metadata</a:t>
            </a:r>
            <a:endParaRPr kumimoji="0" lang="en-CA" sz="1050" b="1"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pic>
        <p:nvPicPr>
          <p:cNvPr id="17" name="Graphic 16">
            <a:extLst>
              <a:ext uri="{FF2B5EF4-FFF2-40B4-BE49-F238E27FC236}">
                <a16:creationId xmlns:a16="http://schemas.microsoft.com/office/drawing/2014/main" id="{1238D99D-F8E0-0F85-D77A-73AD1A11D191}"/>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3280" y="3531704"/>
            <a:ext cx="548640" cy="548640"/>
          </a:xfrm>
          <a:prstGeom prst="rect">
            <a:avLst/>
          </a:prstGeom>
        </p:spPr>
      </p:pic>
      <p:pic>
        <p:nvPicPr>
          <p:cNvPr id="18" name="Graphic 17">
            <a:extLst>
              <a:ext uri="{FF2B5EF4-FFF2-40B4-BE49-F238E27FC236}">
                <a16:creationId xmlns:a16="http://schemas.microsoft.com/office/drawing/2014/main" id="{4E49EC90-C0C8-DFA6-5B15-873CC12CDF8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68040" y="4954765"/>
            <a:ext cx="548640" cy="548640"/>
          </a:xfrm>
          <a:prstGeom prst="rect">
            <a:avLst/>
          </a:prstGeom>
        </p:spPr>
      </p:pic>
      <p:pic>
        <p:nvPicPr>
          <p:cNvPr id="29" name="Graphic 28">
            <a:extLst>
              <a:ext uri="{FF2B5EF4-FFF2-40B4-BE49-F238E27FC236}">
                <a16:creationId xmlns:a16="http://schemas.microsoft.com/office/drawing/2014/main" id="{91F87F3A-8D3D-0D2A-C83B-61766ECCB138}"/>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50066" y="4936477"/>
            <a:ext cx="585216" cy="585216"/>
          </a:xfrm>
          <a:prstGeom prst="rect">
            <a:avLst/>
          </a:prstGeom>
        </p:spPr>
      </p:pic>
      <p:pic>
        <p:nvPicPr>
          <p:cNvPr id="30" name="Graphic 29">
            <a:extLst>
              <a:ext uri="{FF2B5EF4-FFF2-40B4-BE49-F238E27FC236}">
                <a16:creationId xmlns:a16="http://schemas.microsoft.com/office/drawing/2014/main" id="{58B3D15E-838F-4EDA-5F31-7A5B34BCB3FD}"/>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97378" y="2274054"/>
            <a:ext cx="585216" cy="585216"/>
          </a:xfrm>
          <a:prstGeom prst="rect">
            <a:avLst/>
          </a:prstGeom>
        </p:spPr>
      </p:pic>
      <p:sp>
        <p:nvSpPr>
          <p:cNvPr id="21" name="Rectangle 20">
            <a:extLst>
              <a:ext uri="{FF2B5EF4-FFF2-40B4-BE49-F238E27FC236}">
                <a16:creationId xmlns:a16="http://schemas.microsoft.com/office/drawing/2014/main" id="{3B151917-AA70-0CBB-2983-4B0B7FE4E142}"/>
              </a:ext>
            </a:extLst>
          </p:cNvPr>
          <p:cNvSpPr/>
          <p:nvPr/>
        </p:nvSpPr>
        <p:spPr bwMode="auto">
          <a:xfrm>
            <a:off x="815399" y="2917956"/>
            <a:ext cx="824403" cy="198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Flights</a:t>
            </a:r>
            <a:endParaRPr kumimoji="0" lang="en-CA" sz="1050" b="1"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sp>
        <p:nvSpPr>
          <p:cNvPr id="34" name="Graphic 32" descr="Airplane with solid fill">
            <a:extLst>
              <a:ext uri="{FF2B5EF4-FFF2-40B4-BE49-F238E27FC236}">
                <a16:creationId xmlns:a16="http://schemas.microsoft.com/office/drawing/2014/main" id="{1B59E40E-93EC-80E1-65A9-40AF32CD8E23}"/>
              </a:ext>
            </a:extLst>
          </p:cNvPr>
          <p:cNvSpPr>
            <a:spLocks noChangeAspect="1"/>
          </p:cNvSpPr>
          <p:nvPr/>
        </p:nvSpPr>
        <p:spPr>
          <a:xfrm>
            <a:off x="994428" y="2292342"/>
            <a:ext cx="466344" cy="548640"/>
          </a:xfrm>
          <a:custGeom>
            <a:avLst/>
            <a:gdLst>
              <a:gd name="connsiteX0" fmla="*/ 647700 w 647700"/>
              <a:gd name="connsiteY0" fmla="*/ 552450 h 762000"/>
              <a:gd name="connsiteX1" fmla="*/ 647700 w 647700"/>
              <a:gd name="connsiteY1" fmla="*/ 466725 h 762000"/>
              <a:gd name="connsiteX2" fmla="*/ 371475 w 647700"/>
              <a:gd name="connsiteY2" fmla="*/ 271463 h 762000"/>
              <a:gd name="connsiteX3" fmla="*/ 371475 w 647700"/>
              <a:gd name="connsiteY3" fmla="*/ 85725 h 762000"/>
              <a:gd name="connsiteX4" fmla="*/ 323850 w 647700"/>
              <a:gd name="connsiteY4" fmla="*/ 0 h 762000"/>
              <a:gd name="connsiteX5" fmla="*/ 276225 w 647700"/>
              <a:gd name="connsiteY5" fmla="*/ 85725 h 762000"/>
              <a:gd name="connsiteX6" fmla="*/ 276225 w 647700"/>
              <a:gd name="connsiteY6" fmla="*/ 271463 h 762000"/>
              <a:gd name="connsiteX7" fmla="*/ 0 w 647700"/>
              <a:gd name="connsiteY7" fmla="*/ 466725 h 762000"/>
              <a:gd name="connsiteX8" fmla="*/ 0 w 647700"/>
              <a:gd name="connsiteY8" fmla="*/ 552450 h 762000"/>
              <a:gd name="connsiteX9" fmla="*/ 276225 w 647700"/>
              <a:gd name="connsiteY9" fmla="*/ 414338 h 762000"/>
              <a:gd name="connsiteX10" fmla="*/ 276225 w 647700"/>
              <a:gd name="connsiteY10" fmla="*/ 621983 h 762000"/>
              <a:gd name="connsiteX11" fmla="*/ 180975 w 647700"/>
              <a:gd name="connsiteY11" fmla="*/ 704850 h 762000"/>
              <a:gd name="connsiteX12" fmla="*/ 180975 w 647700"/>
              <a:gd name="connsiteY12" fmla="*/ 762000 h 762000"/>
              <a:gd name="connsiteX13" fmla="*/ 323850 w 647700"/>
              <a:gd name="connsiteY13" fmla="*/ 704850 h 762000"/>
              <a:gd name="connsiteX14" fmla="*/ 466725 w 647700"/>
              <a:gd name="connsiteY14" fmla="*/ 762000 h 762000"/>
              <a:gd name="connsiteX15" fmla="*/ 466725 w 647700"/>
              <a:gd name="connsiteY15" fmla="*/ 704850 h 762000"/>
              <a:gd name="connsiteX16" fmla="*/ 371475 w 647700"/>
              <a:gd name="connsiteY16" fmla="*/ 621983 h 762000"/>
              <a:gd name="connsiteX17" fmla="*/ 371475 w 647700"/>
              <a:gd name="connsiteY17" fmla="*/ 414338 h 762000"/>
              <a:gd name="connsiteX18" fmla="*/ 647700 w 647700"/>
              <a:gd name="connsiteY18" fmla="*/ 5524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762000">
                <a:moveTo>
                  <a:pt x="647700" y="552450"/>
                </a:moveTo>
                <a:lnTo>
                  <a:pt x="647700" y="466725"/>
                </a:lnTo>
                <a:lnTo>
                  <a:pt x="371475" y="271463"/>
                </a:lnTo>
                <a:lnTo>
                  <a:pt x="371475" y="85725"/>
                </a:lnTo>
                <a:cubicBezTo>
                  <a:pt x="371475" y="48578"/>
                  <a:pt x="352425" y="0"/>
                  <a:pt x="323850" y="0"/>
                </a:cubicBezTo>
                <a:cubicBezTo>
                  <a:pt x="296228" y="0"/>
                  <a:pt x="276225" y="48578"/>
                  <a:pt x="276225" y="85725"/>
                </a:cubicBezTo>
                <a:lnTo>
                  <a:pt x="276225" y="271463"/>
                </a:lnTo>
                <a:lnTo>
                  <a:pt x="0" y="466725"/>
                </a:lnTo>
                <a:lnTo>
                  <a:pt x="0" y="552450"/>
                </a:lnTo>
                <a:lnTo>
                  <a:pt x="276225" y="414338"/>
                </a:lnTo>
                <a:lnTo>
                  <a:pt x="276225" y="621983"/>
                </a:lnTo>
                <a:lnTo>
                  <a:pt x="180975" y="704850"/>
                </a:lnTo>
                <a:lnTo>
                  <a:pt x="180975" y="762000"/>
                </a:lnTo>
                <a:lnTo>
                  <a:pt x="323850" y="704850"/>
                </a:lnTo>
                <a:lnTo>
                  <a:pt x="466725" y="762000"/>
                </a:lnTo>
                <a:lnTo>
                  <a:pt x="466725" y="704850"/>
                </a:lnTo>
                <a:lnTo>
                  <a:pt x="371475" y="621983"/>
                </a:lnTo>
                <a:lnTo>
                  <a:pt x="371475" y="414338"/>
                </a:lnTo>
                <a:lnTo>
                  <a:pt x="647700" y="552450"/>
                </a:lnTo>
                <a:close/>
              </a:path>
            </a:pathLst>
          </a:custGeom>
          <a:gradFill>
            <a:gsLst>
              <a:gs pos="0">
                <a:srgbClr val="198AB3"/>
              </a:gs>
              <a:gs pos="29000">
                <a:srgbClr val="1786B1"/>
              </a:gs>
              <a:gs pos="59000">
                <a:srgbClr val="1079AD"/>
              </a:gs>
              <a:gs pos="89000">
                <a:srgbClr val="0565A5"/>
              </a:gs>
              <a:gs pos="100000">
                <a:srgbClr val="005BA1"/>
              </a:gs>
            </a:gsLst>
            <a:lin ang="5400000" scaled="1"/>
          </a:gradFill>
          <a:ln w="322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53" name="Connector: Elbow 52">
            <a:extLst>
              <a:ext uri="{FF2B5EF4-FFF2-40B4-BE49-F238E27FC236}">
                <a16:creationId xmlns:a16="http://schemas.microsoft.com/office/drawing/2014/main" id="{7260AF9B-8961-A28F-C58A-756F48F27058}"/>
              </a:ext>
              <a:ext uri="{C183D7F6-B498-43B3-948B-1728B52AA6E4}">
                <adec:decorative xmlns:adec="http://schemas.microsoft.com/office/drawing/2017/decorative" val="1"/>
              </a:ext>
            </a:extLst>
          </p:cNvPr>
          <p:cNvCxnSpPr>
            <a:cxnSpLocks/>
            <a:stCxn id="4" idx="1"/>
            <a:endCxn id="176" idx="2"/>
          </p:cNvCxnSpPr>
          <p:nvPr/>
        </p:nvCxnSpPr>
        <p:spPr>
          <a:xfrm rot="10800000">
            <a:off x="4500919" y="3278055"/>
            <a:ext cx="1499309" cy="527970"/>
          </a:xfrm>
          <a:prstGeom prst="bentConnector2">
            <a:avLst/>
          </a:prstGeom>
          <a:ln w="12700">
            <a:solidFill>
              <a:schemeClr val="bg1">
                <a:lumMod val="6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669063E-D5EB-89FA-5150-EF686CA7AA4A}"/>
              </a:ext>
              <a:ext uri="{C183D7F6-B498-43B3-948B-1728B52AA6E4}">
                <adec:decorative xmlns:adec="http://schemas.microsoft.com/office/drawing/2017/decorative" val="1"/>
              </a:ext>
            </a:extLst>
          </p:cNvPr>
          <p:cNvCxnSpPr>
            <a:cxnSpLocks/>
            <a:stCxn id="197" idx="3"/>
            <a:endCxn id="29" idx="1"/>
          </p:cNvCxnSpPr>
          <p:nvPr/>
        </p:nvCxnSpPr>
        <p:spPr>
          <a:xfrm>
            <a:off x="6516956" y="2566663"/>
            <a:ext cx="1833110" cy="2662422"/>
          </a:xfrm>
          <a:prstGeom prst="bentConnector3">
            <a:avLst>
              <a:gd name="adj1" fmla="val 40647"/>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EFD8794-604C-A93D-423F-2735D8279C26}"/>
              </a:ext>
              <a:ext uri="{C183D7F6-B498-43B3-948B-1728B52AA6E4}">
                <adec:decorative xmlns:adec="http://schemas.microsoft.com/office/drawing/2017/decorative" val="1"/>
              </a:ext>
            </a:extLst>
          </p:cNvPr>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2869843" y="3542040"/>
            <a:ext cx="635508" cy="6355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1060BB-ECA2-DBE9-0AED-79F122C9FA62}"/>
              </a:ext>
            </a:extLst>
          </p:cNvPr>
          <p:cNvSpPr txBox="1"/>
          <p:nvPr/>
        </p:nvSpPr>
        <p:spPr>
          <a:xfrm>
            <a:off x="2716868" y="4253570"/>
            <a:ext cx="955262"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a:solidFill>
                  <a:srgbClr val="000000"/>
                </a:solidFill>
                <a:latin typeface="Segoe Sans Text Semibold"/>
                <a:cs typeface="Segoe UI" pitchFamily="34" charset="0"/>
              </a:rPr>
              <a:t>Azure Database for PostgreSQL</a:t>
            </a:r>
          </a:p>
        </p:txBody>
      </p:sp>
      <p:sp>
        <p:nvSpPr>
          <p:cNvPr id="7" name="Content Placeholder 8">
            <a:extLst>
              <a:ext uri="{FF2B5EF4-FFF2-40B4-BE49-F238E27FC236}">
                <a16:creationId xmlns:a16="http://schemas.microsoft.com/office/drawing/2014/main" id="{319D3999-C359-7B93-64DD-B045AD2FBB07}"/>
              </a:ext>
              <a:ext uri="{C183D7F6-B498-43B3-948B-1728B52AA6E4}">
                <adec:decorative xmlns:adec="http://schemas.microsoft.com/office/drawing/2017/decorative" val="0"/>
              </a:ext>
            </a:extLst>
          </p:cNvPr>
          <p:cNvSpPr txBox="1">
            <a:spLocks/>
          </p:cNvSpPr>
          <p:nvPr/>
        </p:nvSpPr>
        <p:spPr>
          <a:xfrm>
            <a:off x="2410903" y="2060701"/>
            <a:ext cx="1608373" cy="2518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dirty="0">
                <a:ln>
                  <a:noFill/>
                </a:ln>
                <a:solidFill>
                  <a:schemeClr val="tx1"/>
                </a:solidFill>
                <a:effectLst/>
                <a:uLnTx/>
                <a:uFillTx/>
                <a:latin typeface="Segoe UI Semibold"/>
                <a:ea typeface="+mn-ea"/>
                <a:cs typeface="+mn-cs"/>
              </a:rPr>
              <a:t>Azure Cache for Redis</a:t>
            </a:r>
          </a:p>
        </p:txBody>
      </p:sp>
      <p:pic>
        <p:nvPicPr>
          <p:cNvPr id="8" name="Picture 6">
            <a:extLst>
              <a:ext uri="{FF2B5EF4-FFF2-40B4-BE49-F238E27FC236}">
                <a16:creationId xmlns:a16="http://schemas.microsoft.com/office/drawing/2014/main" id="{0F14AD3C-D9BB-3CCB-01E0-4CEFB6969223}"/>
              </a:ext>
              <a:ext uri="{C183D7F6-B498-43B3-948B-1728B52AA6E4}">
                <adec:decorative xmlns:adec="http://schemas.microsoft.com/office/drawing/2017/decorative" val="1"/>
              </a:ext>
            </a:extLst>
          </p:cNvPr>
          <p:cNvPicPr>
            <a:picLocks noChangeAspect="1"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2887813" y="1530136"/>
            <a:ext cx="617538" cy="53072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or: Elbow 25">
            <a:extLst>
              <a:ext uri="{FF2B5EF4-FFF2-40B4-BE49-F238E27FC236}">
                <a16:creationId xmlns:a16="http://schemas.microsoft.com/office/drawing/2014/main" id="{A5FCC0A8-D828-3E89-2E90-38F400984539}"/>
              </a:ext>
              <a:ext uri="{C183D7F6-B498-43B3-948B-1728B52AA6E4}">
                <adec:decorative xmlns:adec="http://schemas.microsoft.com/office/drawing/2017/decorative" val="1"/>
              </a:ext>
            </a:extLst>
          </p:cNvPr>
          <p:cNvCxnSpPr>
            <a:cxnSpLocks/>
          </p:cNvCxnSpPr>
          <p:nvPr/>
        </p:nvCxnSpPr>
        <p:spPr>
          <a:xfrm>
            <a:off x="3620034" y="1795418"/>
            <a:ext cx="2709816" cy="387279"/>
          </a:xfrm>
          <a:prstGeom prst="bentConnector3">
            <a:avLst>
              <a:gd name="adj1" fmla="val 100249"/>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CC9D251-820A-2E69-C211-012332310135}"/>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27" name="Rectangle: Rounded Corners 5">
              <a:extLst>
                <a:ext uri="{FF2B5EF4-FFF2-40B4-BE49-F238E27FC236}">
                  <a16:creationId xmlns:a16="http://schemas.microsoft.com/office/drawing/2014/main" id="{B36FDECA-7C66-DDA4-A0E0-5144FBA5BCF6}"/>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D1BB750-C951-5F52-5C1C-53C6B59BD412}"/>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32" name="Graphic 38">
              <a:extLst>
                <a:ext uri="{FF2B5EF4-FFF2-40B4-BE49-F238E27FC236}">
                  <a16:creationId xmlns:a16="http://schemas.microsoft.com/office/drawing/2014/main" id="{5E0D9D1B-F6C1-40C9-3622-4B0DD628F347}"/>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3533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64">
            <a:extLst>
              <a:ext uri="{FF2B5EF4-FFF2-40B4-BE49-F238E27FC236}">
                <a16:creationId xmlns:a16="http://schemas.microsoft.com/office/drawing/2014/main" id="{D9E5E042-C42D-1422-AA51-BAC0A22C2D97}"/>
              </a:ext>
              <a:ext uri="{C183D7F6-B498-43B3-948B-1728B52AA6E4}">
                <adec:decorative xmlns:adec="http://schemas.microsoft.com/office/drawing/2017/decorative" val="1"/>
              </a:ext>
            </a:extLst>
          </p:cNvPr>
          <p:cNvSpPr/>
          <p:nvPr/>
        </p:nvSpPr>
        <p:spPr bwMode="auto">
          <a:xfrm>
            <a:off x="584201" y="1666876"/>
            <a:ext cx="7253287" cy="1965324"/>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0" name="Rounded Rectangle 64">
            <a:extLst>
              <a:ext uri="{FF2B5EF4-FFF2-40B4-BE49-F238E27FC236}">
                <a16:creationId xmlns:a16="http://schemas.microsoft.com/office/drawing/2014/main" id="{B1648C29-DA8C-21D5-B2F7-AB458FAB22D3}"/>
              </a:ext>
              <a:ext uri="{C183D7F6-B498-43B3-948B-1728B52AA6E4}">
                <adec:decorative xmlns:adec="http://schemas.microsoft.com/office/drawing/2017/decorative" val="1"/>
              </a:ext>
            </a:extLst>
          </p:cNvPr>
          <p:cNvSpPr/>
          <p:nvPr/>
        </p:nvSpPr>
        <p:spPr bwMode="auto">
          <a:xfrm>
            <a:off x="584201" y="4163333"/>
            <a:ext cx="7253287" cy="1965324"/>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7" name="Title 11">
            <a:extLst>
              <a:ext uri="{FF2B5EF4-FFF2-40B4-BE49-F238E27FC236}">
                <a16:creationId xmlns:a16="http://schemas.microsoft.com/office/drawing/2014/main" id="{7C9B9D88-A127-5184-771F-18604C464FD2}"/>
              </a:ext>
            </a:extLst>
          </p:cNvPr>
          <p:cNvSpPr>
            <a:spLocks noGrp="1"/>
          </p:cNvSpPr>
          <p:nvPr>
            <p:ph type="title"/>
          </p:nvPr>
        </p:nvSpPr>
        <p:spPr>
          <a:xfrm>
            <a:off x="583759" y="378315"/>
            <a:ext cx="9127800" cy="984885"/>
          </a:xfrm>
        </p:spPr>
        <p:txBody>
          <a:bodyPr/>
          <a:lstStyle/>
          <a:p>
            <a:r>
              <a:rPr lang="en-IN" sz="3200" dirty="0"/>
              <a:t>Build your own copilot for customer experiences</a:t>
            </a:r>
          </a:p>
        </p:txBody>
      </p:sp>
      <p:sp>
        <p:nvSpPr>
          <p:cNvPr id="6" name="Rectangle 5">
            <a:extLst>
              <a:ext uri="{FF2B5EF4-FFF2-40B4-BE49-F238E27FC236}">
                <a16:creationId xmlns:a16="http://schemas.microsoft.com/office/drawing/2014/main" id="{457C6A78-545B-7F4F-3E6C-3E7478878C95}"/>
              </a:ext>
              <a:ext uri="{C183D7F6-B498-43B3-948B-1728B52AA6E4}">
                <adec:decorative xmlns:adec="http://schemas.microsoft.com/office/drawing/2017/decorative" val="1"/>
              </a:ext>
            </a:extLst>
          </p:cNvPr>
          <p:cNvSpPr/>
          <p:nvPr/>
        </p:nvSpPr>
        <p:spPr bwMode="auto">
          <a:xfrm flipH="1">
            <a:off x="8128000" y="1436688"/>
            <a:ext cx="4064000" cy="5421312"/>
          </a:xfrm>
          <a:prstGeom prst="rect">
            <a:avLst/>
          </a:prstGeom>
          <a:gradFill flip="none" rotWithShape="1">
            <a:gsLst>
              <a:gs pos="50000">
                <a:srgbClr val="C03BC4"/>
              </a:gs>
              <a:gs pos="100000">
                <a:srgbClr val="0078D4"/>
              </a:gs>
              <a:gs pos="10000">
                <a:srgbClr val="FF5C3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1200"/>
              </a:spcBef>
            </a:pPr>
            <a:endParaRPr lang="en-US" sz="3600" dirty="0">
              <a:gradFill>
                <a:gsLst>
                  <a:gs pos="67133">
                    <a:srgbClr val="FFFFFF"/>
                  </a:gs>
                  <a:gs pos="51000">
                    <a:srgbClr val="FFFFFF"/>
                  </a:gs>
                </a:gsLst>
                <a:lin ang="0" scaled="0"/>
              </a:gradFill>
              <a:latin typeface="Segoe UI Variable Display Semib" pitchFamily="2" charset="0"/>
            </a:endParaRPr>
          </a:p>
        </p:txBody>
      </p:sp>
      <p:sp>
        <p:nvSpPr>
          <p:cNvPr id="10" name="TextBox 9">
            <a:extLst>
              <a:ext uri="{FF2B5EF4-FFF2-40B4-BE49-F238E27FC236}">
                <a16:creationId xmlns:a16="http://schemas.microsoft.com/office/drawing/2014/main" id="{C0EC1AED-5F9E-6AC3-1B96-1EA9BB7D05DE}"/>
              </a:ext>
              <a:ext uri="{C183D7F6-B498-43B3-948B-1728B52AA6E4}">
                <adec:decorative xmlns:adec="http://schemas.microsoft.com/office/drawing/2017/decorative" val="0"/>
              </a:ext>
            </a:extLst>
          </p:cNvPr>
          <p:cNvSpPr txBox="1"/>
          <p:nvPr/>
        </p:nvSpPr>
        <p:spPr>
          <a:xfrm>
            <a:off x="1003452" y="1480344"/>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Use Case Description</a:t>
            </a:r>
          </a:p>
        </p:txBody>
      </p:sp>
      <p:sp>
        <p:nvSpPr>
          <p:cNvPr id="8" name="Rounded Rectangle 64">
            <a:extLst>
              <a:ext uri="{FF2B5EF4-FFF2-40B4-BE49-F238E27FC236}">
                <a16:creationId xmlns:a16="http://schemas.microsoft.com/office/drawing/2014/main" id="{5D7FE5C4-FBDC-C5DF-0AC7-99AF9CB5E192}"/>
              </a:ext>
              <a:ext uri="{C183D7F6-B498-43B3-948B-1728B52AA6E4}">
                <adec:decorative xmlns:adec="http://schemas.microsoft.com/office/drawing/2017/decorative" val="0"/>
              </a:ext>
            </a:extLst>
          </p:cNvPr>
          <p:cNvSpPr/>
          <p:nvPr/>
        </p:nvSpPr>
        <p:spPr bwMode="auto">
          <a:xfrm>
            <a:off x="584201" y="1666876"/>
            <a:ext cx="7253287" cy="1965324"/>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Provide enhanced services to customers through new or improved products - using AI to provide data-driven insights that facilitate </a:t>
            </a:r>
            <a:r>
              <a:rPr lang="en-US" sz="1600" dirty="0">
                <a:solidFill>
                  <a:schemeClr val="accent1"/>
                </a:solidFill>
              </a:rPr>
              <a:t>personalized customer interactions</a:t>
            </a:r>
          </a:p>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Enable customer access to a wider range of information, while leveraging AI capabilities to </a:t>
            </a:r>
            <a:r>
              <a:rPr lang="en-US" sz="1600" dirty="0">
                <a:solidFill>
                  <a:schemeClr val="accent1"/>
                </a:solidFill>
              </a:rPr>
              <a:t>improve search queries </a:t>
            </a:r>
            <a:r>
              <a:rPr lang="en-US" sz="1600" dirty="0">
                <a:gradFill>
                  <a:gsLst>
                    <a:gs pos="51000">
                      <a:srgbClr val="000000"/>
                    </a:gs>
                    <a:gs pos="42000">
                      <a:srgbClr val="000000"/>
                    </a:gs>
                  </a:gsLst>
                  <a:lin ang="0" scaled="0"/>
                </a:gradFill>
              </a:rPr>
              <a:t>and make </a:t>
            </a:r>
            <a:r>
              <a:rPr lang="en-US" sz="1600" dirty="0">
                <a:solidFill>
                  <a:schemeClr val="accent1"/>
                </a:solidFill>
              </a:rPr>
              <a:t>data more accessible</a:t>
            </a:r>
          </a:p>
        </p:txBody>
      </p:sp>
      <p:sp>
        <p:nvSpPr>
          <p:cNvPr id="20" name="TextBox 19">
            <a:extLst>
              <a:ext uri="{FF2B5EF4-FFF2-40B4-BE49-F238E27FC236}">
                <a16:creationId xmlns:a16="http://schemas.microsoft.com/office/drawing/2014/main" id="{418C06AA-AF1B-30BC-EB7A-D3925AFE6203}"/>
              </a:ext>
            </a:extLst>
          </p:cNvPr>
          <p:cNvSpPr txBox="1"/>
          <p:nvPr/>
        </p:nvSpPr>
        <p:spPr>
          <a:xfrm>
            <a:off x="1003452" y="3976801"/>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Key Considerations</a:t>
            </a:r>
          </a:p>
        </p:txBody>
      </p:sp>
      <p:sp>
        <p:nvSpPr>
          <p:cNvPr id="7" name="TextBox 6">
            <a:extLst>
              <a:ext uri="{FF2B5EF4-FFF2-40B4-BE49-F238E27FC236}">
                <a16:creationId xmlns:a16="http://schemas.microsoft.com/office/drawing/2014/main" id="{4263B592-DFE3-8794-26FB-F9C61E4F8F7B}"/>
              </a:ext>
            </a:extLst>
          </p:cNvPr>
          <p:cNvSpPr txBox="1"/>
          <p:nvPr/>
        </p:nvSpPr>
        <p:spPr>
          <a:xfrm>
            <a:off x="9462453" y="2041624"/>
            <a:ext cx="216414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schemeClr val="bg1"/>
                </a:solidFill>
                <a:effectLst/>
                <a:uLnTx/>
                <a:uFillTx/>
                <a:ea typeface="+mn-ea"/>
                <a:cs typeface="Segoe UI Semilight" panose="020B0402040204020203" pitchFamily="34" charset="0"/>
              </a:rPr>
              <a:t>REINVENT CUSTOMER EXPERIENCES</a:t>
            </a:r>
          </a:p>
        </p:txBody>
      </p:sp>
      <p:sp>
        <p:nvSpPr>
          <p:cNvPr id="21" name="TextBox 20">
            <a:extLst>
              <a:ext uri="{FF2B5EF4-FFF2-40B4-BE49-F238E27FC236}">
                <a16:creationId xmlns:a16="http://schemas.microsoft.com/office/drawing/2014/main" id="{9DDB0242-DBEE-F8F8-4CA7-9F69B5739896}"/>
              </a:ext>
            </a:extLst>
          </p:cNvPr>
          <p:cNvSpPr txBox="1"/>
          <p:nvPr/>
        </p:nvSpPr>
        <p:spPr>
          <a:xfrm>
            <a:off x="8777288" y="2909888"/>
            <a:ext cx="3240541" cy="430887"/>
          </a:xfrm>
          <a:prstGeom prst="rect">
            <a:avLst/>
          </a:prstGeom>
          <a:noFill/>
        </p:spPr>
        <p:txBody>
          <a:bodyPr wrap="square" lIns="0" tIns="0" rIns="0" bIns="0" rtlCol="0">
            <a:spAutoFit/>
          </a:bodyPr>
          <a:lstStyle/>
          <a:p>
            <a:pPr algn="l"/>
            <a:r>
              <a:rPr lang="en-US" sz="2800" dirty="0">
                <a:solidFill>
                  <a:schemeClr val="bg1"/>
                </a:solidFill>
                <a:latin typeface="+mj-lt"/>
              </a:rPr>
              <a:t>Use Case Examples</a:t>
            </a:r>
          </a:p>
        </p:txBody>
      </p:sp>
      <p:sp>
        <p:nvSpPr>
          <p:cNvPr id="24" name="TextBox 23">
            <a:extLst>
              <a:ext uri="{FF2B5EF4-FFF2-40B4-BE49-F238E27FC236}">
                <a16:creationId xmlns:a16="http://schemas.microsoft.com/office/drawing/2014/main" id="{A1DB9FCA-282E-0062-4C5B-DB7C8B3EDD3C}"/>
              </a:ext>
            </a:extLst>
          </p:cNvPr>
          <p:cNvSpPr txBox="1"/>
          <p:nvPr/>
        </p:nvSpPr>
        <p:spPr>
          <a:xfrm>
            <a:off x="8777288" y="3488447"/>
            <a:ext cx="2849309"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solidFill>
                  <a:schemeClr val="bg1"/>
                </a:solidFill>
              </a:rPr>
              <a:t>AI-powered product experiences</a:t>
            </a:r>
          </a:p>
          <a:p>
            <a:pPr marL="342900" indent="-342900" algn="l">
              <a:buFont typeface="Arial" panose="020B0604020202020204" pitchFamily="34" charset="0"/>
              <a:buChar char="•"/>
            </a:pPr>
            <a:r>
              <a:rPr lang="en-US" sz="2000" dirty="0">
                <a:solidFill>
                  <a:schemeClr val="bg1"/>
                </a:solidFill>
              </a:rPr>
              <a:t>Customer research</a:t>
            </a:r>
          </a:p>
          <a:p>
            <a:pPr marL="342900" indent="-342900" algn="l">
              <a:buFont typeface="Arial" panose="020B0604020202020204" pitchFamily="34" charset="0"/>
              <a:buChar char="•"/>
            </a:pPr>
            <a:r>
              <a:rPr lang="en-US" sz="2000" dirty="0">
                <a:solidFill>
                  <a:schemeClr val="bg1"/>
                </a:solidFill>
              </a:rPr>
              <a:t>Account maintenance</a:t>
            </a:r>
          </a:p>
        </p:txBody>
      </p:sp>
      <p:sp>
        <p:nvSpPr>
          <p:cNvPr id="28" name="Graphic 11">
            <a:extLst>
              <a:ext uri="{FF2B5EF4-FFF2-40B4-BE49-F238E27FC236}">
                <a16:creationId xmlns:a16="http://schemas.microsoft.com/office/drawing/2014/main" id="{F9E57237-EF6F-5256-D409-BE9E057AF9B4}"/>
              </a:ext>
              <a:ext uri="{C183D7F6-B498-43B3-948B-1728B52AA6E4}">
                <adec:decorative xmlns:adec="http://schemas.microsoft.com/office/drawing/2017/decorative" val="1"/>
              </a:ext>
            </a:extLst>
          </p:cNvPr>
          <p:cNvSpPr/>
          <p:nvPr/>
        </p:nvSpPr>
        <p:spPr>
          <a:xfrm>
            <a:off x="8932620" y="2033242"/>
            <a:ext cx="312979" cy="316605"/>
          </a:xfrm>
          <a:custGeom>
            <a:avLst/>
            <a:gdLst>
              <a:gd name="connsiteX0" fmla="*/ 14288 w 190500"/>
              <a:gd name="connsiteY0" fmla="*/ 104775 h 180975"/>
              <a:gd name="connsiteX1" fmla="*/ 109538 w 190500"/>
              <a:gd name="connsiteY1" fmla="*/ 104785 h 180975"/>
              <a:gd name="connsiteX2" fmla="*/ 123758 w 190500"/>
              <a:gd name="connsiteY2" fmla="*/ 117700 h 180975"/>
              <a:gd name="connsiteX3" fmla="*/ 123825 w 190500"/>
              <a:gd name="connsiteY3" fmla="*/ 119063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19063 h 180975"/>
              <a:gd name="connsiteX9" fmla="*/ 12916 w 190500"/>
              <a:gd name="connsiteY9" fmla="*/ 104842 h 180975"/>
              <a:gd name="connsiteX10" fmla="*/ 14288 w 190500"/>
              <a:gd name="connsiteY10" fmla="*/ 104775 h 180975"/>
              <a:gd name="connsiteX11" fmla="*/ 128473 w 190500"/>
              <a:gd name="connsiteY11" fmla="*/ 104775 h 180975"/>
              <a:gd name="connsiteX12" fmla="*/ 176213 w 190500"/>
              <a:gd name="connsiteY12" fmla="*/ 104775 h 180975"/>
              <a:gd name="connsiteX13" fmla="*/ 190433 w 190500"/>
              <a:gd name="connsiteY13" fmla="*/ 117681 h 180975"/>
              <a:gd name="connsiteX14" fmla="*/ 190500 w 190500"/>
              <a:gd name="connsiteY14" fmla="*/ 119063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3283 w 190500"/>
              <a:gd name="connsiteY18" fmla="*/ 140780 h 180975"/>
              <a:gd name="connsiteX19" fmla="*/ 133350 w 190500"/>
              <a:gd name="connsiteY19" fmla="*/ 138113 h 180975"/>
              <a:gd name="connsiteX20" fmla="*/ 133350 w 190500"/>
              <a:gd name="connsiteY20" fmla="*/ 119063 h 180975"/>
              <a:gd name="connsiteX21" fmla="*/ 129550 w 190500"/>
              <a:gd name="connsiteY21" fmla="*/ 106318 h 180975"/>
              <a:gd name="connsiteX22" fmla="*/ 128473 w 190500"/>
              <a:gd name="connsiteY22" fmla="*/ 104775 h 180975"/>
              <a:gd name="connsiteX23" fmla="*/ 176213 w 190500"/>
              <a:gd name="connsiteY23" fmla="*/ 104775 h 180975"/>
              <a:gd name="connsiteX24" fmla="*/ 128473 w 190500"/>
              <a:gd name="connsiteY24" fmla="*/ 104775 h 180975"/>
              <a:gd name="connsiteX25" fmla="*/ 61913 w 190500"/>
              <a:gd name="connsiteY25" fmla="*/ 0 h 180975"/>
              <a:gd name="connsiteX26" fmla="*/ 104775 w 190500"/>
              <a:gd name="connsiteY26" fmla="*/ 42863 h 180975"/>
              <a:gd name="connsiteX27" fmla="*/ 61913 w 190500"/>
              <a:gd name="connsiteY27" fmla="*/ 85725 h 180975"/>
              <a:gd name="connsiteX28" fmla="*/ 19050 w 190500"/>
              <a:gd name="connsiteY28" fmla="*/ 42863 h 180975"/>
              <a:gd name="connsiteX29" fmla="*/ 61913 w 190500"/>
              <a:gd name="connsiteY29" fmla="*/ 0 h 180975"/>
              <a:gd name="connsiteX30" fmla="*/ 147638 w 190500"/>
              <a:gd name="connsiteY30" fmla="*/ 19050 h 180975"/>
              <a:gd name="connsiteX31" fmla="*/ 180975 w 190500"/>
              <a:gd name="connsiteY31" fmla="*/ 52388 h 180975"/>
              <a:gd name="connsiteX32" fmla="*/ 147638 w 190500"/>
              <a:gd name="connsiteY32" fmla="*/ 85725 h 180975"/>
              <a:gd name="connsiteX33" fmla="*/ 114300 w 190500"/>
              <a:gd name="connsiteY33" fmla="*/ 52388 h 180975"/>
              <a:gd name="connsiteX34" fmla="*/ 147638 w 190500"/>
              <a:gd name="connsiteY34"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500" h="180975">
                <a:moveTo>
                  <a:pt x="14288" y="104775"/>
                </a:moveTo>
                <a:lnTo>
                  <a:pt x="109538" y="104785"/>
                </a:lnTo>
                <a:cubicBezTo>
                  <a:pt x="116897" y="104785"/>
                  <a:pt x="123052" y="110375"/>
                  <a:pt x="123758" y="117700"/>
                </a:cubicBezTo>
                <a:lnTo>
                  <a:pt x="123825" y="119063"/>
                </a:lnTo>
                <a:lnTo>
                  <a:pt x="123825" y="138113"/>
                </a:lnTo>
                <a:cubicBezTo>
                  <a:pt x="123815" y="171450"/>
                  <a:pt x="88430" y="180975"/>
                  <a:pt x="61913" y="180975"/>
                </a:cubicBezTo>
                <a:cubicBezTo>
                  <a:pt x="35985" y="180975"/>
                  <a:pt x="1572" y="171869"/>
                  <a:pt x="48" y="140303"/>
                </a:cubicBezTo>
                <a:lnTo>
                  <a:pt x="0" y="138113"/>
                </a:lnTo>
                <a:lnTo>
                  <a:pt x="0" y="119063"/>
                </a:lnTo>
                <a:cubicBezTo>
                  <a:pt x="0" y="111703"/>
                  <a:pt x="5591" y="105548"/>
                  <a:pt x="12916" y="104842"/>
                </a:cubicBezTo>
                <a:lnTo>
                  <a:pt x="14288" y="104775"/>
                </a:lnTo>
                <a:close/>
                <a:moveTo>
                  <a:pt x="128473" y="104775"/>
                </a:moveTo>
                <a:lnTo>
                  <a:pt x="176213" y="104775"/>
                </a:lnTo>
                <a:cubicBezTo>
                  <a:pt x="183569" y="104775"/>
                  <a:pt x="189722" y="110360"/>
                  <a:pt x="190433" y="117681"/>
                </a:cubicBezTo>
                <a:lnTo>
                  <a:pt x="190500" y="119063"/>
                </a:lnTo>
                <a:lnTo>
                  <a:pt x="190500" y="133350"/>
                </a:lnTo>
                <a:cubicBezTo>
                  <a:pt x="190490" y="162516"/>
                  <a:pt x="163278" y="171450"/>
                  <a:pt x="142875" y="171450"/>
                </a:cubicBezTo>
                <a:cubicBezTo>
                  <a:pt x="135965" y="171466"/>
                  <a:pt x="129091" y="170432"/>
                  <a:pt x="122492" y="168383"/>
                </a:cubicBezTo>
                <a:cubicBezTo>
                  <a:pt x="128711" y="161239"/>
                  <a:pt x="132740" y="152162"/>
                  <a:pt x="133283" y="140780"/>
                </a:cubicBezTo>
                <a:lnTo>
                  <a:pt x="133350" y="138113"/>
                </a:lnTo>
                <a:lnTo>
                  <a:pt x="133350" y="119063"/>
                </a:lnTo>
                <a:cubicBezTo>
                  <a:pt x="133350" y="114357"/>
                  <a:pt x="131921" y="110004"/>
                  <a:pt x="129550" y="106318"/>
                </a:cubicBezTo>
                <a:lnTo>
                  <a:pt x="128473" y="104775"/>
                </a:lnTo>
                <a:lnTo>
                  <a:pt x="176213" y="104775"/>
                </a:lnTo>
                <a:lnTo>
                  <a:pt x="128473" y="104775"/>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solidFill>
            <a:schemeClr val="bg1"/>
          </a:solidFill>
          <a:ln w="9525" cap="flat" cmpd="sng" algn="ctr">
            <a:noFill/>
            <a:prstDash val="solid"/>
            <a:headEnd type="none" w="med" len="med"/>
            <a:tailEnd type="none" w="med" len="med"/>
          </a:ln>
          <a:effectLst>
            <a:outerShdw blurRad="63500" dist="127000" dir="2700000" algn="tl" rotWithShape="0">
              <a:srgbClr val="000000">
                <a:alpha val="3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Sans Text" pitchFamily="2" charset="0"/>
            </a:endParaRPr>
          </a:p>
        </p:txBody>
      </p:sp>
      <p:sp>
        <p:nvSpPr>
          <p:cNvPr id="5" name="TextBox 4">
            <a:extLst>
              <a:ext uri="{FF2B5EF4-FFF2-40B4-BE49-F238E27FC236}">
                <a16:creationId xmlns:a16="http://schemas.microsoft.com/office/drawing/2014/main" id="{8536A6BC-9A06-F3C2-AA0F-A410D6D040F1}"/>
              </a:ext>
            </a:extLst>
          </p:cNvPr>
          <p:cNvSpPr txBox="1"/>
          <p:nvPr/>
        </p:nvSpPr>
        <p:spPr>
          <a:xfrm>
            <a:off x="1003452" y="4615303"/>
            <a:ext cx="6559145" cy="984885"/>
          </a:xfrm>
          <a:prstGeom prst="rect">
            <a:avLst/>
          </a:prstGeom>
          <a:noFill/>
        </p:spPr>
        <p:txBody>
          <a:bodyPr wrap="square" lIns="0" tIns="0" rIns="0" bIns="0" rtlCol="0">
            <a:spAutoFit/>
          </a:bodyPr>
          <a:lstStyle/>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Natural language processing to understand and interpret user queries</a:t>
            </a:r>
          </a:p>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Continuous innovation/delivery to continually enhance customer experience</a:t>
            </a:r>
          </a:p>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r>
              <a:rPr lang="en-US" sz="1600" dirty="0"/>
              <a:t>Dynamic</a:t>
            </a:r>
            <a:r>
              <a:rPr kumimoji="0" lang="en-US" sz="1600" b="0" i="0" u="none" strike="noStrike" kern="1200" cap="none" spc="0" normalizeH="0" baseline="0" noProof="0" dirty="0">
                <a:ln>
                  <a:noFill/>
                </a:ln>
                <a:solidFill>
                  <a:srgbClr val="000000"/>
                </a:solidFill>
                <a:effectLst/>
                <a:uLnTx/>
                <a:uFillTx/>
                <a:latin typeface="Segoe UI"/>
                <a:ea typeface="+mn-ea"/>
                <a:cs typeface="+mn-cs"/>
              </a:rPr>
              <a:t> scalability to handle increased data processing demands</a:t>
            </a:r>
          </a:p>
        </p:txBody>
      </p:sp>
      <p:grpSp>
        <p:nvGrpSpPr>
          <p:cNvPr id="2" name="Group 1">
            <a:extLst>
              <a:ext uri="{FF2B5EF4-FFF2-40B4-BE49-F238E27FC236}">
                <a16:creationId xmlns:a16="http://schemas.microsoft.com/office/drawing/2014/main" id="{AE276076-A78E-D093-61B9-B63ACB0C3F7B}"/>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3" name="Rectangle: Rounded Corners 2">
              <a:extLst>
                <a:ext uri="{FF2B5EF4-FFF2-40B4-BE49-F238E27FC236}">
                  <a16:creationId xmlns:a16="http://schemas.microsoft.com/office/drawing/2014/main" id="{6D3B0780-7D0C-55DC-C44A-5BF8E5E363C6}"/>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C6ED25B6-28CF-0676-1AC0-CAB9C69188E9}"/>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9" name="Graphic 38">
              <a:extLst>
                <a:ext uri="{FF2B5EF4-FFF2-40B4-BE49-F238E27FC236}">
                  <a16:creationId xmlns:a16="http://schemas.microsoft.com/office/drawing/2014/main" id="{DB3B39D8-DF6F-D849-5C97-253B2035D144}"/>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66540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6958B3-3EB1-FB2A-72F2-4764F14F46F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12663"/>
            <a:ext cx="12192000" cy="3593668"/>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1051040" y="4487776"/>
            <a:ext cx="10089920" cy="15388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r>
              <a:rPr lang="en-US" sz="2400" b="0" i="0" dirty="0">
                <a:effectLst/>
                <a:highlight>
                  <a:srgbClr val="FFFFFF"/>
                </a:highlight>
                <a:latin typeface="SegoeUI"/>
              </a:rPr>
              <a:t>We use </a:t>
            </a:r>
            <a:r>
              <a:rPr lang="en-US" sz="2400" b="0" i="0" dirty="0">
                <a:solidFill>
                  <a:srgbClr val="0078D4"/>
                </a:solidFill>
                <a:effectLst/>
                <a:highlight>
                  <a:srgbClr val="FFFFFF"/>
                </a:highlight>
                <a:latin typeface="SegoeUI"/>
              </a:rPr>
              <a:t>Azure OpenAI Service, Azure Cosmos DB, and Azure Kubernetes Service </a:t>
            </a:r>
            <a:r>
              <a:rPr lang="en-US" sz="2400" b="0" i="0" dirty="0">
                <a:effectLst/>
                <a:highlight>
                  <a:srgbClr val="FFFFFF"/>
                </a:highlight>
                <a:latin typeface="SegoeUI"/>
              </a:rPr>
              <a:t>because we’ve identified these as key services that facilitate the </a:t>
            </a:r>
            <a:r>
              <a:rPr lang="en-US" sz="2400" b="0" i="0" dirty="0">
                <a:solidFill>
                  <a:srgbClr val="0078D4"/>
                </a:solidFill>
                <a:effectLst/>
                <a:highlight>
                  <a:srgbClr val="FFFFFF"/>
                </a:highlight>
                <a:latin typeface="SegoeUI"/>
              </a:rPr>
              <a:t>acceleration of AI apps</a:t>
            </a: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0" i="0" dirty="0">
                <a:effectLst/>
                <a:highlight>
                  <a:srgbClr val="FFFFFF"/>
                </a:highlight>
                <a:latin typeface="SegoeUI"/>
              </a:rPr>
              <a:t>Ivan Diaz, Principal Staff Engineer for AI Services, TomTom</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696968" y="3057409"/>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pic>
        <p:nvPicPr>
          <p:cNvPr id="7" name="Graphic 6">
            <a:extLst>
              <a:ext uri="{FF2B5EF4-FFF2-40B4-BE49-F238E27FC236}">
                <a16:creationId xmlns:a16="http://schemas.microsoft.com/office/drawing/2014/main" id="{FCA5A159-DF75-0A42-F424-1582110A5F2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8919" y="3389932"/>
            <a:ext cx="2254162" cy="432799"/>
          </a:xfrm>
          <a:prstGeom prst="rect">
            <a:avLst/>
          </a:prstGeom>
        </p:spPr>
      </p:pic>
    </p:spTree>
    <p:extLst>
      <p:ext uri="{BB962C8B-B14F-4D97-AF65-F5344CB8AC3E}">
        <p14:creationId xmlns:p14="http://schemas.microsoft.com/office/powerpoint/2010/main" val="214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1D25-71FB-4900-B08A-FEA16ACDC832}"/>
              </a:ext>
            </a:extLst>
          </p:cNvPr>
          <p:cNvSpPr>
            <a:spLocks noGrp="1"/>
          </p:cNvSpPr>
          <p:nvPr>
            <p:ph type="title"/>
          </p:nvPr>
        </p:nvSpPr>
        <p:spPr/>
        <p:txBody>
          <a:bodyPr/>
          <a:lstStyle/>
          <a:p>
            <a:r>
              <a:rPr lang="en-US" dirty="0"/>
              <a:t>Build your own copilot </a:t>
            </a:r>
            <a:r>
              <a:rPr lang="en-AU" dirty="0"/>
              <a:t>architecture</a:t>
            </a:r>
            <a:endParaRPr lang="en-US" dirty="0"/>
          </a:p>
        </p:txBody>
      </p:sp>
      <p:grpSp>
        <p:nvGrpSpPr>
          <p:cNvPr id="22" name="Group 21">
            <a:extLst>
              <a:ext uri="{FF2B5EF4-FFF2-40B4-BE49-F238E27FC236}">
                <a16:creationId xmlns:a16="http://schemas.microsoft.com/office/drawing/2014/main" id="{59FA562B-314D-789A-B02F-566D25846451}"/>
              </a:ext>
              <a:ext uri="{C183D7F6-B498-43B3-948B-1728B52AA6E4}">
                <adec:decorative xmlns:adec="http://schemas.microsoft.com/office/drawing/2017/decorative" val="1"/>
              </a:ext>
            </a:extLst>
          </p:cNvPr>
          <p:cNvGrpSpPr/>
          <p:nvPr/>
        </p:nvGrpSpPr>
        <p:grpSpPr>
          <a:xfrm>
            <a:off x="577520" y="1436949"/>
            <a:ext cx="12013357" cy="5422539"/>
            <a:chOff x="577520" y="1436949"/>
            <a:chExt cx="12013357" cy="5422539"/>
          </a:xfrm>
        </p:grpSpPr>
        <p:sp>
          <p:nvSpPr>
            <p:cNvPr id="48" name="Rounded Rectangle 1">
              <a:extLst>
                <a:ext uri="{FF2B5EF4-FFF2-40B4-BE49-F238E27FC236}">
                  <a16:creationId xmlns:a16="http://schemas.microsoft.com/office/drawing/2014/main" id="{9F808D6D-D499-E894-966C-47BD7ED80E41}"/>
                </a:ext>
                <a:ext uri="{C183D7F6-B498-43B3-948B-1728B52AA6E4}">
                  <adec:decorative xmlns:adec="http://schemas.microsoft.com/office/drawing/2017/decorative" val="1"/>
                </a:ext>
              </a:extLst>
            </p:cNvPr>
            <p:cNvSpPr/>
            <p:nvPr/>
          </p:nvSpPr>
          <p:spPr bwMode="auto">
            <a:xfrm>
              <a:off x="10413412" y="1436950"/>
              <a:ext cx="1215611" cy="2158738"/>
            </a:xfrm>
            <a:prstGeom prst="roundRect">
              <a:avLst>
                <a:gd name="adj" fmla="val 7037"/>
              </a:avLst>
            </a:prstGeom>
            <a:solidFill>
              <a:srgbClr val="F4F3F5">
                <a:alpha val="84000"/>
              </a:srgbClr>
            </a:solidFill>
            <a:ln w="12700" cap="flat" cmpd="sng" algn="ctr">
              <a:solidFill>
                <a:srgbClr val="454142">
                  <a:alpha val="67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1329" name="Rounded Rectangle 1">
              <a:extLst>
                <a:ext uri="{FF2B5EF4-FFF2-40B4-BE49-F238E27FC236}">
                  <a16:creationId xmlns:a16="http://schemas.microsoft.com/office/drawing/2014/main" id="{70601D68-A0A0-097E-E4A9-9B151F2191DC}"/>
                </a:ext>
                <a:ext uri="{C183D7F6-B498-43B3-948B-1728B52AA6E4}">
                  <adec:decorative xmlns:adec="http://schemas.microsoft.com/office/drawing/2017/decorative" val="1"/>
                </a:ext>
              </a:extLst>
            </p:cNvPr>
            <p:cNvSpPr/>
            <p:nvPr/>
          </p:nvSpPr>
          <p:spPr bwMode="auto">
            <a:xfrm>
              <a:off x="577520" y="1436949"/>
              <a:ext cx="9534220" cy="4832089"/>
            </a:xfrm>
            <a:prstGeom prst="roundRect">
              <a:avLst>
                <a:gd name="adj" fmla="val 1768"/>
              </a:avLst>
            </a:prstGeom>
            <a:solidFill>
              <a:schemeClr val="bg1">
                <a:alpha val="50000"/>
              </a:schemeClr>
            </a:solidFill>
            <a:ln w="12700" cap="flat" cmpd="sng" algn="ctr">
              <a:solidFill>
                <a:srgbClr val="8DC8E8"/>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1330" name="Rounded Rectangle 1">
              <a:extLst>
                <a:ext uri="{FF2B5EF4-FFF2-40B4-BE49-F238E27FC236}">
                  <a16:creationId xmlns:a16="http://schemas.microsoft.com/office/drawing/2014/main" id="{5933DDEA-EF2A-B593-5215-9BBB0D7F5DDE}"/>
                </a:ext>
                <a:ext uri="{C183D7F6-B498-43B3-948B-1728B52AA6E4}">
                  <adec:decorative xmlns:adec="http://schemas.microsoft.com/office/drawing/2017/decorative" val="1"/>
                </a:ext>
              </a:extLst>
            </p:cNvPr>
            <p:cNvSpPr/>
            <p:nvPr/>
          </p:nvSpPr>
          <p:spPr bwMode="auto">
            <a:xfrm>
              <a:off x="5244460" y="1778915"/>
              <a:ext cx="1662368" cy="4148156"/>
            </a:xfrm>
            <a:prstGeom prst="roundRect">
              <a:avLst>
                <a:gd name="adj" fmla="val 5392"/>
              </a:avLst>
            </a:prstGeom>
            <a:solidFill>
              <a:srgbClr val="F4F3F5"/>
            </a:solidFill>
            <a:ln w="12700" cap="flat" cmpd="sng" algn="ctr">
              <a:solidFill>
                <a:srgbClr val="454142">
                  <a:alpha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1484" name="Rectangle: Rounded Corners 1483">
              <a:extLst>
                <a:ext uri="{FF2B5EF4-FFF2-40B4-BE49-F238E27FC236}">
                  <a16:creationId xmlns:a16="http://schemas.microsoft.com/office/drawing/2014/main" id="{5CA4EAC9-39AA-E028-2183-0E86712EA75B}"/>
                </a:ext>
                <a:ext uri="{C183D7F6-B498-43B3-948B-1728B52AA6E4}">
                  <adec:decorative xmlns:adec="http://schemas.microsoft.com/office/drawing/2017/decorative" val="1"/>
                </a:ext>
              </a:extLst>
            </p:cNvPr>
            <p:cNvSpPr/>
            <p:nvPr/>
          </p:nvSpPr>
          <p:spPr bwMode="auto">
            <a:xfrm>
              <a:off x="1242459" y="2217996"/>
              <a:ext cx="1554480" cy="1517380"/>
            </a:xfrm>
            <a:prstGeom prst="roundRect">
              <a:avLst>
                <a:gd name="adj" fmla="val 3569"/>
              </a:avLst>
            </a:prstGeom>
            <a:solidFill>
              <a:srgbClr val="F4F3F5">
                <a:alpha val="50000"/>
              </a:srgbClr>
            </a:solidFill>
            <a:ln>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105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85" name="Rectangle: Rounded Corners 1484">
              <a:extLst>
                <a:ext uri="{FF2B5EF4-FFF2-40B4-BE49-F238E27FC236}">
                  <a16:creationId xmlns:a16="http://schemas.microsoft.com/office/drawing/2014/main" id="{0ED69D72-6EB1-7707-3100-81DF6741628C}"/>
                </a:ext>
              </a:extLst>
            </p:cNvPr>
            <p:cNvSpPr/>
            <p:nvPr/>
          </p:nvSpPr>
          <p:spPr bwMode="auto">
            <a:xfrm>
              <a:off x="1242459" y="4133683"/>
              <a:ext cx="1554480" cy="1604178"/>
            </a:xfrm>
            <a:prstGeom prst="roundRect">
              <a:avLst>
                <a:gd name="adj" fmla="val 3187"/>
              </a:avLst>
            </a:prstGeom>
            <a:solidFill>
              <a:srgbClr val="F4F3F5">
                <a:alpha val="50000"/>
              </a:srgbClr>
            </a:solidFill>
            <a:ln>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105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grpSp>
          <p:nvGrpSpPr>
            <p:cNvPr id="7" name="Group 6">
              <a:extLst>
                <a:ext uri="{FF2B5EF4-FFF2-40B4-BE49-F238E27FC236}">
                  <a16:creationId xmlns:a16="http://schemas.microsoft.com/office/drawing/2014/main" id="{EAC78920-D788-420A-A9B4-D7ED4D3DEFBE}"/>
                </a:ext>
              </a:extLst>
            </p:cNvPr>
            <p:cNvGrpSpPr/>
            <p:nvPr/>
          </p:nvGrpSpPr>
          <p:grpSpPr>
            <a:xfrm>
              <a:off x="5661863" y="1902133"/>
              <a:ext cx="874367" cy="881186"/>
              <a:chOff x="5304159" y="1902133"/>
              <a:chExt cx="874367" cy="881186"/>
            </a:xfrm>
          </p:grpSpPr>
          <p:pic>
            <p:nvPicPr>
              <p:cNvPr id="1331" name="Graphic 1330">
                <a:extLst>
                  <a:ext uri="{FF2B5EF4-FFF2-40B4-BE49-F238E27FC236}">
                    <a16:creationId xmlns:a16="http://schemas.microsoft.com/office/drawing/2014/main" id="{6269AB75-6855-7974-9521-E2A95294A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9839" y="1902133"/>
                <a:ext cx="543007" cy="543007"/>
              </a:xfrm>
              <a:prstGeom prst="rect">
                <a:avLst/>
              </a:prstGeom>
            </p:spPr>
          </p:pic>
          <p:sp>
            <p:nvSpPr>
              <p:cNvPr id="1332" name="Rectangle 1331">
                <a:extLst>
                  <a:ext uri="{FF2B5EF4-FFF2-40B4-BE49-F238E27FC236}">
                    <a16:creationId xmlns:a16="http://schemas.microsoft.com/office/drawing/2014/main" id="{3865D59C-A50E-A5BC-E562-99DF6AF28CCC}"/>
                  </a:ext>
                </a:extLst>
              </p:cNvPr>
              <p:cNvSpPr/>
              <p:nvPr/>
            </p:nvSpPr>
            <p:spPr bwMode="auto">
              <a:xfrm>
                <a:off x="5304159" y="2460154"/>
                <a:ext cx="874367" cy="323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Vector &amp; search pod</a:t>
                </a:r>
              </a:p>
            </p:txBody>
          </p:sp>
        </p:grpSp>
        <p:sp>
          <p:nvSpPr>
            <p:cNvPr id="1338" name="Rectangle 1337">
              <a:extLst>
                <a:ext uri="{FF2B5EF4-FFF2-40B4-BE49-F238E27FC236}">
                  <a16:creationId xmlns:a16="http://schemas.microsoft.com/office/drawing/2014/main" id="{59C9072A-EAD9-A941-1102-A412474E5930}"/>
                </a:ext>
              </a:extLst>
            </p:cNvPr>
            <p:cNvSpPr/>
            <p:nvPr/>
          </p:nvSpPr>
          <p:spPr bwMode="auto">
            <a:xfrm>
              <a:off x="10227222" y="5701270"/>
              <a:ext cx="742627"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a:rPr>
                <a:t>Chat users</a:t>
              </a:r>
            </a:p>
          </p:txBody>
        </p:sp>
        <p:pic>
          <p:nvPicPr>
            <p:cNvPr id="1341" name="Graphic 1340">
              <a:extLst>
                <a:ext uri="{FF2B5EF4-FFF2-40B4-BE49-F238E27FC236}">
                  <a16:creationId xmlns:a16="http://schemas.microsoft.com/office/drawing/2014/main" id="{29FE15A5-B924-7788-AA5D-FBF18215BB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312" y="1586766"/>
              <a:ext cx="397913" cy="397913"/>
            </a:xfrm>
            <a:prstGeom prst="rect">
              <a:avLst/>
            </a:prstGeom>
          </p:spPr>
        </p:pic>
        <p:pic>
          <p:nvPicPr>
            <p:cNvPr id="1355" name="Graphic 1354">
              <a:extLst>
                <a:ext uri="{FF2B5EF4-FFF2-40B4-BE49-F238E27FC236}">
                  <a16:creationId xmlns:a16="http://schemas.microsoft.com/office/drawing/2014/main" id="{DCF24042-7C60-8304-6715-259B326FC5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3118" y="4431949"/>
              <a:ext cx="593162" cy="593162"/>
            </a:xfrm>
            <a:prstGeom prst="rect">
              <a:avLst/>
            </a:prstGeom>
          </p:spPr>
        </p:pic>
        <p:sp>
          <p:nvSpPr>
            <p:cNvPr id="1356" name="Rectangle 1355">
              <a:extLst>
                <a:ext uri="{FF2B5EF4-FFF2-40B4-BE49-F238E27FC236}">
                  <a16:creationId xmlns:a16="http://schemas.microsoft.com/office/drawing/2014/main" id="{B51162AD-ABCA-6860-9C8E-C860FAD431D6}"/>
                </a:ext>
              </a:extLst>
            </p:cNvPr>
            <p:cNvSpPr/>
            <p:nvPr/>
          </p:nvSpPr>
          <p:spPr bwMode="auto">
            <a:xfrm>
              <a:off x="1379619" y="4216445"/>
              <a:ext cx="1280160"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Azure Cosmos DB</a:t>
              </a:r>
            </a:p>
          </p:txBody>
        </p:sp>
        <p:grpSp>
          <p:nvGrpSpPr>
            <p:cNvPr id="5" name="Group 4">
              <a:extLst>
                <a:ext uri="{FF2B5EF4-FFF2-40B4-BE49-F238E27FC236}">
                  <a16:creationId xmlns:a16="http://schemas.microsoft.com/office/drawing/2014/main" id="{FC120AF7-2A1A-A63E-E406-681610CE1E98}"/>
                </a:ext>
              </a:extLst>
            </p:cNvPr>
            <p:cNvGrpSpPr/>
            <p:nvPr/>
          </p:nvGrpSpPr>
          <p:grpSpPr>
            <a:xfrm>
              <a:off x="5458966" y="3960053"/>
              <a:ext cx="1280160" cy="864851"/>
              <a:chOff x="5101262" y="3948950"/>
              <a:chExt cx="1280160" cy="864851"/>
            </a:xfrm>
          </p:grpSpPr>
          <p:sp>
            <p:nvSpPr>
              <p:cNvPr id="1362" name="Rectangle 1361">
                <a:extLst>
                  <a:ext uri="{FF2B5EF4-FFF2-40B4-BE49-F238E27FC236}">
                    <a16:creationId xmlns:a16="http://schemas.microsoft.com/office/drawing/2014/main" id="{CCAD38A4-433C-2C9F-8929-2E0C522E0557}"/>
                  </a:ext>
                </a:extLst>
              </p:cNvPr>
              <p:cNvSpPr/>
              <p:nvPr/>
            </p:nvSpPr>
            <p:spPr bwMode="auto">
              <a:xfrm>
                <a:off x="5101262" y="4503460"/>
                <a:ext cx="1280160" cy="31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2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Azure AI Search</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Hybrid index</a:t>
                </a:r>
              </a:p>
            </p:txBody>
          </p:sp>
          <p:pic>
            <p:nvPicPr>
              <p:cNvPr id="1363" name="Graphic 1362">
                <a:extLst>
                  <a:ext uri="{FF2B5EF4-FFF2-40B4-BE49-F238E27FC236}">
                    <a16:creationId xmlns:a16="http://schemas.microsoft.com/office/drawing/2014/main" id="{50EFF717-54AF-1601-1956-D4951DC6A0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71594" y="3948950"/>
                <a:ext cx="539496" cy="539496"/>
              </a:xfrm>
              <a:prstGeom prst="rect">
                <a:avLst/>
              </a:prstGeom>
            </p:spPr>
          </p:pic>
        </p:grpSp>
        <p:grpSp>
          <p:nvGrpSpPr>
            <p:cNvPr id="6" name="Group 5">
              <a:extLst>
                <a:ext uri="{FF2B5EF4-FFF2-40B4-BE49-F238E27FC236}">
                  <a16:creationId xmlns:a16="http://schemas.microsoft.com/office/drawing/2014/main" id="{872763F0-83F0-2D44-6624-8546C221149A}"/>
                </a:ext>
              </a:extLst>
            </p:cNvPr>
            <p:cNvGrpSpPr/>
            <p:nvPr/>
          </p:nvGrpSpPr>
          <p:grpSpPr>
            <a:xfrm>
              <a:off x="5404717" y="2951522"/>
              <a:ext cx="1388658" cy="840328"/>
              <a:chOff x="5047013" y="2941314"/>
              <a:chExt cx="1388658" cy="840328"/>
            </a:xfrm>
          </p:grpSpPr>
          <p:sp>
            <p:nvSpPr>
              <p:cNvPr id="1361" name="Rectangle 1360">
                <a:extLst>
                  <a:ext uri="{FF2B5EF4-FFF2-40B4-BE49-F238E27FC236}">
                    <a16:creationId xmlns:a16="http://schemas.microsoft.com/office/drawing/2014/main" id="{2171B8E2-B9E7-49EE-9E7B-5A20729907D0}"/>
                  </a:ext>
                </a:extLst>
              </p:cNvPr>
              <p:cNvSpPr/>
              <p:nvPr/>
            </p:nvSpPr>
            <p:spPr bwMode="auto">
              <a:xfrm>
                <a:off x="5047013" y="3471301"/>
                <a:ext cx="1388658" cy="31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2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Azure OpenAI Service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Embeddings API</a:t>
                </a:r>
              </a:p>
            </p:txBody>
          </p:sp>
          <p:pic>
            <p:nvPicPr>
              <p:cNvPr id="1364" name="Graphic 215">
                <a:extLst>
                  <a:ext uri="{FF2B5EF4-FFF2-40B4-BE49-F238E27FC236}">
                    <a16:creationId xmlns:a16="http://schemas.microsoft.com/office/drawing/2014/main" id="{990C53C3-63A9-EEE8-FC85-AA85970FD8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496117" y="2941314"/>
                <a:ext cx="490451" cy="490451"/>
              </a:xfrm>
              <a:prstGeom prst="rect">
                <a:avLst/>
              </a:prstGeom>
            </p:spPr>
          </p:pic>
        </p:grpSp>
        <p:sp>
          <p:nvSpPr>
            <p:cNvPr id="1369" name="Rectangle 1368">
              <a:extLst>
                <a:ext uri="{FF2B5EF4-FFF2-40B4-BE49-F238E27FC236}">
                  <a16:creationId xmlns:a16="http://schemas.microsoft.com/office/drawing/2014/main" id="{ADD4A0B2-2E00-7203-FF7A-A96FB5CD51A9}"/>
                </a:ext>
              </a:extLst>
            </p:cNvPr>
            <p:cNvSpPr/>
            <p:nvPr/>
          </p:nvSpPr>
          <p:spPr bwMode="auto">
            <a:xfrm>
              <a:off x="8443858" y="5701270"/>
              <a:ext cx="961804" cy="2077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a:rPr>
                <a:t>Q&amp;A Web app</a:t>
              </a:r>
              <a:endPar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endParaRPr>
            </a:p>
          </p:txBody>
        </p:sp>
        <p:cxnSp>
          <p:nvCxnSpPr>
            <p:cNvPr id="1387" name="Straight Arrow Connector 1386">
              <a:extLst>
                <a:ext uri="{FF2B5EF4-FFF2-40B4-BE49-F238E27FC236}">
                  <a16:creationId xmlns:a16="http://schemas.microsoft.com/office/drawing/2014/main" id="{5B983B15-1085-D539-DD40-CE84BAF2841F}"/>
                </a:ext>
              </a:extLst>
            </p:cNvPr>
            <p:cNvCxnSpPr>
              <a:cxnSpLocks/>
              <a:stCxn id="1439" idx="3"/>
              <a:endCxn id="35" idx="1"/>
            </p:cNvCxnSpPr>
            <p:nvPr/>
          </p:nvCxnSpPr>
          <p:spPr>
            <a:xfrm flipV="1">
              <a:off x="9199692" y="5371750"/>
              <a:ext cx="1124523" cy="1"/>
            </a:xfrm>
            <a:prstGeom prst="straightConnector1">
              <a:avLst/>
            </a:prstGeom>
            <a:ln w="12700">
              <a:solidFill>
                <a:srgbClr val="49C5B1"/>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25668CC-1E58-649F-38DD-DD996BB2F771}"/>
                </a:ext>
              </a:extLst>
            </p:cNvPr>
            <p:cNvGrpSpPr/>
            <p:nvPr/>
          </p:nvGrpSpPr>
          <p:grpSpPr>
            <a:xfrm>
              <a:off x="5365346" y="4993108"/>
              <a:ext cx="1467400" cy="841506"/>
              <a:chOff x="5007642" y="4993108"/>
              <a:chExt cx="1467400" cy="841506"/>
            </a:xfrm>
          </p:grpSpPr>
          <p:sp>
            <p:nvSpPr>
              <p:cNvPr id="1429" name="Rectangle 1428">
                <a:extLst>
                  <a:ext uri="{FF2B5EF4-FFF2-40B4-BE49-F238E27FC236}">
                    <a16:creationId xmlns:a16="http://schemas.microsoft.com/office/drawing/2014/main" id="{9FE94AA1-D012-7C8E-0CDE-216707AEF98D}"/>
                  </a:ext>
                </a:extLst>
              </p:cNvPr>
              <p:cNvSpPr/>
              <p:nvPr/>
            </p:nvSpPr>
            <p:spPr bwMode="auto">
              <a:xfrm>
                <a:off x="5007642" y="5524273"/>
                <a:ext cx="1467400" cy="31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2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Azure OpenAI Service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Completions API</a:t>
                </a:r>
              </a:p>
            </p:txBody>
          </p:sp>
          <p:pic>
            <p:nvPicPr>
              <p:cNvPr id="1430" name="Graphic 215">
                <a:extLst>
                  <a:ext uri="{FF2B5EF4-FFF2-40B4-BE49-F238E27FC236}">
                    <a16:creationId xmlns:a16="http://schemas.microsoft.com/office/drawing/2014/main" id="{5896C607-D059-DD44-6284-E4065D4FC7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496117" y="4993108"/>
                <a:ext cx="490451" cy="490451"/>
              </a:xfrm>
              <a:prstGeom prst="rect">
                <a:avLst/>
              </a:prstGeom>
            </p:spPr>
          </p:pic>
        </p:grpSp>
        <p:pic>
          <p:nvPicPr>
            <p:cNvPr id="1432" name="Graphic 1431">
              <a:extLst>
                <a:ext uri="{FF2B5EF4-FFF2-40B4-BE49-F238E27FC236}">
                  <a16:creationId xmlns:a16="http://schemas.microsoft.com/office/drawing/2014/main" id="{8C431713-76A2-1626-2235-B1AA02FD665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3692" y="2502295"/>
              <a:ext cx="532015" cy="532015"/>
            </a:xfrm>
            <a:prstGeom prst="rect">
              <a:avLst/>
            </a:prstGeom>
          </p:spPr>
        </p:pic>
        <p:sp>
          <p:nvSpPr>
            <p:cNvPr id="1433" name="Rectangle 1432">
              <a:extLst>
                <a:ext uri="{FF2B5EF4-FFF2-40B4-BE49-F238E27FC236}">
                  <a16:creationId xmlns:a16="http://schemas.microsoft.com/office/drawing/2014/main" id="{B9060255-EF45-56E9-CA39-E18F33FA76EE}"/>
                </a:ext>
              </a:extLst>
            </p:cNvPr>
            <p:cNvSpPr/>
            <p:nvPr/>
          </p:nvSpPr>
          <p:spPr bwMode="auto">
            <a:xfrm>
              <a:off x="1379619" y="2313928"/>
              <a:ext cx="1280160"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Blob Storage</a:t>
              </a:r>
            </a:p>
          </p:txBody>
        </p:sp>
        <p:sp>
          <p:nvSpPr>
            <p:cNvPr id="1434" name="Rectangle 1433">
              <a:extLst>
                <a:ext uri="{FF2B5EF4-FFF2-40B4-BE49-F238E27FC236}">
                  <a16:creationId xmlns:a16="http://schemas.microsoft.com/office/drawing/2014/main" id="{5A4C87D2-F68A-0C80-254D-BF96ADBA2C1A}"/>
                </a:ext>
              </a:extLst>
            </p:cNvPr>
            <p:cNvSpPr/>
            <p:nvPr/>
          </p:nvSpPr>
          <p:spPr bwMode="auto">
            <a:xfrm>
              <a:off x="1379619" y="5092879"/>
              <a:ext cx="1280160" cy="253916"/>
            </a:xfrm>
            <a:prstGeom prst="rect">
              <a:avLst/>
            </a:prstGeom>
            <a:solidFill>
              <a:srgbClr val="F4F3F5">
                <a:alpha val="25000"/>
              </a:srgbClr>
            </a:solidFill>
            <a:ln>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Source Data</a:t>
              </a:r>
            </a:p>
          </p:txBody>
        </p:sp>
        <p:sp>
          <p:nvSpPr>
            <p:cNvPr id="1435" name="Rectangle 1434">
              <a:extLst>
                <a:ext uri="{FF2B5EF4-FFF2-40B4-BE49-F238E27FC236}">
                  <a16:creationId xmlns:a16="http://schemas.microsoft.com/office/drawing/2014/main" id="{A1E448D2-BE4C-D5B5-AD02-8447B46A25B3}"/>
                </a:ext>
              </a:extLst>
            </p:cNvPr>
            <p:cNvSpPr/>
            <p:nvPr/>
          </p:nvSpPr>
          <p:spPr bwMode="auto">
            <a:xfrm>
              <a:off x="1311020" y="5346795"/>
              <a:ext cx="1408176" cy="323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Prompts &amp; completions</a:t>
              </a:r>
            </a:p>
          </p:txBody>
        </p:sp>
        <p:sp>
          <p:nvSpPr>
            <p:cNvPr id="1436" name="Rectangle 1435">
              <a:extLst>
                <a:ext uri="{FF2B5EF4-FFF2-40B4-BE49-F238E27FC236}">
                  <a16:creationId xmlns:a16="http://schemas.microsoft.com/office/drawing/2014/main" id="{B046F5CE-48AF-FC4D-BBCC-3D6593B8A6B8}"/>
                </a:ext>
              </a:extLst>
            </p:cNvPr>
            <p:cNvSpPr/>
            <p:nvPr/>
          </p:nvSpPr>
          <p:spPr bwMode="auto">
            <a:xfrm>
              <a:off x="1245202" y="3324819"/>
              <a:ext cx="1548994" cy="323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10" normalizeH="0" baseline="0" noProof="0" dirty="0">
                  <a:ln>
                    <a:noFill/>
                  </a:ln>
                  <a:solidFill>
                    <a:srgbClr val="000000"/>
                  </a:solidFill>
                  <a:effectLst/>
                  <a:uLnTx/>
                  <a:uFillTx/>
                  <a:latin typeface="Segoe Sans Text"/>
                  <a:ea typeface="Segoe UI" pitchFamily="34" charset="0"/>
                  <a:cs typeface="Segoe UI" pitchFamily="34" charset="0"/>
                </a:rPr>
                <a: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10" normalizeH="0" baseline="0" noProof="0" dirty="0">
                  <a:ln>
                    <a:noFill/>
                  </a:ln>
                  <a:solidFill>
                    <a:srgbClr val="000000"/>
                  </a:solidFill>
                  <a:effectLst/>
                  <a:uLnTx/>
                  <a:uFillTx/>
                  <a:latin typeface="Segoe Sans Text"/>
                  <a:ea typeface="Segoe UI" pitchFamily="34" charset="0"/>
                  <a:cs typeface="Segoe UI" pitchFamily="34" charset="0"/>
                </a:rPr>
                <a:t>System prompt template</a:t>
              </a:r>
            </a:p>
          </p:txBody>
        </p:sp>
        <p:sp>
          <p:nvSpPr>
            <p:cNvPr id="1437" name="Rectangle 1436">
              <a:extLst>
                <a:ext uri="{FF2B5EF4-FFF2-40B4-BE49-F238E27FC236}">
                  <a16:creationId xmlns:a16="http://schemas.microsoft.com/office/drawing/2014/main" id="{65910820-2E67-0346-1BCB-B3736F0FAE68}"/>
                </a:ext>
              </a:extLst>
            </p:cNvPr>
            <p:cNvSpPr/>
            <p:nvPr/>
          </p:nvSpPr>
          <p:spPr bwMode="auto">
            <a:xfrm>
              <a:off x="1379619" y="3070127"/>
              <a:ext cx="1280160" cy="253916"/>
            </a:xfrm>
            <a:prstGeom prst="rect">
              <a:avLst/>
            </a:prstGeom>
            <a:solidFill>
              <a:srgbClr val="F4F3F5">
                <a:alpha val="25000"/>
              </a:srgbClr>
            </a:solidFill>
            <a:ln>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Source metadata</a:t>
              </a:r>
            </a:p>
          </p:txBody>
        </p:sp>
        <p:pic>
          <p:nvPicPr>
            <p:cNvPr id="1439" name="Graphic 1438">
              <a:extLst>
                <a:ext uri="{FF2B5EF4-FFF2-40B4-BE49-F238E27FC236}">
                  <a16:creationId xmlns:a16="http://schemas.microsoft.com/office/drawing/2014/main" id="{73E005C2-30C2-25C2-0233-DA414E6525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6685" y="5100247"/>
              <a:ext cx="543007" cy="543007"/>
            </a:xfrm>
            <a:prstGeom prst="rect">
              <a:avLst/>
            </a:prstGeom>
          </p:spPr>
        </p:pic>
        <p:sp>
          <p:nvSpPr>
            <p:cNvPr id="1441" name="Oval 1440">
              <a:extLst>
                <a:ext uri="{FF2B5EF4-FFF2-40B4-BE49-F238E27FC236}">
                  <a16:creationId xmlns:a16="http://schemas.microsoft.com/office/drawing/2014/main" id="{A82F83C3-6277-C219-0290-7A0B8DDF9ECB}"/>
                </a:ext>
              </a:extLst>
            </p:cNvPr>
            <p:cNvSpPr/>
            <p:nvPr/>
          </p:nvSpPr>
          <p:spPr bwMode="auto">
            <a:xfrm>
              <a:off x="2889199" y="401048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1</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42" name="Oval 1441">
              <a:extLst>
                <a:ext uri="{FF2B5EF4-FFF2-40B4-BE49-F238E27FC236}">
                  <a16:creationId xmlns:a16="http://schemas.microsoft.com/office/drawing/2014/main" id="{3257156E-0F2B-8129-3432-C9F8BDAB9F86}"/>
                </a:ext>
              </a:extLst>
            </p:cNvPr>
            <p:cNvSpPr/>
            <p:nvPr/>
          </p:nvSpPr>
          <p:spPr bwMode="auto">
            <a:xfrm>
              <a:off x="2003718" y="1732784"/>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0</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47" name="Rectangle 1446">
              <a:extLst>
                <a:ext uri="{FF2B5EF4-FFF2-40B4-BE49-F238E27FC236}">
                  <a16:creationId xmlns:a16="http://schemas.microsoft.com/office/drawing/2014/main" id="{338F6A6F-E1A7-7CEE-3CFE-116BA218F21D}"/>
                </a:ext>
              </a:extLst>
            </p:cNvPr>
            <p:cNvSpPr/>
            <p:nvPr/>
          </p:nvSpPr>
          <p:spPr bwMode="auto">
            <a:xfrm>
              <a:off x="2315942" y="1777835"/>
              <a:ext cx="1163782" cy="1384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Populate metadata</a:t>
              </a:r>
            </a:p>
          </p:txBody>
        </p:sp>
        <p:sp>
          <p:nvSpPr>
            <p:cNvPr id="1450" name="Rectangle 1449">
              <a:extLst>
                <a:ext uri="{FF2B5EF4-FFF2-40B4-BE49-F238E27FC236}">
                  <a16:creationId xmlns:a16="http://schemas.microsoft.com/office/drawing/2014/main" id="{2EE4DD01-7F9A-EE34-389D-DF0B0C10810A}"/>
                </a:ext>
              </a:extLst>
            </p:cNvPr>
            <p:cNvSpPr/>
            <p:nvPr/>
          </p:nvSpPr>
          <p:spPr bwMode="auto">
            <a:xfrm>
              <a:off x="3174719" y="3813792"/>
              <a:ext cx="632214"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Change feed: source documents</a:t>
              </a:r>
            </a:p>
          </p:txBody>
        </p:sp>
        <p:sp>
          <p:nvSpPr>
            <p:cNvPr id="1451" name="Rectangle 1450">
              <a:extLst>
                <a:ext uri="{FF2B5EF4-FFF2-40B4-BE49-F238E27FC236}">
                  <a16:creationId xmlns:a16="http://schemas.microsoft.com/office/drawing/2014/main" id="{9075A71C-278E-75E5-7F6A-BFC8002A54B4}"/>
                </a:ext>
              </a:extLst>
            </p:cNvPr>
            <p:cNvSpPr/>
            <p:nvPr/>
          </p:nvSpPr>
          <p:spPr bwMode="auto">
            <a:xfrm>
              <a:off x="3177930" y="4459528"/>
              <a:ext cx="629554"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Persist embedding vectors</a:t>
              </a:r>
            </a:p>
          </p:txBody>
        </p:sp>
        <p:sp>
          <p:nvSpPr>
            <p:cNvPr id="1452" name="Rectangle 1451">
              <a:extLst>
                <a:ext uri="{FF2B5EF4-FFF2-40B4-BE49-F238E27FC236}">
                  <a16:creationId xmlns:a16="http://schemas.microsoft.com/office/drawing/2014/main" id="{04EFBCA2-30B3-8B26-5465-86AD02822499}"/>
                </a:ext>
              </a:extLst>
            </p:cNvPr>
            <p:cNvSpPr/>
            <p:nvPr/>
          </p:nvSpPr>
          <p:spPr bwMode="auto">
            <a:xfrm>
              <a:off x="3177930" y="5089204"/>
              <a:ext cx="859274" cy="1384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Persist Q&amp;A</a:t>
              </a:r>
            </a:p>
          </p:txBody>
        </p:sp>
        <p:sp>
          <p:nvSpPr>
            <p:cNvPr id="1453" name="Oval 1452">
              <a:extLst>
                <a:ext uri="{FF2B5EF4-FFF2-40B4-BE49-F238E27FC236}">
                  <a16:creationId xmlns:a16="http://schemas.microsoft.com/office/drawing/2014/main" id="{0CF6DC9F-7E00-2187-3153-3D60F74A0A08}"/>
                </a:ext>
              </a:extLst>
            </p:cNvPr>
            <p:cNvSpPr/>
            <p:nvPr/>
          </p:nvSpPr>
          <p:spPr bwMode="auto">
            <a:xfrm>
              <a:off x="2894013" y="4459528"/>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4</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54" name="Oval 1453">
              <a:extLst>
                <a:ext uri="{FF2B5EF4-FFF2-40B4-BE49-F238E27FC236}">
                  <a16:creationId xmlns:a16="http://schemas.microsoft.com/office/drawing/2014/main" id="{F8148EDB-FC6D-0826-4FE5-2568F8EBBE94}"/>
                </a:ext>
              </a:extLst>
            </p:cNvPr>
            <p:cNvSpPr/>
            <p:nvPr/>
          </p:nvSpPr>
          <p:spPr bwMode="auto">
            <a:xfrm>
              <a:off x="2894013" y="5044153"/>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6</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55" name="Oval 1454">
              <a:extLst>
                <a:ext uri="{FF2B5EF4-FFF2-40B4-BE49-F238E27FC236}">
                  <a16:creationId xmlns:a16="http://schemas.microsoft.com/office/drawing/2014/main" id="{C4F5FD9E-8695-2DE0-B492-30943584383E}"/>
                </a:ext>
              </a:extLst>
            </p:cNvPr>
            <p:cNvSpPr/>
            <p:nvPr/>
          </p:nvSpPr>
          <p:spPr bwMode="auto">
            <a:xfrm>
              <a:off x="4262733" y="241484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2</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57" name="TextBox 1456">
              <a:extLst>
                <a:ext uri="{FF2B5EF4-FFF2-40B4-BE49-F238E27FC236}">
                  <a16:creationId xmlns:a16="http://schemas.microsoft.com/office/drawing/2014/main" id="{B6D6E560-5B46-4FE6-3605-16F2F652A74C}"/>
                </a:ext>
              </a:extLst>
            </p:cNvPr>
            <p:cNvSpPr txBox="1"/>
            <p:nvPr/>
          </p:nvSpPr>
          <p:spPr>
            <a:xfrm>
              <a:off x="7276325" y="2423643"/>
              <a:ext cx="928668"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Request question embedding (embeddings API)</a:t>
              </a:r>
            </a:p>
          </p:txBody>
        </p:sp>
        <p:sp>
          <p:nvSpPr>
            <p:cNvPr id="1458" name="TextBox 1457">
              <a:extLst>
                <a:ext uri="{FF2B5EF4-FFF2-40B4-BE49-F238E27FC236}">
                  <a16:creationId xmlns:a16="http://schemas.microsoft.com/office/drawing/2014/main" id="{8A27F40C-8B08-B44C-EDE3-300D46DB03D2}"/>
                </a:ext>
              </a:extLst>
            </p:cNvPr>
            <p:cNvSpPr txBox="1"/>
            <p:nvPr/>
          </p:nvSpPr>
          <p:spPr>
            <a:xfrm>
              <a:off x="4285256" y="2676804"/>
              <a:ext cx="940546" cy="415498"/>
            </a:xfrm>
            <a:prstGeom prst="rect">
              <a:avLst/>
            </a:prstGeom>
            <a:noFill/>
          </p:spPr>
          <p:txBody>
            <a:bodyPr wrap="square" lIns="0" tIns="0" rIns="0" bIns="0" rtlCol="0">
              <a:spAutoFit/>
            </a:bodyPr>
            <a:lstStyle>
              <a:defPPr>
                <a:defRPr lang="en-US"/>
              </a:defPPr>
              <a:lvl1pPr marR="0" lvl="0" indent="0" fontAlgn="auto">
                <a:lnSpc>
                  <a:spcPct val="100000"/>
                </a:lnSpc>
                <a:buClrTx/>
                <a:buSzTx/>
                <a:buFontTx/>
                <a:buNone/>
                <a:tabLst/>
                <a:defRPr kumimoji="0" sz="900" b="0" i="0" u="none" strike="noStrike" kern="0" cap="none" normalizeH="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Request embeddings (embeddings API)</a:t>
              </a:r>
            </a:p>
          </p:txBody>
        </p:sp>
        <p:sp>
          <p:nvSpPr>
            <p:cNvPr id="1460" name="Oval 1459">
              <a:extLst>
                <a:ext uri="{FF2B5EF4-FFF2-40B4-BE49-F238E27FC236}">
                  <a16:creationId xmlns:a16="http://schemas.microsoft.com/office/drawing/2014/main" id="{E6029292-62F8-4995-BCDE-29009A0E85F4}"/>
                </a:ext>
              </a:extLst>
            </p:cNvPr>
            <p:cNvSpPr/>
            <p:nvPr/>
          </p:nvSpPr>
          <p:spPr bwMode="auto">
            <a:xfrm>
              <a:off x="4180344" y="4001153"/>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3</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61" name="TextBox 1460">
              <a:extLst>
                <a:ext uri="{FF2B5EF4-FFF2-40B4-BE49-F238E27FC236}">
                  <a16:creationId xmlns:a16="http://schemas.microsoft.com/office/drawing/2014/main" id="{52CCD441-80AD-833D-AED2-837F8329E9EE}"/>
                </a:ext>
              </a:extLst>
            </p:cNvPr>
            <p:cNvSpPr txBox="1"/>
            <p:nvPr/>
          </p:nvSpPr>
          <p:spPr>
            <a:xfrm>
              <a:off x="4193159" y="3413136"/>
              <a:ext cx="68851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Index documents &amp; embedding vectors</a:t>
              </a:r>
            </a:p>
          </p:txBody>
        </p:sp>
        <p:sp>
          <p:nvSpPr>
            <p:cNvPr id="1462" name="Oval 1461">
              <a:extLst>
                <a:ext uri="{FF2B5EF4-FFF2-40B4-BE49-F238E27FC236}">
                  <a16:creationId xmlns:a16="http://schemas.microsoft.com/office/drawing/2014/main" id="{69111703-15B8-189E-8CE1-8C03BBBA80DE}"/>
                </a:ext>
              </a:extLst>
            </p:cNvPr>
            <p:cNvSpPr/>
            <p:nvPr/>
          </p:nvSpPr>
          <p:spPr bwMode="auto">
            <a:xfrm>
              <a:off x="6959567" y="1798669"/>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7</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63" name="TextBox 1462">
              <a:extLst>
                <a:ext uri="{FF2B5EF4-FFF2-40B4-BE49-F238E27FC236}">
                  <a16:creationId xmlns:a16="http://schemas.microsoft.com/office/drawing/2014/main" id="{42BF1F06-F978-F590-433A-A700B61C3378}"/>
                </a:ext>
              </a:extLst>
            </p:cNvPr>
            <p:cNvSpPr txBox="1"/>
            <p:nvPr/>
          </p:nvSpPr>
          <p:spPr>
            <a:xfrm>
              <a:off x="7276325" y="1843720"/>
              <a:ext cx="10875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Return answer</a:t>
              </a:r>
            </a:p>
          </p:txBody>
        </p:sp>
        <p:sp>
          <p:nvSpPr>
            <p:cNvPr id="1466" name="Oval 1465">
              <a:extLst>
                <a:ext uri="{FF2B5EF4-FFF2-40B4-BE49-F238E27FC236}">
                  <a16:creationId xmlns:a16="http://schemas.microsoft.com/office/drawing/2014/main" id="{B2F26522-7B95-8DCF-14CD-0B421BE833A8}"/>
                </a:ext>
              </a:extLst>
            </p:cNvPr>
            <p:cNvSpPr/>
            <p:nvPr/>
          </p:nvSpPr>
          <p:spPr bwMode="auto">
            <a:xfrm>
              <a:off x="6959567" y="2444044"/>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3</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67" name="Oval 1466">
              <a:extLst>
                <a:ext uri="{FF2B5EF4-FFF2-40B4-BE49-F238E27FC236}">
                  <a16:creationId xmlns:a16="http://schemas.microsoft.com/office/drawing/2014/main" id="{B4AB32B4-6CBA-864B-7D9F-67E03B41AFC6}"/>
                </a:ext>
              </a:extLst>
            </p:cNvPr>
            <p:cNvSpPr/>
            <p:nvPr/>
          </p:nvSpPr>
          <p:spPr bwMode="auto">
            <a:xfrm>
              <a:off x="6959567" y="4009717"/>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4</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68" name="TextBox 1467">
              <a:extLst>
                <a:ext uri="{FF2B5EF4-FFF2-40B4-BE49-F238E27FC236}">
                  <a16:creationId xmlns:a16="http://schemas.microsoft.com/office/drawing/2014/main" id="{E73D4888-3AC5-9E6B-A01D-2A25522D54A0}"/>
                </a:ext>
              </a:extLst>
            </p:cNvPr>
            <p:cNvSpPr txBox="1"/>
            <p:nvPr/>
          </p:nvSpPr>
          <p:spPr>
            <a:xfrm>
              <a:off x="7276326" y="3960053"/>
              <a:ext cx="79545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Search for context data</a:t>
              </a:r>
            </a:p>
          </p:txBody>
        </p:sp>
        <p:sp>
          <p:nvSpPr>
            <p:cNvPr id="1469" name="Oval 1468">
              <a:extLst>
                <a:ext uri="{FF2B5EF4-FFF2-40B4-BE49-F238E27FC236}">
                  <a16:creationId xmlns:a16="http://schemas.microsoft.com/office/drawing/2014/main" id="{56A58623-50A6-1DE9-790D-02620C33D134}"/>
                </a:ext>
              </a:extLst>
            </p:cNvPr>
            <p:cNvSpPr/>
            <p:nvPr/>
          </p:nvSpPr>
          <p:spPr bwMode="auto">
            <a:xfrm>
              <a:off x="6959567" y="4910811"/>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5</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70" name="TextBox 1469">
              <a:extLst>
                <a:ext uri="{FF2B5EF4-FFF2-40B4-BE49-F238E27FC236}">
                  <a16:creationId xmlns:a16="http://schemas.microsoft.com/office/drawing/2014/main" id="{2ED66498-3830-7A1F-4C34-7D0959B0F493}"/>
                </a:ext>
              </a:extLst>
            </p:cNvPr>
            <p:cNvSpPr txBox="1"/>
            <p:nvPr/>
          </p:nvSpPr>
          <p:spPr>
            <a:xfrm>
              <a:off x="7276325" y="4844827"/>
              <a:ext cx="108753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Request completion (Completions API)</a:t>
              </a:r>
            </a:p>
          </p:txBody>
        </p:sp>
        <p:sp>
          <p:nvSpPr>
            <p:cNvPr id="1472" name="Oval 1471">
              <a:extLst>
                <a:ext uri="{FF2B5EF4-FFF2-40B4-BE49-F238E27FC236}">
                  <a16:creationId xmlns:a16="http://schemas.microsoft.com/office/drawing/2014/main" id="{52A596C8-7CF4-3D02-3500-5C688CEC1AC8}"/>
                </a:ext>
              </a:extLst>
            </p:cNvPr>
            <p:cNvSpPr/>
            <p:nvPr/>
          </p:nvSpPr>
          <p:spPr bwMode="auto">
            <a:xfrm>
              <a:off x="9097405" y="1670507"/>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2</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73" name="TextBox 1472">
              <a:extLst>
                <a:ext uri="{FF2B5EF4-FFF2-40B4-BE49-F238E27FC236}">
                  <a16:creationId xmlns:a16="http://schemas.microsoft.com/office/drawing/2014/main" id="{C7840B82-6308-033B-0F76-7FF9D65FEAB0}"/>
                </a:ext>
              </a:extLst>
            </p:cNvPr>
            <p:cNvSpPr txBox="1"/>
            <p:nvPr/>
          </p:nvSpPr>
          <p:spPr>
            <a:xfrm>
              <a:off x="9175306" y="1988541"/>
              <a:ext cx="496645"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Submit question &amp; history</a:t>
              </a:r>
            </a:p>
          </p:txBody>
        </p:sp>
        <p:sp>
          <p:nvSpPr>
            <p:cNvPr id="1477" name="Oval 1476">
              <a:extLst>
                <a:ext uri="{FF2B5EF4-FFF2-40B4-BE49-F238E27FC236}">
                  <a16:creationId xmlns:a16="http://schemas.microsoft.com/office/drawing/2014/main" id="{844C978C-90E5-FD8F-C43F-879007A1B9F0}"/>
                </a:ext>
              </a:extLst>
            </p:cNvPr>
            <p:cNvSpPr/>
            <p:nvPr/>
          </p:nvSpPr>
          <p:spPr bwMode="auto">
            <a:xfrm>
              <a:off x="9286137" y="4876212"/>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mn-ea"/>
                  <a:cs typeface="Segoe UI" pitchFamily="34" charset="0"/>
                </a:rPr>
                <a:t>1</a:t>
              </a:r>
              <a:endParaRPr kumimoji="0" lang="en-AU" sz="1000" b="1" i="0" u="none" strike="noStrike" kern="1200" cap="none" spc="0" normalizeH="0" baseline="0" noProof="0" dirty="0">
                <a:ln>
                  <a:noFill/>
                </a:ln>
                <a:solidFill>
                  <a:srgbClr val="FFFFFF"/>
                </a:solidFill>
                <a:effectLst/>
                <a:uLnTx/>
                <a:uFillTx/>
                <a:latin typeface="Segoe Sans Text"/>
                <a:ea typeface="+mn-ea"/>
                <a:cs typeface="Segoe UI" pitchFamily="34" charset="0"/>
              </a:endParaRPr>
            </a:p>
          </p:txBody>
        </p:sp>
        <p:sp>
          <p:nvSpPr>
            <p:cNvPr id="1478" name="TextBox 1477">
              <a:extLst>
                <a:ext uri="{FF2B5EF4-FFF2-40B4-BE49-F238E27FC236}">
                  <a16:creationId xmlns:a16="http://schemas.microsoft.com/office/drawing/2014/main" id="{49DA2BA4-9D7A-16EA-BA28-AC1ADB40CC0F}"/>
                </a:ext>
              </a:extLst>
            </p:cNvPr>
            <p:cNvSpPr txBox="1"/>
            <p:nvPr/>
          </p:nvSpPr>
          <p:spPr>
            <a:xfrm>
              <a:off x="9344144" y="5158453"/>
              <a:ext cx="1087531" cy="138499"/>
            </a:xfrm>
            <a:prstGeom prst="rect">
              <a:avLst/>
            </a:prstGeom>
            <a:noFill/>
          </p:spPr>
          <p:txBody>
            <a:bodyPr wrap="square" lIns="0" tIns="0" rIns="0" bIns="0" rtlCol="0">
              <a:spAutoFit/>
            </a:bodyPr>
            <a:lstStyle>
              <a:defPPr>
                <a:defRPr lang="en-US"/>
              </a:defPPr>
              <a:lvl1pPr marR="0" lvl="0" indent="0" fontAlgn="auto">
                <a:lnSpc>
                  <a:spcPct val="100000"/>
                </a:lnSpc>
                <a:buClrTx/>
                <a:buSzTx/>
                <a:buFontTx/>
                <a:buNone/>
                <a:tabLst/>
                <a:defRPr kumimoji="0" sz="900" b="0" i="0" u="none" strike="noStrike" kern="0"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Ask question</a:t>
              </a:r>
            </a:p>
          </p:txBody>
        </p:sp>
        <p:sp>
          <p:nvSpPr>
            <p:cNvPr id="1418" name="TextBox 1417">
              <a:extLst>
                <a:ext uri="{FF2B5EF4-FFF2-40B4-BE49-F238E27FC236}">
                  <a16:creationId xmlns:a16="http://schemas.microsoft.com/office/drawing/2014/main" id="{E2E54B71-C2FC-7CF7-9626-659C652093F0}"/>
                </a:ext>
              </a:extLst>
            </p:cNvPr>
            <p:cNvSpPr txBox="1"/>
            <p:nvPr/>
          </p:nvSpPr>
          <p:spPr>
            <a:xfrm>
              <a:off x="10588966" y="1573628"/>
              <a:ext cx="71716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Legend:</a:t>
              </a:r>
            </a:p>
          </p:txBody>
        </p:sp>
        <p:grpSp>
          <p:nvGrpSpPr>
            <p:cNvPr id="43" name="Group 42">
              <a:extLst>
                <a:ext uri="{FF2B5EF4-FFF2-40B4-BE49-F238E27FC236}">
                  <a16:creationId xmlns:a16="http://schemas.microsoft.com/office/drawing/2014/main" id="{731A7B8B-BD15-B7BD-A7C8-CDC961C6F8D8}"/>
                </a:ext>
              </a:extLst>
            </p:cNvPr>
            <p:cNvGrpSpPr/>
            <p:nvPr/>
          </p:nvGrpSpPr>
          <p:grpSpPr>
            <a:xfrm>
              <a:off x="10588966" y="1837895"/>
              <a:ext cx="859630" cy="285860"/>
              <a:chOff x="10776679" y="1958387"/>
              <a:chExt cx="859630" cy="285860"/>
            </a:xfrm>
          </p:grpSpPr>
          <p:cxnSp>
            <p:nvCxnSpPr>
              <p:cNvPr id="1419" name="Straight Arrow Connector 1418">
                <a:extLst>
                  <a:ext uri="{FF2B5EF4-FFF2-40B4-BE49-F238E27FC236}">
                    <a16:creationId xmlns:a16="http://schemas.microsoft.com/office/drawing/2014/main" id="{540B6FE2-B953-E5AB-CE5B-F05855770814}"/>
                  </a:ext>
                  <a:ext uri="{C183D7F6-B498-43B3-948B-1728B52AA6E4}">
                    <adec:decorative xmlns:adec="http://schemas.microsoft.com/office/drawing/2017/decorative" val="1"/>
                  </a:ext>
                </a:extLst>
              </p:cNvPr>
              <p:cNvCxnSpPr>
                <a:cxnSpLocks/>
              </p:cNvCxnSpPr>
              <p:nvPr/>
            </p:nvCxnSpPr>
            <p:spPr>
              <a:xfrm>
                <a:off x="10776679" y="2244247"/>
                <a:ext cx="822960" cy="0"/>
              </a:xfrm>
              <a:prstGeom prst="straightConnector1">
                <a:avLst/>
              </a:prstGeom>
              <a:ln w="22225">
                <a:solidFill>
                  <a:srgbClr val="FF5C3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20" name="TextBox 1419">
                <a:extLst>
                  <a:ext uri="{FF2B5EF4-FFF2-40B4-BE49-F238E27FC236}">
                    <a16:creationId xmlns:a16="http://schemas.microsoft.com/office/drawing/2014/main" id="{98F189A2-63B5-1BF5-402C-3A6E3F74F0DC}"/>
                  </a:ext>
                </a:extLst>
              </p:cNvPr>
              <p:cNvSpPr txBox="1"/>
              <p:nvPr/>
            </p:nvSpPr>
            <p:spPr>
              <a:xfrm>
                <a:off x="10776679" y="1958387"/>
                <a:ext cx="859630" cy="246221"/>
              </a:xfrm>
              <a:prstGeom prst="rect">
                <a:avLst/>
              </a:prstGeom>
              <a:noFill/>
            </p:spPr>
            <p:txBody>
              <a:bodyPr wrap="square" lIns="0" tIns="0" rIns="0" bIns="0" rtlCol="0">
                <a:spAutoFit/>
              </a:bodyPr>
              <a:lstStyle>
                <a:defPPr>
                  <a:defRPr lang="en-US"/>
                </a:defPPr>
                <a:lvl1pPr marR="0" lvl="0" indent="0" fontAlgn="auto">
                  <a:lnSpc>
                    <a:spcPct val="100000"/>
                  </a:lnSpc>
                  <a:buClrTx/>
                  <a:buSzTx/>
                  <a:buFontTx/>
                  <a:buNone/>
                  <a:tabLst/>
                  <a:defRPr kumimoji="0" sz="900" b="0" i="0" u="none" strike="noStrike" kern="0"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Semantic Kernel orchestrated call</a:t>
                </a:r>
              </a:p>
            </p:txBody>
          </p:sp>
        </p:grpSp>
        <p:grpSp>
          <p:nvGrpSpPr>
            <p:cNvPr id="44" name="Group 43">
              <a:extLst>
                <a:ext uri="{FF2B5EF4-FFF2-40B4-BE49-F238E27FC236}">
                  <a16:creationId xmlns:a16="http://schemas.microsoft.com/office/drawing/2014/main" id="{5B91EB64-94A9-40B1-2D45-171ABAAFA31D}"/>
                </a:ext>
              </a:extLst>
            </p:cNvPr>
            <p:cNvGrpSpPr/>
            <p:nvPr/>
          </p:nvGrpSpPr>
          <p:grpSpPr>
            <a:xfrm>
              <a:off x="10588966" y="2260805"/>
              <a:ext cx="859629" cy="162749"/>
              <a:chOff x="11830171" y="2081498"/>
              <a:chExt cx="859629" cy="162749"/>
            </a:xfrm>
          </p:grpSpPr>
          <p:cxnSp>
            <p:nvCxnSpPr>
              <p:cNvPr id="1421" name="Straight Arrow Connector 1420">
                <a:extLst>
                  <a:ext uri="{FF2B5EF4-FFF2-40B4-BE49-F238E27FC236}">
                    <a16:creationId xmlns:a16="http://schemas.microsoft.com/office/drawing/2014/main" id="{C8211397-590B-9995-8DB6-3458A6E57EA2}"/>
                  </a:ext>
                  <a:ext uri="{C183D7F6-B498-43B3-948B-1728B52AA6E4}">
                    <adec:decorative xmlns:adec="http://schemas.microsoft.com/office/drawing/2017/decorative" val="1"/>
                  </a:ext>
                </a:extLst>
              </p:cNvPr>
              <p:cNvCxnSpPr>
                <a:cxnSpLocks/>
              </p:cNvCxnSpPr>
              <p:nvPr/>
            </p:nvCxnSpPr>
            <p:spPr>
              <a:xfrm>
                <a:off x="11830171" y="2244247"/>
                <a:ext cx="822960" cy="0"/>
              </a:xfrm>
              <a:prstGeom prst="straightConnector1">
                <a:avLst/>
              </a:prstGeom>
              <a:ln w="222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22" name="TextBox 1421">
                <a:extLst>
                  <a:ext uri="{FF2B5EF4-FFF2-40B4-BE49-F238E27FC236}">
                    <a16:creationId xmlns:a16="http://schemas.microsoft.com/office/drawing/2014/main" id="{37DCA19D-2ACF-D005-EAB3-8487D7F3A47B}"/>
                  </a:ext>
                </a:extLst>
              </p:cNvPr>
              <p:cNvSpPr txBox="1"/>
              <p:nvPr/>
            </p:nvSpPr>
            <p:spPr>
              <a:xfrm>
                <a:off x="11830171" y="2081498"/>
                <a:ext cx="859629" cy="123111"/>
              </a:xfrm>
              <a:prstGeom prst="rect">
                <a:avLst/>
              </a:prstGeom>
              <a:noFill/>
            </p:spPr>
            <p:txBody>
              <a:bodyPr wrap="square" lIns="0" tIns="0" rIns="0" bIns="0" rtlCol="0">
                <a:spAutoFit/>
              </a:bodyPr>
              <a:lstStyle>
                <a:defPPr>
                  <a:defRPr lang="en-US"/>
                </a:defPPr>
                <a:lvl1pPr marR="0" lvl="0" indent="0" fontAlgn="auto">
                  <a:lnSpc>
                    <a:spcPct val="100000"/>
                  </a:lnSpc>
                  <a:buClrTx/>
                  <a:buSzTx/>
                  <a:buFontTx/>
                  <a:buNone/>
                  <a:tabLst/>
                  <a:defRPr kumimoji="0" sz="900" b="0" i="0" u="none" strike="noStrike" kern="0"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Other service calls</a:t>
                </a:r>
              </a:p>
            </p:txBody>
          </p:sp>
        </p:grpSp>
        <p:grpSp>
          <p:nvGrpSpPr>
            <p:cNvPr id="45" name="Group 44">
              <a:extLst>
                <a:ext uri="{FF2B5EF4-FFF2-40B4-BE49-F238E27FC236}">
                  <a16:creationId xmlns:a16="http://schemas.microsoft.com/office/drawing/2014/main" id="{BF89E48F-833E-D08D-766F-83D918B9A678}"/>
                </a:ext>
              </a:extLst>
            </p:cNvPr>
            <p:cNvGrpSpPr/>
            <p:nvPr/>
          </p:nvGrpSpPr>
          <p:grpSpPr>
            <a:xfrm>
              <a:off x="10588966" y="2560603"/>
              <a:ext cx="822960" cy="162750"/>
              <a:chOff x="12883663" y="2081497"/>
              <a:chExt cx="822960" cy="162750"/>
            </a:xfrm>
          </p:grpSpPr>
          <p:cxnSp>
            <p:nvCxnSpPr>
              <p:cNvPr id="1423" name="Straight Arrow Connector 1422">
                <a:extLst>
                  <a:ext uri="{FF2B5EF4-FFF2-40B4-BE49-F238E27FC236}">
                    <a16:creationId xmlns:a16="http://schemas.microsoft.com/office/drawing/2014/main" id="{8AB61703-F286-2845-3B76-8A2CE6731946}"/>
                  </a:ext>
                  <a:ext uri="{C183D7F6-B498-43B3-948B-1728B52AA6E4}">
                    <adec:decorative xmlns:adec="http://schemas.microsoft.com/office/drawing/2017/decorative" val="1"/>
                  </a:ext>
                </a:extLst>
              </p:cNvPr>
              <p:cNvCxnSpPr>
                <a:cxnSpLocks/>
              </p:cNvCxnSpPr>
              <p:nvPr/>
            </p:nvCxnSpPr>
            <p:spPr>
              <a:xfrm>
                <a:off x="12883663" y="2244247"/>
                <a:ext cx="822960" cy="0"/>
              </a:xfrm>
              <a:prstGeom prst="straightConnector1">
                <a:avLst/>
              </a:prstGeom>
              <a:ln w="22225">
                <a:solidFill>
                  <a:srgbClr val="49C5B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24" name="TextBox 1423">
                <a:extLst>
                  <a:ext uri="{FF2B5EF4-FFF2-40B4-BE49-F238E27FC236}">
                    <a16:creationId xmlns:a16="http://schemas.microsoft.com/office/drawing/2014/main" id="{AC6E051C-5661-093E-BA4B-7247E8D1667A}"/>
                  </a:ext>
                </a:extLst>
              </p:cNvPr>
              <p:cNvSpPr txBox="1"/>
              <p:nvPr/>
            </p:nvSpPr>
            <p:spPr>
              <a:xfrm>
                <a:off x="12883663" y="2081497"/>
                <a:ext cx="717166" cy="123111"/>
              </a:xfrm>
              <a:prstGeom prst="rect">
                <a:avLst/>
              </a:prstGeom>
              <a:noFill/>
            </p:spPr>
            <p:txBody>
              <a:bodyPr wrap="square" lIns="0" tIns="0" rIns="0" bIns="0" rtlCol="0">
                <a:spAutoFit/>
              </a:bodyPr>
              <a:lstStyle>
                <a:defPPr>
                  <a:defRPr lang="en-US"/>
                </a:defPPr>
                <a:lvl1pPr marR="0" lvl="0" indent="0" fontAlgn="auto">
                  <a:lnSpc>
                    <a:spcPct val="100000"/>
                  </a:lnSpc>
                  <a:buClrTx/>
                  <a:buSzTx/>
                  <a:buFontTx/>
                  <a:buNone/>
                  <a:tabLst/>
                  <a:defRPr kumimoji="0" sz="900" b="0" i="0" u="none" strike="noStrike" kern="0"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User interaction</a:t>
                </a:r>
              </a:p>
            </p:txBody>
          </p:sp>
        </p:grpSp>
        <p:grpSp>
          <p:nvGrpSpPr>
            <p:cNvPr id="46" name="Group 45">
              <a:extLst>
                <a:ext uri="{FF2B5EF4-FFF2-40B4-BE49-F238E27FC236}">
                  <a16:creationId xmlns:a16="http://schemas.microsoft.com/office/drawing/2014/main" id="{939D4693-8316-9B2D-1A8C-753F3ED3A4F4}"/>
                </a:ext>
              </a:extLst>
            </p:cNvPr>
            <p:cNvGrpSpPr/>
            <p:nvPr/>
          </p:nvGrpSpPr>
          <p:grpSpPr>
            <a:xfrm>
              <a:off x="10588966" y="2860402"/>
              <a:ext cx="695617" cy="246221"/>
              <a:chOff x="10781415" y="3343913"/>
              <a:chExt cx="695617" cy="246221"/>
            </a:xfrm>
          </p:grpSpPr>
          <p:sp>
            <p:nvSpPr>
              <p:cNvPr id="1427" name="TextBox 1426">
                <a:extLst>
                  <a:ext uri="{FF2B5EF4-FFF2-40B4-BE49-F238E27FC236}">
                    <a16:creationId xmlns:a16="http://schemas.microsoft.com/office/drawing/2014/main" id="{3E37F743-3345-9C9B-FBA8-127F1FFDCAE8}"/>
                  </a:ext>
                </a:extLst>
              </p:cNvPr>
              <p:cNvSpPr txBox="1"/>
              <p:nvPr/>
            </p:nvSpPr>
            <p:spPr>
              <a:xfrm>
                <a:off x="11019832" y="3343913"/>
                <a:ext cx="45720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Backend</a:t>
                </a:r>
                <a:br>
                  <a:rPr kumimoji="0" lang="en-US" sz="800" b="0" i="0" u="none" strike="noStrike" kern="0" cap="none" spc="0" normalizeH="0" baseline="0" noProof="0" dirty="0">
                    <a:ln>
                      <a:noFill/>
                    </a:ln>
                    <a:solidFill>
                      <a:srgbClr val="000000"/>
                    </a:solidFill>
                    <a:effectLst/>
                    <a:uLnTx/>
                    <a:uFillTx/>
                    <a:latin typeface="Segoe Sans Text"/>
                    <a:ea typeface="+mn-ea"/>
                    <a:cs typeface="+mn-cs"/>
                  </a:rPr>
                </a:br>
                <a:r>
                  <a:rPr kumimoji="0" lang="en-US" sz="800" b="0" i="0" u="none" strike="noStrike" kern="0" cap="none" spc="0" normalizeH="0" baseline="0" noProof="0" dirty="0">
                    <a:ln>
                      <a:noFill/>
                    </a:ln>
                    <a:solidFill>
                      <a:srgbClr val="000000"/>
                    </a:solidFill>
                    <a:effectLst/>
                    <a:uLnTx/>
                    <a:uFillTx/>
                    <a:latin typeface="Segoe Sans Text"/>
                    <a:ea typeface="+mn-ea"/>
                    <a:cs typeface="+mn-cs"/>
                  </a:rPr>
                  <a:t>data flow</a:t>
                </a:r>
              </a:p>
            </p:txBody>
          </p:sp>
          <p:sp>
            <p:nvSpPr>
              <p:cNvPr id="1482" name="Oval 1481">
                <a:extLst>
                  <a:ext uri="{FF2B5EF4-FFF2-40B4-BE49-F238E27FC236}">
                    <a16:creationId xmlns:a16="http://schemas.microsoft.com/office/drawing/2014/main" id="{C852343D-4C02-7584-F48C-EC9F32F34DF3}"/>
                  </a:ext>
                </a:extLst>
              </p:cNvPr>
              <p:cNvSpPr/>
              <p:nvPr/>
            </p:nvSpPr>
            <p:spPr bwMode="auto">
              <a:xfrm>
                <a:off x="10781415" y="3375583"/>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mn-ea"/>
                    <a:cs typeface="Segoe UI" pitchFamily="34" charset="0"/>
                  </a:rPr>
                  <a:t>#</a:t>
                </a:r>
                <a:endParaRPr kumimoji="0" lang="en-AU" sz="1000" b="1" i="0" u="none" strike="noStrike" kern="1200" cap="none" spc="0" normalizeH="0" baseline="0" noProof="0" dirty="0">
                  <a:ln>
                    <a:noFill/>
                  </a:ln>
                  <a:solidFill>
                    <a:srgbClr val="FFFFFF"/>
                  </a:solidFill>
                  <a:effectLst/>
                  <a:uLnTx/>
                  <a:uFillTx/>
                  <a:latin typeface="Segoe Sans Text"/>
                  <a:ea typeface="+mn-ea"/>
                  <a:cs typeface="Segoe UI" pitchFamily="34" charset="0"/>
                </a:endParaRPr>
              </a:p>
            </p:txBody>
          </p:sp>
        </p:grpSp>
        <p:grpSp>
          <p:nvGrpSpPr>
            <p:cNvPr id="47" name="Group 46">
              <a:extLst>
                <a:ext uri="{FF2B5EF4-FFF2-40B4-BE49-F238E27FC236}">
                  <a16:creationId xmlns:a16="http://schemas.microsoft.com/office/drawing/2014/main" id="{85FE557A-E6D7-E70C-2473-44E001605801}"/>
                </a:ext>
              </a:extLst>
            </p:cNvPr>
            <p:cNvGrpSpPr/>
            <p:nvPr/>
          </p:nvGrpSpPr>
          <p:grpSpPr>
            <a:xfrm>
              <a:off x="10588966" y="3199542"/>
              <a:ext cx="706162" cy="246221"/>
              <a:chOff x="10770870" y="3778455"/>
              <a:chExt cx="706162" cy="246221"/>
            </a:xfrm>
          </p:grpSpPr>
          <p:sp>
            <p:nvSpPr>
              <p:cNvPr id="1428" name="TextBox 1427">
                <a:extLst>
                  <a:ext uri="{FF2B5EF4-FFF2-40B4-BE49-F238E27FC236}">
                    <a16:creationId xmlns:a16="http://schemas.microsoft.com/office/drawing/2014/main" id="{7BCCC50E-0B22-AC56-22FA-088C35C0F9E3}"/>
                  </a:ext>
                </a:extLst>
              </p:cNvPr>
              <p:cNvSpPr txBox="1"/>
              <p:nvPr/>
            </p:nvSpPr>
            <p:spPr>
              <a:xfrm>
                <a:off x="11019832" y="3778455"/>
                <a:ext cx="45720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Frontend workflow</a:t>
                </a:r>
              </a:p>
            </p:txBody>
          </p:sp>
          <p:sp>
            <p:nvSpPr>
              <p:cNvPr id="1483" name="Oval 1482">
                <a:extLst>
                  <a:ext uri="{FF2B5EF4-FFF2-40B4-BE49-F238E27FC236}">
                    <a16:creationId xmlns:a16="http://schemas.microsoft.com/office/drawing/2014/main" id="{277564AF-FC97-0CA6-A786-213E13B8A858}"/>
                  </a:ext>
                </a:extLst>
              </p:cNvPr>
              <p:cNvSpPr/>
              <p:nvPr/>
            </p:nvSpPr>
            <p:spPr bwMode="auto">
              <a:xfrm>
                <a:off x="10770870" y="3810125"/>
                <a:ext cx="182880" cy="18288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mn-ea"/>
                    <a:cs typeface="Segoe UI" pitchFamily="34" charset="0"/>
                  </a:rPr>
                  <a:t>#</a:t>
                </a:r>
                <a:endParaRPr kumimoji="0" lang="en-AU" sz="1000" b="1" i="0" u="none" strike="noStrike" kern="1200" cap="none" spc="0" normalizeH="0" baseline="0" noProof="0" dirty="0">
                  <a:ln>
                    <a:noFill/>
                  </a:ln>
                  <a:solidFill>
                    <a:srgbClr val="FFFFFF"/>
                  </a:solidFill>
                  <a:effectLst/>
                  <a:uLnTx/>
                  <a:uFillTx/>
                  <a:latin typeface="Segoe Sans Text"/>
                  <a:ea typeface="+mn-ea"/>
                  <a:cs typeface="Segoe UI" pitchFamily="34" charset="0"/>
                </a:endParaRPr>
              </a:p>
            </p:txBody>
          </p:sp>
        </p:grpSp>
        <p:sp>
          <p:nvSpPr>
            <p:cNvPr id="14" name="Freeform: Shape 13">
              <a:extLst>
                <a:ext uri="{FF2B5EF4-FFF2-40B4-BE49-F238E27FC236}">
                  <a16:creationId xmlns:a16="http://schemas.microsoft.com/office/drawing/2014/main" id="{F12123DC-AA7B-79A2-6428-8B24B942B7D6}"/>
                </a:ext>
              </a:extLst>
            </p:cNvPr>
            <p:cNvSpPr/>
            <p:nvPr/>
          </p:nvSpPr>
          <p:spPr bwMode="auto">
            <a:xfrm>
              <a:off x="2793999" y="1984371"/>
              <a:ext cx="2970735" cy="2306637"/>
            </a:xfrm>
            <a:custGeom>
              <a:avLst/>
              <a:gdLst>
                <a:gd name="connsiteX0" fmla="*/ 0 w 2533650"/>
                <a:gd name="connsiteY0" fmla="*/ 2330450 h 2330450"/>
                <a:gd name="connsiteX1" fmla="*/ 1212850 w 2533650"/>
                <a:gd name="connsiteY1" fmla="*/ 2330450 h 2330450"/>
                <a:gd name="connsiteX2" fmla="*/ 1212850 w 2533650"/>
                <a:gd name="connsiteY2" fmla="*/ 0 h 2330450"/>
                <a:gd name="connsiteX3" fmla="*/ 2533650 w 2533650"/>
                <a:gd name="connsiteY3" fmla="*/ 0 h 2330450"/>
                <a:gd name="connsiteX0" fmla="*/ 0 w 2533650"/>
                <a:gd name="connsiteY0" fmla="*/ 2330450 h 2330455"/>
                <a:gd name="connsiteX1" fmla="*/ 341491 w 2533650"/>
                <a:gd name="connsiteY1" fmla="*/ 2330455 h 2330455"/>
                <a:gd name="connsiteX2" fmla="*/ 1212850 w 2533650"/>
                <a:gd name="connsiteY2" fmla="*/ 2330450 h 2330455"/>
                <a:gd name="connsiteX3" fmla="*/ 1212850 w 2533650"/>
                <a:gd name="connsiteY3" fmla="*/ 0 h 2330455"/>
                <a:gd name="connsiteX4" fmla="*/ 2533650 w 2533650"/>
                <a:gd name="connsiteY4" fmla="*/ 0 h 2330455"/>
                <a:gd name="connsiteX0" fmla="*/ 0 w 2192159"/>
                <a:gd name="connsiteY0" fmla="*/ 2330455 h 2330455"/>
                <a:gd name="connsiteX1" fmla="*/ 871359 w 2192159"/>
                <a:gd name="connsiteY1" fmla="*/ 2330450 h 2330455"/>
                <a:gd name="connsiteX2" fmla="*/ 871359 w 2192159"/>
                <a:gd name="connsiteY2" fmla="*/ 0 h 2330455"/>
                <a:gd name="connsiteX3" fmla="*/ 2192159 w 2192159"/>
                <a:gd name="connsiteY3" fmla="*/ 0 h 2330455"/>
                <a:gd name="connsiteX0" fmla="*/ 0 w 2192159"/>
                <a:gd name="connsiteY0" fmla="*/ 2330455 h 2330455"/>
                <a:gd name="connsiteX1" fmla="*/ 49076 w 2192159"/>
                <a:gd name="connsiteY1" fmla="*/ 2328850 h 2330455"/>
                <a:gd name="connsiteX2" fmla="*/ 871359 w 2192159"/>
                <a:gd name="connsiteY2" fmla="*/ 2330450 h 2330455"/>
                <a:gd name="connsiteX3" fmla="*/ 871359 w 2192159"/>
                <a:gd name="connsiteY3" fmla="*/ 0 h 2330455"/>
                <a:gd name="connsiteX4" fmla="*/ 2192159 w 2192159"/>
                <a:gd name="connsiteY4" fmla="*/ 0 h 2330455"/>
                <a:gd name="connsiteX0" fmla="*/ 0 w 2143083"/>
                <a:gd name="connsiteY0" fmla="*/ 2328850 h 2330450"/>
                <a:gd name="connsiteX1" fmla="*/ 822283 w 2143083"/>
                <a:gd name="connsiteY1" fmla="*/ 2330450 h 2330450"/>
                <a:gd name="connsiteX2" fmla="*/ 822283 w 2143083"/>
                <a:gd name="connsiteY2" fmla="*/ 0 h 2330450"/>
                <a:gd name="connsiteX3" fmla="*/ 2143083 w 2143083"/>
                <a:gd name="connsiteY3" fmla="*/ 0 h 2330450"/>
                <a:gd name="connsiteX0" fmla="*/ 0 w 2143083"/>
                <a:gd name="connsiteY0" fmla="*/ 2328850 h 2330450"/>
                <a:gd name="connsiteX1" fmla="*/ 94933 w 2143083"/>
                <a:gd name="connsiteY1" fmla="*/ 2328851 h 2330450"/>
                <a:gd name="connsiteX2" fmla="*/ 822283 w 2143083"/>
                <a:gd name="connsiteY2" fmla="*/ 2330450 h 2330450"/>
                <a:gd name="connsiteX3" fmla="*/ 822283 w 2143083"/>
                <a:gd name="connsiteY3" fmla="*/ 0 h 2330450"/>
                <a:gd name="connsiteX4" fmla="*/ 2143083 w 2143083"/>
                <a:gd name="connsiteY4" fmla="*/ 0 h 2330450"/>
                <a:gd name="connsiteX0" fmla="*/ 0 w 2048150"/>
                <a:gd name="connsiteY0" fmla="*/ 2328851 h 2330450"/>
                <a:gd name="connsiteX1" fmla="*/ 727350 w 2048150"/>
                <a:gd name="connsiteY1" fmla="*/ 2330450 h 2330450"/>
                <a:gd name="connsiteX2" fmla="*/ 727350 w 2048150"/>
                <a:gd name="connsiteY2" fmla="*/ 0 h 2330450"/>
                <a:gd name="connsiteX3" fmla="*/ 2048150 w 2048150"/>
                <a:gd name="connsiteY3" fmla="*/ 0 h 2330450"/>
              </a:gdLst>
              <a:ahLst/>
              <a:cxnLst>
                <a:cxn ang="0">
                  <a:pos x="connsiteX0" y="connsiteY0"/>
                </a:cxn>
                <a:cxn ang="0">
                  <a:pos x="connsiteX1" y="connsiteY1"/>
                </a:cxn>
                <a:cxn ang="0">
                  <a:pos x="connsiteX2" y="connsiteY2"/>
                </a:cxn>
                <a:cxn ang="0">
                  <a:pos x="connsiteX3" y="connsiteY3"/>
                </a:cxn>
              </a:cxnLst>
              <a:rect l="l" t="t" r="r" b="b"/>
              <a:pathLst>
                <a:path w="2048150" h="2330450">
                  <a:moveTo>
                    <a:pt x="0" y="2328851"/>
                  </a:moveTo>
                  <a:lnTo>
                    <a:pt x="727350" y="2330450"/>
                  </a:lnTo>
                  <a:lnTo>
                    <a:pt x="727350" y="0"/>
                  </a:lnTo>
                  <a:lnTo>
                    <a:pt x="2048150" y="0"/>
                  </a:ln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1CC223AE-94D3-76C0-6DF0-13F748F9D8C3}"/>
                </a:ext>
              </a:extLst>
            </p:cNvPr>
            <p:cNvSpPr/>
            <p:nvPr/>
          </p:nvSpPr>
          <p:spPr bwMode="auto">
            <a:xfrm>
              <a:off x="2803525" y="2084848"/>
              <a:ext cx="2961210" cy="2313759"/>
            </a:xfrm>
            <a:custGeom>
              <a:avLst/>
              <a:gdLst>
                <a:gd name="connsiteX0" fmla="*/ 2576512 w 2576512"/>
                <a:gd name="connsiteY0" fmla="*/ 0 h 2238375"/>
                <a:gd name="connsiteX1" fmla="*/ 1362075 w 2576512"/>
                <a:gd name="connsiteY1" fmla="*/ 0 h 2238375"/>
                <a:gd name="connsiteX2" fmla="*/ 1362075 w 2576512"/>
                <a:gd name="connsiteY2" fmla="*/ 2238375 h 2238375"/>
                <a:gd name="connsiteX3" fmla="*/ 0 w 2576512"/>
                <a:gd name="connsiteY3" fmla="*/ 2238375 h 2238375"/>
                <a:gd name="connsiteX0" fmla="*/ 2576512 w 2576512"/>
                <a:gd name="connsiteY0" fmla="*/ 0 h 2238375"/>
                <a:gd name="connsiteX1" fmla="*/ 1362075 w 2576512"/>
                <a:gd name="connsiteY1" fmla="*/ 0 h 2238375"/>
                <a:gd name="connsiteX2" fmla="*/ 1362075 w 2576512"/>
                <a:gd name="connsiteY2" fmla="*/ 2238375 h 2238375"/>
                <a:gd name="connsiteX3" fmla="*/ 400068 w 2576512"/>
                <a:gd name="connsiteY3" fmla="*/ 2237951 h 2238375"/>
                <a:gd name="connsiteX4" fmla="*/ 0 w 2576512"/>
                <a:gd name="connsiteY4" fmla="*/ 2238375 h 2238375"/>
                <a:gd name="connsiteX0" fmla="*/ 2176444 w 2176444"/>
                <a:gd name="connsiteY0" fmla="*/ 0 h 2238375"/>
                <a:gd name="connsiteX1" fmla="*/ 962007 w 2176444"/>
                <a:gd name="connsiteY1" fmla="*/ 0 h 2238375"/>
                <a:gd name="connsiteX2" fmla="*/ 962007 w 2176444"/>
                <a:gd name="connsiteY2" fmla="*/ 2238375 h 2238375"/>
                <a:gd name="connsiteX3" fmla="*/ 0 w 2176444"/>
                <a:gd name="connsiteY3" fmla="*/ 2237951 h 2238375"/>
                <a:gd name="connsiteX0" fmla="*/ 2176444 w 2176444"/>
                <a:gd name="connsiteY0" fmla="*/ 0 h 2238719"/>
                <a:gd name="connsiteX1" fmla="*/ 962007 w 2176444"/>
                <a:gd name="connsiteY1" fmla="*/ 0 h 2238719"/>
                <a:gd name="connsiteX2" fmla="*/ 962007 w 2176444"/>
                <a:gd name="connsiteY2" fmla="*/ 2238375 h 2238719"/>
                <a:gd name="connsiteX3" fmla="*/ 101933 w 2176444"/>
                <a:gd name="connsiteY3" fmla="*/ 2238719 h 2238719"/>
                <a:gd name="connsiteX4" fmla="*/ 0 w 2176444"/>
                <a:gd name="connsiteY4" fmla="*/ 2237951 h 2238719"/>
                <a:gd name="connsiteX0" fmla="*/ 2074511 w 2074511"/>
                <a:gd name="connsiteY0" fmla="*/ 0 h 2238719"/>
                <a:gd name="connsiteX1" fmla="*/ 860074 w 2074511"/>
                <a:gd name="connsiteY1" fmla="*/ 0 h 2238719"/>
                <a:gd name="connsiteX2" fmla="*/ 860074 w 2074511"/>
                <a:gd name="connsiteY2" fmla="*/ 2238375 h 2238719"/>
                <a:gd name="connsiteX3" fmla="*/ 0 w 2074511"/>
                <a:gd name="connsiteY3" fmla="*/ 2238719 h 2238719"/>
                <a:gd name="connsiteX0" fmla="*/ 2074511 w 2074511"/>
                <a:gd name="connsiteY0" fmla="*/ 0 h 2238719"/>
                <a:gd name="connsiteX1" fmla="*/ 860074 w 2074511"/>
                <a:gd name="connsiteY1" fmla="*/ 0 h 2238719"/>
                <a:gd name="connsiteX2" fmla="*/ 860074 w 2074511"/>
                <a:gd name="connsiteY2" fmla="*/ 2238375 h 2238719"/>
                <a:gd name="connsiteX3" fmla="*/ 103205 w 2074511"/>
                <a:gd name="connsiteY3" fmla="*/ 2234111 h 2238719"/>
                <a:gd name="connsiteX4" fmla="*/ 0 w 2074511"/>
                <a:gd name="connsiteY4" fmla="*/ 2238719 h 2238719"/>
                <a:gd name="connsiteX0" fmla="*/ 1971306 w 1971306"/>
                <a:gd name="connsiteY0" fmla="*/ 0 h 2238375"/>
                <a:gd name="connsiteX1" fmla="*/ 756869 w 1971306"/>
                <a:gd name="connsiteY1" fmla="*/ 0 h 2238375"/>
                <a:gd name="connsiteX2" fmla="*/ 756869 w 1971306"/>
                <a:gd name="connsiteY2" fmla="*/ 2238375 h 2238375"/>
                <a:gd name="connsiteX3" fmla="*/ 0 w 1971306"/>
                <a:gd name="connsiteY3" fmla="*/ 2234111 h 2238375"/>
              </a:gdLst>
              <a:ahLst/>
              <a:cxnLst>
                <a:cxn ang="0">
                  <a:pos x="connsiteX0" y="connsiteY0"/>
                </a:cxn>
                <a:cxn ang="0">
                  <a:pos x="connsiteX1" y="connsiteY1"/>
                </a:cxn>
                <a:cxn ang="0">
                  <a:pos x="connsiteX2" y="connsiteY2"/>
                </a:cxn>
                <a:cxn ang="0">
                  <a:pos x="connsiteX3" y="connsiteY3"/>
                </a:cxn>
              </a:cxnLst>
              <a:rect l="l" t="t" r="r" b="b"/>
              <a:pathLst>
                <a:path w="1971306" h="2238375">
                  <a:moveTo>
                    <a:pt x="1971306" y="0"/>
                  </a:moveTo>
                  <a:lnTo>
                    <a:pt x="756869" y="0"/>
                  </a:lnTo>
                  <a:lnTo>
                    <a:pt x="756869" y="2238375"/>
                  </a:lnTo>
                  <a:lnTo>
                    <a:pt x="0" y="2234111"/>
                  </a:ln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ECB6EF49-1C60-B701-C30E-BF41E5757108}"/>
                </a:ext>
              </a:extLst>
            </p:cNvPr>
            <p:cNvSpPr/>
            <p:nvPr/>
          </p:nvSpPr>
          <p:spPr bwMode="auto">
            <a:xfrm>
              <a:off x="2803525" y="2165350"/>
              <a:ext cx="2961210" cy="2800937"/>
            </a:xfrm>
            <a:custGeom>
              <a:avLst/>
              <a:gdLst>
                <a:gd name="connsiteX0" fmla="*/ 2486025 w 2486025"/>
                <a:gd name="connsiteY0" fmla="*/ 0 h 2752725"/>
                <a:gd name="connsiteX1" fmla="*/ 1438275 w 2486025"/>
                <a:gd name="connsiteY1" fmla="*/ 0 h 2752725"/>
                <a:gd name="connsiteX2" fmla="*/ 1438275 w 2486025"/>
                <a:gd name="connsiteY2" fmla="*/ 2752725 h 2752725"/>
                <a:gd name="connsiteX3" fmla="*/ 0 w 2486025"/>
                <a:gd name="connsiteY3" fmla="*/ 2752725 h 2752725"/>
                <a:gd name="connsiteX0" fmla="*/ 2486025 w 2486025"/>
                <a:gd name="connsiteY0" fmla="*/ 0 h 2753709"/>
                <a:gd name="connsiteX1" fmla="*/ 1438275 w 2486025"/>
                <a:gd name="connsiteY1" fmla="*/ 0 h 2753709"/>
                <a:gd name="connsiteX2" fmla="*/ 1438275 w 2486025"/>
                <a:gd name="connsiteY2" fmla="*/ 2752725 h 2753709"/>
                <a:gd name="connsiteX3" fmla="*/ 444650 w 2486025"/>
                <a:gd name="connsiteY3" fmla="*/ 2753709 h 2753709"/>
                <a:gd name="connsiteX4" fmla="*/ 0 w 2486025"/>
                <a:gd name="connsiteY4" fmla="*/ 2752725 h 2753709"/>
                <a:gd name="connsiteX0" fmla="*/ 2041375 w 2041375"/>
                <a:gd name="connsiteY0" fmla="*/ 0 h 2753709"/>
                <a:gd name="connsiteX1" fmla="*/ 993625 w 2041375"/>
                <a:gd name="connsiteY1" fmla="*/ 0 h 2753709"/>
                <a:gd name="connsiteX2" fmla="*/ 993625 w 2041375"/>
                <a:gd name="connsiteY2" fmla="*/ 2752725 h 2753709"/>
                <a:gd name="connsiteX3" fmla="*/ 0 w 2041375"/>
                <a:gd name="connsiteY3" fmla="*/ 2753709 h 2753709"/>
                <a:gd name="connsiteX0" fmla="*/ 2041375 w 2041375"/>
                <a:gd name="connsiteY0" fmla="*/ 0 h 2753709"/>
                <a:gd name="connsiteX1" fmla="*/ 993625 w 2041375"/>
                <a:gd name="connsiteY1" fmla="*/ 0 h 2753709"/>
                <a:gd name="connsiteX2" fmla="*/ 993625 w 2041375"/>
                <a:gd name="connsiteY2" fmla="*/ 2752725 h 2753709"/>
                <a:gd name="connsiteX3" fmla="*/ 159945 w 2041375"/>
                <a:gd name="connsiteY3" fmla="*/ 2752147 h 2753709"/>
                <a:gd name="connsiteX4" fmla="*/ 0 w 2041375"/>
                <a:gd name="connsiteY4" fmla="*/ 2753709 h 2753709"/>
                <a:gd name="connsiteX0" fmla="*/ 1881430 w 1881430"/>
                <a:gd name="connsiteY0" fmla="*/ 0 h 2752725"/>
                <a:gd name="connsiteX1" fmla="*/ 833680 w 1881430"/>
                <a:gd name="connsiteY1" fmla="*/ 0 h 2752725"/>
                <a:gd name="connsiteX2" fmla="*/ 833680 w 1881430"/>
                <a:gd name="connsiteY2" fmla="*/ 2752725 h 2752725"/>
                <a:gd name="connsiteX3" fmla="*/ 0 w 1881430"/>
                <a:gd name="connsiteY3" fmla="*/ 2752147 h 2752725"/>
                <a:gd name="connsiteX0" fmla="*/ 1881430 w 1881430"/>
                <a:gd name="connsiteY0" fmla="*/ 0 h 2752725"/>
                <a:gd name="connsiteX1" fmla="*/ 833680 w 1881430"/>
                <a:gd name="connsiteY1" fmla="*/ 0 h 2752725"/>
                <a:gd name="connsiteX2" fmla="*/ 833680 w 1881430"/>
                <a:gd name="connsiteY2" fmla="*/ 2752725 h 2752725"/>
                <a:gd name="connsiteX3" fmla="*/ 89107 w 1881430"/>
                <a:gd name="connsiteY3" fmla="*/ 2749028 h 2752725"/>
                <a:gd name="connsiteX4" fmla="*/ 0 w 1881430"/>
                <a:gd name="connsiteY4" fmla="*/ 2752147 h 2752725"/>
                <a:gd name="connsiteX0" fmla="*/ 1792323 w 1792323"/>
                <a:gd name="connsiteY0" fmla="*/ 0 h 2752725"/>
                <a:gd name="connsiteX1" fmla="*/ 744573 w 1792323"/>
                <a:gd name="connsiteY1" fmla="*/ 0 h 2752725"/>
                <a:gd name="connsiteX2" fmla="*/ 744573 w 1792323"/>
                <a:gd name="connsiteY2" fmla="*/ 2752725 h 2752725"/>
                <a:gd name="connsiteX3" fmla="*/ 0 w 1792323"/>
                <a:gd name="connsiteY3" fmla="*/ 2749028 h 2752725"/>
              </a:gdLst>
              <a:ahLst/>
              <a:cxnLst>
                <a:cxn ang="0">
                  <a:pos x="connsiteX0" y="connsiteY0"/>
                </a:cxn>
                <a:cxn ang="0">
                  <a:pos x="connsiteX1" y="connsiteY1"/>
                </a:cxn>
                <a:cxn ang="0">
                  <a:pos x="connsiteX2" y="connsiteY2"/>
                </a:cxn>
                <a:cxn ang="0">
                  <a:pos x="connsiteX3" y="connsiteY3"/>
                </a:cxn>
              </a:cxnLst>
              <a:rect l="l" t="t" r="r" b="b"/>
              <a:pathLst>
                <a:path w="1792323" h="2752725">
                  <a:moveTo>
                    <a:pt x="1792323" y="0"/>
                  </a:moveTo>
                  <a:lnTo>
                    <a:pt x="744573" y="0"/>
                  </a:lnTo>
                  <a:lnTo>
                    <a:pt x="744573" y="2752725"/>
                  </a:lnTo>
                  <a:lnTo>
                    <a:pt x="0" y="2749028"/>
                  </a:lnTo>
                </a:path>
              </a:pathLst>
            </a:custGeom>
            <a:ln w="12700">
              <a:solidFill>
                <a:srgbClr val="FF5C39"/>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7" name="Rectangle 16">
              <a:extLst>
                <a:ext uri="{FF2B5EF4-FFF2-40B4-BE49-F238E27FC236}">
                  <a16:creationId xmlns:a16="http://schemas.microsoft.com/office/drawing/2014/main" id="{E122A3CE-BB65-6673-A712-1080FE94C904}"/>
                </a:ext>
              </a:extLst>
            </p:cNvPr>
            <p:cNvSpPr/>
            <p:nvPr/>
          </p:nvSpPr>
          <p:spPr bwMode="auto">
            <a:xfrm>
              <a:off x="4128723" y="2258710"/>
              <a:ext cx="1636011" cy="2032298"/>
            </a:xfrm>
            <a:custGeom>
              <a:avLst/>
              <a:gdLst>
                <a:gd name="connsiteX0" fmla="*/ 0 w 523926"/>
                <a:gd name="connsiteY0" fmla="*/ 0 h 617190"/>
                <a:gd name="connsiteX1" fmla="*/ 523926 w 523926"/>
                <a:gd name="connsiteY1" fmla="*/ 0 h 617190"/>
                <a:gd name="connsiteX2" fmla="*/ 523926 w 523926"/>
                <a:gd name="connsiteY2" fmla="*/ 617190 h 617190"/>
                <a:gd name="connsiteX3" fmla="*/ 0 w 523926"/>
                <a:gd name="connsiteY3" fmla="*/ 617190 h 617190"/>
                <a:gd name="connsiteX4" fmla="*/ 0 w 523926"/>
                <a:gd name="connsiteY4" fmla="*/ 0 h 617190"/>
                <a:gd name="connsiteX0" fmla="*/ 0 w 784276"/>
                <a:gd name="connsiteY0" fmla="*/ 0 h 617190"/>
                <a:gd name="connsiteX1" fmla="*/ 523926 w 784276"/>
                <a:gd name="connsiteY1" fmla="*/ 0 h 617190"/>
                <a:gd name="connsiteX2" fmla="*/ 784264 w 784276"/>
                <a:gd name="connsiteY2" fmla="*/ 373996 h 617190"/>
                <a:gd name="connsiteX3" fmla="*/ 523926 w 784276"/>
                <a:gd name="connsiteY3" fmla="*/ 617190 h 617190"/>
                <a:gd name="connsiteX4" fmla="*/ 0 w 784276"/>
                <a:gd name="connsiteY4" fmla="*/ 617190 h 617190"/>
                <a:gd name="connsiteX5" fmla="*/ 0 w 784276"/>
                <a:gd name="connsiteY5" fmla="*/ 0 h 617190"/>
                <a:gd name="connsiteX0" fmla="*/ 784264 w 875704"/>
                <a:gd name="connsiteY0" fmla="*/ 373996 h 617190"/>
                <a:gd name="connsiteX1" fmla="*/ 523926 w 875704"/>
                <a:gd name="connsiteY1" fmla="*/ 617190 h 617190"/>
                <a:gd name="connsiteX2" fmla="*/ 0 w 875704"/>
                <a:gd name="connsiteY2" fmla="*/ 617190 h 617190"/>
                <a:gd name="connsiteX3" fmla="*/ 0 w 875704"/>
                <a:gd name="connsiteY3" fmla="*/ 0 h 617190"/>
                <a:gd name="connsiteX4" fmla="*/ 523926 w 875704"/>
                <a:gd name="connsiteY4" fmla="*/ 0 h 617190"/>
                <a:gd name="connsiteX5" fmla="*/ 875704 w 875704"/>
                <a:gd name="connsiteY5" fmla="*/ 465436 h 617190"/>
                <a:gd name="connsiteX0" fmla="*/ 784264 w 784264"/>
                <a:gd name="connsiteY0" fmla="*/ 373996 h 617190"/>
                <a:gd name="connsiteX1" fmla="*/ 523926 w 784264"/>
                <a:gd name="connsiteY1" fmla="*/ 617190 h 617190"/>
                <a:gd name="connsiteX2" fmla="*/ 0 w 784264"/>
                <a:gd name="connsiteY2" fmla="*/ 617190 h 617190"/>
                <a:gd name="connsiteX3" fmla="*/ 0 w 784264"/>
                <a:gd name="connsiteY3" fmla="*/ 0 h 617190"/>
                <a:gd name="connsiteX4" fmla="*/ 523926 w 784264"/>
                <a:gd name="connsiteY4" fmla="*/ 0 h 617190"/>
                <a:gd name="connsiteX0" fmla="*/ 523926 w 523926"/>
                <a:gd name="connsiteY0" fmla="*/ 617190 h 617190"/>
                <a:gd name="connsiteX1" fmla="*/ 0 w 523926"/>
                <a:gd name="connsiteY1" fmla="*/ 617190 h 617190"/>
                <a:gd name="connsiteX2" fmla="*/ 0 w 523926"/>
                <a:gd name="connsiteY2" fmla="*/ 0 h 617190"/>
                <a:gd name="connsiteX3" fmla="*/ 523926 w 523926"/>
                <a:gd name="connsiteY3" fmla="*/ 0 h 617190"/>
              </a:gdLst>
              <a:ahLst/>
              <a:cxnLst>
                <a:cxn ang="0">
                  <a:pos x="connsiteX0" y="connsiteY0"/>
                </a:cxn>
                <a:cxn ang="0">
                  <a:pos x="connsiteX1" y="connsiteY1"/>
                </a:cxn>
                <a:cxn ang="0">
                  <a:pos x="connsiteX2" y="connsiteY2"/>
                </a:cxn>
                <a:cxn ang="0">
                  <a:pos x="connsiteX3" y="connsiteY3"/>
                </a:cxn>
              </a:cxnLst>
              <a:rect l="l" t="t" r="r" b="b"/>
              <a:pathLst>
                <a:path w="523926" h="617190">
                  <a:moveTo>
                    <a:pt x="523926" y="617190"/>
                  </a:moveTo>
                  <a:lnTo>
                    <a:pt x="0" y="617190"/>
                  </a:lnTo>
                  <a:lnTo>
                    <a:pt x="0" y="0"/>
                  </a:lnTo>
                  <a:lnTo>
                    <a:pt x="523926" y="0"/>
                  </a:lnTo>
                </a:path>
              </a:pathLst>
            </a:cu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8" name="Rectangle 16">
              <a:extLst>
                <a:ext uri="{FF2B5EF4-FFF2-40B4-BE49-F238E27FC236}">
                  <a16:creationId xmlns:a16="http://schemas.microsoft.com/office/drawing/2014/main" id="{A4ADBD44-4A72-0103-DC52-C0BFB770FF92}"/>
                </a:ext>
              </a:extLst>
            </p:cNvPr>
            <p:cNvSpPr/>
            <p:nvPr/>
          </p:nvSpPr>
          <p:spPr bwMode="auto">
            <a:xfrm>
              <a:off x="4219792" y="2362200"/>
              <a:ext cx="1544942" cy="866658"/>
            </a:xfrm>
            <a:custGeom>
              <a:avLst/>
              <a:gdLst>
                <a:gd name="connsiteX0" fmla="*/ 0 w 523926"/>
                <a:gd name="connsiteY0" fmla="*/ 0 h 617190"/>
                <a:gd name="connsiteX1" fmla="*/ 523926 w 523926"/>
                <a:gd name="connsiteY1" fmla="*/ 0 h 617190"/>
                <a:gd name="connsiteX2" fmla="*/ 523926 w 523926"/>
                <a:gd name="connsiteY2" fmla="*/ 617190 h 617190"/>
                <a:gd name="connsiteX3" fmla="*/ 0 w 523926"/>
                <a:gd name="connsiteY3" fmla="*/ 617190 h 617190"/>
                <a:gd name="connsiteX4" fmla="*/ 0 w 523926"/>
                <a:gd name="connsiteY4" fmla="*/ 0 h 617190"/>
                <a:gd name="connsiteX0" fmla="*/ 0 w 784276"/>
                <a:gd name="connsiteY0" fmla="*/ 0 h 617190"/>
                <a:gd name="connsiteX1" fmla="*/ 523926 w 784276"/>
                <a:gd name="connsiteY1" fmla="*/ 0 h 617190"/>
                <a:gd name="connsiteX2" fmla="*/ 784264 w 784276"/>
                <a:gd name="connsiteY2" fmla="*/ 373996 h 617190"/>
                <a:gd name="connsiteX3" fmla="*/ 523926 w 784276"/>
                <a:gd name="connsiteY3" fmla="*/ 617190 h 617190"/>
                <a:gd name="connsiteX4" fmla="*/ 0 w 784276"/>
                <a:gd name="connsiteY4" fmla="*/ 617190 h 617190"/>
                <a:gd name="connsiteX5" fmla="*/ 0 w 784276"/>
                <a:gd name="connsiteY5" fmla="*/ 0 h 617190"/>
                <a:gd name="connsiteX0" fmla="*/ 784264 w 875704"/>
                <a:gd name="connsiteY0" fmla="*/ 373996 h 617190"/>
                <a:gd name="connsiteX1" fmla="*/ 523926 w 875704"/>
                <a:gd name="connsiteY1" fmla="*/ 617190 h 617190"/>
                <a:gd name="connsiteX2" fmla="*/ 0 w 875704"/>
                <a:gd name="connsiteY2" fmla="*/ 617190 h 617190"/>
                <a:gd name="connsiteX3" fmla="*/ 0 w 875704"/>
                <a:gd name="connsiteY3" fmla="*/ 0 h 617190"/>
                <a:gd name="connsiteX4" fmla="*/ 523926 w 875704"/>
                <a:gd name="connsiteY4" fmla="*/ 0 h 617190"/>
                <a:gd name="connsiteX5" fmla="*/ 875704 w 875704"/>
                <a:gd name="connsiteY5" fmla="*/ 465436 h 617190"/>
                <a:gd name="connsiteX0" fmla="*/ 784264 w 784264"/>
                <a:gd name="connsiteY0" fmla="*/ 373996 h 617190"/>
                <a:gd name="connsiteX1" fmla="*/ 523926 w 784264"/>
                <a:gd name="connsiteY1" fmla="*/ 617190 h 617190"/>
                <a:gd name="connsiteX2" fmla="*/ 0 w 784264"/>
                <a:gd name="connsiteY2" fmla="*/ 617190 h 617190"/>
                <a:gd name="connsiteX3" fmla="*/ 0 w 784264"/>
                <a:gd name="connsiteY3" fmla="*/ 0 h 617190"/>
                <a:gd name="connsiteX4" fmla="*/ 523926 w 784264"/>
                <a:gd name="connsiteY4" fmla="*/ 0 h 617190"/>
                <a:gd name="connsiteX0" fmla="*/ 523926 w 523926"/>
                <a:gd name="connsiteY0" fmla="*/ 617190 h 617190"/>
                <a:gd name="connsiteX1" fmla="*/ 0 w 523926"/>
                <a:gd name="connsiteY1" fmla="*/ 617190 h 617190"/>
                <a:gd name="connsiteX2" fmla="*/ 0 w 523926"/>
                <a:gd name="connsiteY2" fmla="*/ 0 h 617190"/>
                <a:gd name="connsiteX3" fmla="*/ 523926 w 523926"/>
                <a:gd name="connsiteY3" fmla="*/ 0 h 617190"/>
              </a:gdLst>
              <a:ahLst/>
              <a:cxnLst>
                <a:cxn ang="0">
                  <a:pos x="connsiteX0" y="connsiteY0"/>
                </a:cxn>
                <a:cxn ang="0">
                  <a:pos x="connsiteX1" y="connsiteY1"/>
                </a:cxn>
                <a:cxn ang="0">
                  <a:pos x="connsiteX2" y="connsiteY2"/>
                </a:cxn>
                <a:cxn ang="0">
                  <a:pos x="connsiteX3" y="connsiteY3"/>
                </a:cxn>
              </a:cxnLst>
              <a:rect l="l" t="t" r="r" b="b"/>
              <a:pathLst>
                <a:path w="523926" h="617190">
                  <a:moveTo>
                    <a:pt x="523926" y="617190"/>
                  </a:moveTo>
                  <a:lnTo>
                    <a:pt x="0" y="617190"/>
                  </a:lnTo>
                  <a:lnTo>
                    <a:pt x="0" y="0"/>
                  </a:lnTo>
                  <a:lnTo>
                    <a:pt x="523926" y="0"/>
                  </a:lnTo>
                </a:path>
              </a:pathLst>
            </a:cu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cxnSp>
          <p:nvCxnSpPr>
            <p:cNvPr id="20" name="Connector: Elbow 19">
              <a:extLst>
                <a:ext uri="{FF2B5EF4-FFF2-40B4-BE49-F238E27FC236}">
                  <a16:creationId xmlns:a16="http://schemas.microsoft.com/office/drawing/2014/main" id="{42B1BAC5-9446-E0F7-F391-E261B0FD39F9}"/>
                </a:ext>
              </a:extLst>
            </p:cNvPr>
            <p:cNvCxnSpPr>
              <a:cxnSpLocks/>
            </p:cNvCxnSpPr>
            <p:nvPr/>
          </p:nvCxnSpPr>
          <p:spPr>
            <a:xfrm rot="16200000" flipH="1" flipV="1">
              <a:off x="3841483" y="20390"/>
              <a:ext cx="315863" cy="4079348"/>
            </a:xfrm>
            <a:prstGeom prst="bentConnector3">
              <a:avLst>
                <a:gd name="adj1" fmla="val -72373"/>
              </a:avLst>
            </a:pr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E1D72566-1D8D-9A28-FD83-34A951641159}"/>
                </a:ext>
              </a:extLst>
            </p:cNvPr>
            <p:cNvCxnSpPr>
              <a:cxnSpLocks/>
            </p:cNvCxnSpPr>
            <p:nvPr/>
          </p:nvCxnSpPr>
          <p:spPr>
            <a:xfrm rot="16200000" flipH="1">
              <a:off x="5989133" y="2048332"/>
              <a:ext cx="3200930" cy="2908532"/>
            </a:xfrm>
            <a:prstGeom prst="bentConnector3">
              <a:avLst>
                <a:gd name="adj1" fmla="val -7142"/>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16">
              <a:extLst>
                <a:ext uri="{FF2B5EF4-FFF2-40B4-BE49-F238E27FC236}">
                  <a16:creationId xmlns:a16="http://schemas.microsoft.com/office/drawing/2014/main" id="{D85A5088-E9F7-9DA3-221C-CF7A25B54E4A}"/>
                </a:ext>
              </a:extLst>
            </p:cNvPr>
            <p:cNvSpPr/>
            <p:nvPr/>
          </p:nvSpPr>
          <p:spPr bwMode="auto">
            <a:xfrm flipH="1">
              <a:off x="6439696" y="2258710"/>
              <a:ext cx="1924159" cy="2032298"/>
            </a:xfrm>
            <a:custGeom>
              <a:avLst/>
              <a:gdLst>
                <a:gd name="connsiteX0" fmla="*/ 0 w 523926"/>
                <a:gd name="connsiteY0" fmla="*/ 0 h 617190"/>
                <a:gd name="connsiteX1" fmla="*/ 523926 w 523926"/>
                <a:gd name="connsiteY1" fmla="*/ 0 h 617190"/>
                <a:gd name="connsiteX2" fmla="*/ 523926 w 523926"/>
                <a:gd name="connsiteY2" fmla="*/ 617190 h 617190"/>
                <a:gd name="connsiteX3" fmla="*/ 0 w 523926"/>
                <a:gd name="connsiteY3" fmla="*/ 617190 h 617190"/>
                <a:gd name="connsiteX4" fmla="*/ 0 w 523926"/>
                <a:gd name="connsiteY4" fmla="*/ 0 h 617190"/>
                <a:gd name="connsiteX0" fmla="*/ 0 w 784276"/>
                <a:gd name="connsiteY0" fmla="*/ 0 h 617190"/>
                <a:gd name="connsiteX1" fmla="*/ 523926 w 784276"/>
                <a:gd name="connsiteY1" fmla="*/ 0 h 617190"/>
                <a:gd name="connsiteX2" fmla="*/ 784264 w 784276"/>
                <a:gd name="connsiteY2" fmla="*/ 373996 h 617190"/>
                <a:gd name="connsiteX3" fmla="*/ 523926 w 784276"/>
                <a:gd name="connsiteY3" fmla="*/ 617190 h 617190"/>
                <a:gd name="connsiteX4" fmla="*/ 0 w 784276"/>
                <a:gd name="connsiteY4" fmla="*/ 617190 h 617190"/>
                <a:gd name="connsiteX5" fmla="*/ 0 w 784276"/>
                <a:gd name="connsiteY5" fmla="*/ 0 h 617190"/>
                <a:gd name="connsiteX0" fmla="*/ 784264 w 875704"/>
                <a:gd name="connsiteY0" fmla="*/ 373996 h 617190"/>
                <a:gd name="connsiteX1" fmla="*/ 523926 w 875704"/>
                <a:gd name="connsiteY1" fmla="*/ 617190 h 617190"/>
                <a:gd name="connsiteX2" fmla="*/ 0 w 875704"/>
                <a:gd name="connsiteY2" fmla="*/ 617190 h 617190"/>
                <a:gd name="connsiteX3" fmla="*/ 0 w 875704"/>
                <a:gd name="connsiteY3" fmla="*/ 0 h 617190"/>
                <a:gd name="connsiteX4" fmla="*/ 523926 w 875704"/>
                <a:gd name="connsiteY4" fmla="*/ 0 h 617190"/>
                <a:gd name="connsiteX5" fmla="*/ 875704 w 875704"/>
                <a:gd name="connsiteY5" fmla="*/ 465436 h 617190"/>
                <a:gd name="connsiteX0" fmla="*/ 784264 w 784264"/>
                <a:gd name="connsiteY0" fmla="*/ 373996 h 617190"/>
                <a:gd name="connsiteX1" fmla="*/ 523926 w 784264"/>
                <a:gd name="connsiteY1" fmla="*/ 617190 h 617190"/>
                <a:gd name="connsiteX2" fmla="*/ 0 w 784264"/>
                <a:gd name="connsiteY2" fmla="*/ 617190 h 617190"/>
                <a:gd name="connsiteX3" fmla="*/ 0 w 784264"/>
                <a:gd name="connsiteY3" fmla="*/ 0 h 617190"/>
                <a:gd name="connsiteX4" fmla="*/ 523926 w 784264"/>
                <a:gd name="connsiteY4" fmla="*/ 0 h 617190"/>
                <a:gd name="connsiteX0" fmla="*/ 523926 w 523926"/>
                <a:gd name="connsiteY0" fmla="*/ 617190 h 617190"/>
                <a:gd name="connsiteX1" fmla="*/ 0 w 523926"/>
                <a:gd name="connsiteY1" fmla="*/ 617190 h 617190"/>
                <a:gd name="connsiteX2" fmla="*/ 0 w 523926"/>
                <a:gd name="connsiteY2" fmla="*/ 0 h 617190"/>
                <a:gd name="connsiteX3" fmla="*/ 523926 w 523926"/>
                <a:gd name="connsiteY3" fmla="*/ 0 h 617190"/>
              </a:gdLst>
              <a:ahLst/>
              <a:cxnLst>
                <a:cxn ang="0">
                  <a:pos x="connsiteX0" y="connsiteY0"/>
                </a:cxn>
                <a:cxn ang="0">
                  <a:pos x="connsiteX1" y="connsiteY1"/>
                </a:cxn>
                <a:cxn ang="0">
                  <a:pos x="connsiteX2" y="connsiteY2"/>
                </a:cxn>
                <a:cxn ang="0">
                  <a:pos x="connsiteX3" y="connsiteY3"/>
                </a:cxn>
              </a:cxnLst>
              <a:rect l="l" t="t" r="r" b="b"/>
              <a:pathLst>
                <a:path w="523926" h="617190">
                  <a:moveTo>
                    <a:pt x="523926" y="617190"/>
                  </a:moveTo>
                  <a:lnTo>
                    <a:pt x="0" y="617190"/>
                  </a:lnTo>
                  <a:lnTo>
                    <a:pt x="0" y="0"/>
                  </a:lnTo>
                  <a:lnTo>
                    <a:pt x="523926" y="0"/>
                  </a:lnTo>
                </a:path>
              </a:pathLst>
            </a:cu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7" name="Rectangle 16">
              <a:extLst>
                <a:ext uri="{FF2B5EF4-FFF2-40B4-BE49-F238E27FC236}">
                  <a16:creationId xmlns:a16="http://schemas.microsoft.com/office/drawing/2014/main" id="{97B72E7E-1BEB-CC74-83AB-33137786A600}"/>
                </a:ext>
              </a:extLst>
            </p:cNvPr>
            <p:cNvSpPr/>
            <p:nvPr/>
          </p:nvSpPr>
          <p:spPr bwMode="auto">
            <a:xfrm flipH="1">
              <a:off x="6439695" y="2362200"/>
              <a:ext cx="1824829" cy="866658"/>
            </a:xfrm>
            <a:custGeom>
              <a:avLst/>
              <a:gdLst>
                <a:gd name="connsiteX0" fmla="*/ 0 w 523926"/>
                <a:gd name="connsiteY0" fmla="*/ 0 h 617190"/>
                <a:gd name="connsiteX1" fmla="*/ 523926 w 523926"/>
                <a:gd name="connsiteY1" fmla="*/ 0 h 617190"/>
                <a:gd name="connsiteX2" fmla="*/ 523926 w 523926"/>
                <a:gd name="connsiteY2" fmla="*/ 617190 h 617190"/>
                <a:gd name="connsiteX3" fmla="*/ 0 w 523926"/>
                <a:gd name="connsiteY3" fmla="*/ 617190 h 617190"/>
                <a:gd name="connsiteX4" fmla="*/ 0 w 523926"/>
                <a:gd name="connsiteY4" fmla="*/ 0 h 617190"/>
                <a:gd name="connsiteX0" fmla="*/ 0 w 784276"/>
                <a:gd name="connsiteY0" fmla="*/ 0 h 617190"/>
                <a:gd name="connsiteX1" fmla="*/ 523926 w 784276"/>
                <a:gd name="connsiteY1" fmla="*/ 0 h 617190"/>
                <a:gd name="connsiteX2" fmla="*/ 784264 w 784276"/>
                <a:gd name="connsiteY2" fmla="*/ 373996 h 617190"/>
                <a:gd name="connsiteX3" fmla="*/ 523926 w 784276"/>
                <a:gd name="connsiteY3" fmla="*/ 617190 h 617190"/>
                <a:gd name="connsiteX4" fmla="*/ 0 w 784276"/>
                <a:gd name="connsiteY4" fmla="*/ 617190 h 617190"/>
                <a:gd name="connsiteX5" fmla="*/ 0 w 784276"/>
                <a:gd name="connsiteY5" fmla="*/ 0 h 617190"/>
                <a:gd name="connsiteX0" fmla="*/ 784264 w 875704"/>
                <a:gd name="connsiteY0" fmla="*/ 373996 h 617190"/>
                <a:gd name="connsiteX1" fmla="*/ 523926 w 875704"/>
                <a:gd name="connsiteY1" fmla="*/ 617190 h 617190"/>
                <a:gd name="connsiteX2" fmla="*/ 0 w 875704"/>
                <a:gd name="connsiteY2" fmla="*/ 617190 h 617190"/>
                <a:gd name="connsiteX3" fmla="*/ 0 w 875704"/>
                <a:gd name="connsiteY3" fmla="*/ 0 h 617190"/>
                <a:gd name="connsiteX4" fmla="*/ 523926 w 875704"/>
                <a:gd name="connsiteY4" fmla="*/ 0 h 617190"/>
                <a:gd name="connsiteX5" fmla="*/ 875704 w 875704"/>
                <a:gd name="connsiteY5" fmla="*/ 465436 h 617190"/>
                <a:gd name="connsiteX0" fmla="*/ 784264 w 784264"/>
                <a:gd name="connsiteY0" fmla="*/ 373996 h 617190"/>
                <a:gd name="connsiteX1" fmla="*/ 523926 w 784264"/>
                <a:gd name="connsiteY1" fmla="*/ 617190 h 617190"/>
                <a:gd name="connsiteX2" fmla="*/ 0 w 784264"/>
                <a:gd name="connsiteY2" fmla="*/ 617190 h 617190"/>
                <a:gd name="connsiteX3" fmla="*/ 0 w 784264"/>
                <a:gd name="connsiteY3" fmla="*/ 0 h 617190"/>
                <a:gd name="connsiteX4" fmla="*/ 523926 w 784264"/>
                <a:gd name="connsiteY4" fmla="*/ 0 h 617190"/>
                <a:gd name="connsiteX0" fmla="*/ 523926 w 523926"/>
                <a:gd name="connsiteY0" fmla="*/ 617190 h 617190"/>
                <a:gd name="connsiteX1" fmla="*/ 0 w 523926"/>
                <a:gd name="connsiteY1" fmla="*/ 617190 h 617190"/>
                <a:gd name="connsiteX2" fmla="*/ 0 w 523926"/>
                <a:gd name="connsiteY2" fmla="*/ 0 h 617190"/>
                <a:gd name="connsiteX3" fmla="*/ 523926 w 523926"/>
                <a:gd name="connsiteY3" fmla="*/ 0 h 617190"/>
              </a:gdLst>
              <a:ahLst/>
              <a:cxnLst>
                <a:cxn ang="0">
                  <a:pos x="connsiteX0" y="connsiteY0"/>
                </a:cxn>
                <a:cxn ang="0">
                  <a:pos x="connsiteX1" y="connsiteY1"/>
                </a:cxn>
                <a:cxn ang="0">
                  <a:pos x="connsiteX2" y="connsiteY2"/>
                </a:cxn>
                <a:cxn ang="0">
                  <a:pos x="connsiteX3" y="connsiteY3"/>
                </a:cxn>
              </a:cxnLst>
              <a:rect l="l" t="t" r="r" b="b"/>
              <a:pathLst>
                <a:path w="523926" h="617190">
                  <a:moveTo>
                    <a:pt x="523926" y="617190"/>
                  </a:moveTo>
                  <a:lnTo>
                    <a:pt x="0" y="617190"/>
                  </a:lnTo>
                  <a:lnTo>
                    <a:pt x="0" y="0"/>
                  </a:lnTo>
                  <a:lnTo>
                    <a:pt x="523926" y="0"/>
                  </a:lnTo>
                </a:path>
              </a:pathLst>
            </a:cu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8" name="Rectangle 16">
              <a:extLst>
                <a:ext uri="{FF2B5EF4-FFF2-40B4-BE49-F238E27FC236}">
                  <a16:creationId xmlns:a16="http://schemas.microsoft.com/office/drawing/2014/main" id="{DEB6CF87-99EB-7318-58E7-EACE192B8154}"/>
                </a:ext>
              </a:extLst>
            </p:cNvPr>
            <p:cNvSpPr/>
            <p:nvPr/>
          </p:nvSpPr>
          <p:spPr bwMode="auto">
            <a:xfrm flipH="1">
              <a:off x="6439695" y="2172676"/>
              <a:ext cx="2004515" cy="3053606"/>
            </a:xfrm>
            <a:custGeom>
              <a:avLst/>
              <a:gdLst>
                <a:gd name="connsiteX0" fmla="*/ 0 w 523926"/>
                <a:gd name="connsiteY0" fmla="*/ 0 h 617190"/>
                <a:gd name="connsiteX1" fmla="*/ 523926 w 523926"/>
                <a:gd name="connsiteY1" fmla="*/ 0 h 617190"/>
                <a:gd name="connsiteX2" fmla="*/ 523926 w 523926"/>
                <a:gd name="connsiteY2" fmla="*/ 617190 h 617190"/>
                <a:gd name="connsiteX3" fmla="*/ 0 w 523926"/>
                <a:gd name="connsiteY3" fmla="*/ 617190 h 617190"/>
                <a:gd name="connsiteX4" fmla="*/ 0 w 523926"/>
                <a:gd name="connsiteY4" fmla="*/ 0 h 617190"/>
                <a:gd name="connsiteX0" fmla="*/ 0 w 784276"/>
                <a:gd name="connsiteY0" fmla="*/ 0 h 617190"/>
                <a:gd name="connsiteX1" fmla="*/ 523926 w 784276"/>
                <a:gd name="connsiteY1" fmla="*/ 0 h 617190"/>
                <a:gd name="connsiteX2" fmla="*/ 784264 w 784276"/>
                <a:gd name="connsiteY2" fmla="*/ 373996 h 617190"/>
                <a:gd name="connsiteX3" fmla="*/ 523926 w 784276"/>
                <a:gd name="connsiteY3" fmla="*/ 617190 h 617190"/>
                <a:gd name="connsiteX4" fmla="*/ 0 w 784276"/>
                <a:gd name="connsiteY4" fmla="*/ 617190 h 617190"/>
                <a:gd name="connsiteX5" fmla="*/ 0 w 784276"/>
                <a:gd name="connsiteY5" fmla="*/ 0 h 617190"/>
                <a:gd name="connsiteX0" fmla="*/ 784264 w 875704"/>
                <a:gd name="connsiteY0" fmla="*/ 373996 h 617190"/>
                <a:gd name="connsiteX1" fmla="*/ 523926 w 875704"/>
                <a:gd name="connsiteY1" fmla="*/ 617190 h 617190"/>
                <a:gd name="connsiteX2" fmla="*/ 0 w 875704"/>
                <a:gd name="connsiteY2" fmla="*/ 617190 h 617190"/>
                <a:gd name="connsiteX3" fmla="*/ 0 w 875704"/>
                <a:gd name="connsiteY3" fmla="*/ 0 h 617190"/>
                <a:gd name="connsiteX4" fmla="*/ 523926 w 875704"/>
                <a:gd name="connsiteY4" fmla="*/ 0 h 617190"/>
                <a:gd name="connsiteX5" fmla="*/ 875704 w 875704"/>
                <a:gd name="connsiteY5" fmla="*/ 465436 h 617190"/>
                <a:gd name="connsiteX0" fmla="*/ 784264 w 784264"/>
                <a:gd name="connsiteY0" fmla="*/ 373996 h 617190"/>
                <a:gd name="connsiteX1" fmla="*/ 523926 w 784264"/>
                <a:gd name="connsiteY1" fmla="*/ 617190 h 617190"/>
                <a:gd name="connsiteX2" fmla="*/ 0 w 784264"/>
                <a:gd name="connsiteY2" fmla="*/ 617190 h 617190"/>
                <a:gd name="connsiteX3" fmla="*/ 0 w 784264"/>
                <a:gd name="connsiteY3" fmla="*/ 0 h 617190"/>
                <a:gd name="connsiteX4" fmla="*/ 523926 w 784264"/>
                <a:gd name="connsiteY4" fmla="*/ 0 h 617190"/>
                <a:gd name="connsiteX0" fmla="*/ 523926 w 523926"/>
                <a:gd name="connsiteY0" fmla="*/ 617190 h 617190"/>
                <a:gd name="connsiteX1" fmla="*/ 0 w 523926"/>
                <a:gd name="connsiteY1" fmla="*/ 617190 h 617190"/>
                <a:gd name="connsiteX2" fmla="*/ 0 w 523926"/>
                <a:gd name="connsiteY2" fmla="*/ 0 h 617190"/>
                <a:gd name="connsiteX3" fmla="*/ 523926 w 523926"/>
                <a:gd name="connsiteY3" fmla="*/ 0 h 617190"/>
              </a:gdLst>
              <a:ahLst/>
              <a:cxnLst>
                <a:cxn ang="0">
                  <a:pos x="connsiteX0" y="connsiteY0"/>
                </a:cxn>
                <a:cxn ang="0">
                  <a:pos x="connsiteX1" y="connsiteY1"/>
                </a:cxn>
                <a:cxn ang="0">
                  <a:pos x="connsiteX2" y="connsiteY2"/>
                </a:cxn>
                <a:cxn ang="0">
                  <a:pos x="connsiteX3" y="connsiteY3"/>
                </a:cxn>
              </a:cxnLst>
              <a:rect l="l" t="t" r="r" b="b"/>
              <a:pathLst>
                <a:path w="523926" h="617190">
                  <a:moveTo>
                    <a:pt x="523926" y="617190"/>
                  </a:moveTo>
                  <a:lnTo>
                    <a:pt x="0" y="617190"/>
                  </a:lnTo>
                  <a:lnTo>
                    <a:pt x="0" y="0"/>
                  </a:lnTo>
                  <a:lnTo>
                    <a:pt x="523926" y="0"/>
                  </a:lnTo>
                </a:path>
              </a:pathLst>
            </a:cu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ACEE2D55-7B75-B5A4-854B-A97716E04D55}"/>
                </a:ext>
              </a:extLst>
            </p:cNvPr>
            <p:cNvSpPr/>
            <p:nvPr/>
          </p:nvSpPr>
          <p:spPr bwMode="auto">
            <a:xfrm>
              <a:off x="6439696" y="2084848"/>
              <a:ext cx="2447020" cy="3018214"/>
            </a:xfrm>
            <a:custGeom>
              <a:avLst/>
              <a:gdLst>
                <a:gd name="connsiteX0" fmla="*/ 0 w 457200"/>
                <a:gd name="connsiteY0" fmla="*/ 0 h 537029"/>
                <a:gd name="connsiteX1" fmla="*/ 457200 w 457200"/>
                <a:gd name="connsiteY1" fmla="*/ 0 h 537029"/>
                <a:gd name="connsiteX2" fmla="*/ 457200 w 457200"/>
                <a:gd name="connsiteY2" fmla="*/ 537029 h 537029"/>
              </a:gdLst>
              <a:ahLst/>
              <a:cxnLst>
                <a:cxn ang="0">
                  <a:pos x="connsiteX0" y="connsiteY0"/>
                </a:cxn>
                <a:cxn ang="0">
                  <a:pos x="connsiteX1" y="connsiteY1"/>
                </a:cxn>
                <a:cxn ang="0">
                  <a:pos x="connsiteX2" y="connsiteY2"/>
                </a:cxn>
              </a:cxnLst>
              <a:rect l="l" t="t" r="r" b="b"/>
              <a:pathLst>
                <a:path w="457200" h="537029">
                  <a:moveTo>
                    <a:pt x="0" y="0"/>
                  </a:moveTo>
                  <a:lnTo>
                    <a:pt x="457200" y="0"/>
                  </a:lnTo>
                  <a:lnTo>
                    <a:pt x="457200" y="537029"/>
                  </a:ln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cxnSp>
          <p:nvCxnSpPr>
            <p:cNvPr id="31" name="Connector: Elbow 30">
              <a:extLst>
                <a:ext uri="{FF2B5EF4-FFF2-40B4-BE49-F238E27FC236}">
                  <a16:creationId xmlns:a16="http://schemas.microsoft.com/office/drawing/2014/main" id="{78E3A074-C5A7-E615-1F6E-2C281CFE9C8C}"/>
                </a:ext>
              </a:extLst>
            </p:cNvPr>
            <p:cNvCxnSpPr>
              <a:stCxn id="1485" idx="2"/>
              <a:endCxn id="1369" idx="2"/>
            </p:cNvCxnSpPr>
            <p:nvPr/>
          </p:nvCxnSpPr>
          <p:spPr>
            <a:xfrm rot="16200000" flipH="1">
              <a:off x="5386650" y="2370909"/>
              <a:ext cx="171158" cy="6905061"/>
            </a:xfrm>
            <a:prstGeom prst="bentConnector3">
              <a:avLst>
                <a:gd name="adj1" fmla="val 23356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246C718E-60B1-531E-A845-7936A671A7A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4215" y="5097430"/>
              <a:ext cx="548640" cy="548640"/>
            </a:xfrm>
            <a:prstGeom prst="rect">
              <a:avLst/>
            </a:prstGeom>
          </p:spPr>
        </p:pic>
        <p:sp>
          <p:nvSpPr>
            <p:cNvPr id="8" name="TextBox 7">
              <a:extLst>
                <a:ext uri="{FF2B5EF4-FFF2-40B4-BE49-F238E27FC236}">
                  <a16:creationId xmlns:a16="http://schemas.microsoft.com/office/drawing/2014/main" id="{D92AD238-8CBA-0464-B910-6E6CF42E4653}"/>
                </a:ext>
              </a:extLst>
            </p:cNvPr>
            <p:cNvSpPr txBox="1"/>
            <p:nvPr/>
          </p:nvSpPr>
          <p:spPr>
            <a:xfrm>
              <a:off x="10627127" y="6551711"/>
              <a:ext cx="1963750" cy="307777"/>
            </a:xfrm>
            <a:prstGeom prst="rect">
              <a:avLst/>
            </a:prstGeom>
            <a:noFill/>
          </p:spPr>
          <p:txBody>
            <a:bodyPr wrap="square" lIns="0" tIns="0" rIns="0" bIns="0" rtlCol="0">
              <a:spAutoFit/>
            </a:bodyPr>
            <a:lstStyle/>
            <a:p>
              <a:pPr algn="l"/>
              <a:r>
                <a:rPr lang="en-US" sz="2000" dirty="0">
                  <a:solidFill>
                    <a:schemeClr val="tx2"/>
                  </a:solidFill>
                  <a:hlinkClick r:id="rId17">
                    <a:extLst>
                      <a:ext uri="{A12FA001-AC4F-418D-AE19-62706E023703}">
                        <ahyp:hlinkClr xmlns:ahyp="http://schemas.microsoft.com/office/drawing/2018/hyperlinkcolor" val="tx"/>
                      </a:ext>
                    </a:extLst>
                  </a:hlinkClick>
                </a:rPr>
                <a:t>GitHub repo</a:t>
              </a:r>
              <a:endParaRPr lang="en-US" sz="2000" dirty="0">
                <a:solidFill>
                  <a:schemeClr val="tx2"/>
                </a:solidFill>
              </a:endParaRPr>
            </a:p>
          </p:txBody>
        </p:sp>
      </p:grpSp>
      <p:grpSp>
        <p:nvGrpSpPr>
          <p:cNvPr id="3" name="Group 2">
            <a:extLst>
              <a:ext uri="{FF2B5EF4-FFF2-40B4-BE49-F238E27FC236}">
                <a16:creationId xmlns:a16="http://schemas.microsoft.com/office/drawing/2014/main" id="{285A3161-162A-F280-DC60-AC33B375CF73}"/>
              </a:ext>
              <a:ext uri="{C183D7F6-B498-43B3-948B-1728B52AA6E4}">
                <adec:decorative xmlns:adec="http://schemas.microsoft.com/office/drawing/2017/decorative" val="1"/>
              </a:ext>
            </a:extLst>
          </p:cNvPr>
          <p:cNvGrpSpPr/>
          <p:nvPr/>
        </p:nvGrpSpPr>
        <p:grpSpPr>
          <a:xfrm>
            <a:off x="10488736" y="374850"/>
            <a:ext cx="1612784" cy="541787"/>
            <a:chOff x="10490316" y="430815"/>
            <a:chExt cx="1612784" cy="541787"/>
          </a:xfrm>
        </p:grpSpPr>
        <p:sp>
          <p:nvSpPr>
            <p:cNvPr id="9" name="Rectangle: Rounded Corners 8">
              <a:extLst>
                <a:ext uri="{FF2B5EF4-FFF2-40B4-BE49-F238E27FC236}">
                  <a16:creationId xmlns:a16="http://schemas.microsoft.com/office/drawing/2014/main" id="{250EE81A-AEF0-DED9-2852-2FB9F4A3C1F4}"/>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DCB7C905-417B-B11E-0676-29BAC5A140A7}"/>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11" name="Graphic 38">
              <a:extLst>
                <a:ext uri="{FF2B5EF4-FFF2-40B4-BE49-F238E27FC236}">
                  <a16:creationId xmlns:a16="http://schemas.microsoft.com/office/drawing/2014/main" id="{E4682536-1CEF-0E1C-4A0D-90871A2E7C07}"/>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119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6BF61F35-6F55-2CA5-8CF8-4DB4A8744C2C}"/>
              </a:ext>
            </a:extLst>
          </p:cNvPr>
          <p:cNvSpPr txBox="1">
            <a:spLocks noGrp="1"/>
          </p:cNvSpPr>
          <p:nvPr>
            <p:ph type="title"/>
          </p:nvPr>
        </p:nvSpPr>
        <p:spPr>
          <a:xfrm>
            <a:off x="588263" y="2459504"/>
            <a:ext cx="4186937" cy="19389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367" rtl="0" eaLnBrk="1" fontAlgn="base" latinLnBrk="0" hangingPunct="1">
              <a:spcBef>
                <a:spcPts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ea typeface="+mj-lt"/>
                <a:cs typeface="Segoe UI Semibold"/>
              </a:rPr>
              <a:t>In the age of AI, every app should be</a:t>
            </a:r>
            <a:br>
              <a:rPr lang="en-US" sz="5400" spc="0" dirty="0">
                <a:gradFill flip="none" rotWithShape="1">
                  <a:gsLst>
                    <a:gs pos="32000">
                      <a:srgbClr val="C03BC4"/>
                    </a:gs>
                    <a:gs pos="68000">
                      <a:srgbClr val="0078D4"/>
                    </a:gs>
                    <a:gs pos="100000">
                      <a:srgbClr val="399A91"/>
                    </a:gs>
                    <a:gs pos="0">
                      <a:srgbClr val="FF5C39"/>
                    </a:gs>
                  </a:gsLst>
                  <a:path path="circle">
                    <a:fillToRect l="100000" t="100000"/>
                  </a:path>
                  <a:tileRect r="-100000" b="-100000"/>
                </a:gradFill>
                <a:latin typeface="Segoe UI Variable Display Semib" pitchFamily="2" charset="0"/>
                <a:ea typeface="+mn-ea"/>
                <a:cs typeface="Segoe Sans Text" pitchFamily="2" charset="0"/>
              </a:rPr>
            </a:br>
            <a:r>
              <a:rPr lang="en-US" sz="5400" spc="0" dirty="0">
                <a:gradFill flip="none" rotWithShape="1">
                  <a:gsLst>
                    <a:gs pos="32000">
                      <a:srgbClr val="C03BC4"/>
                    </a:gs>
                    <a:gs pos="68000">
                      <a:srgbClr val="0078D4"/>
                    </a:gs>
                    <a:gs pos="100000">
                      <a:srgbClr val="399A91"/>
                    </a:gs>
                    <a:gs pos="0">
                      <a:srgbClr val="FF5C39"/>
                    </a:gs>
                  </a:gsLst>
                  <a:path path="circle">
                    <a:fillToRect l="100000" t="100000"/>
                  </a:path>
                  <a:tileRect r="-100000" b="-100000"/>
                </a:gradFill>
                <a:latin typeface="Segoe UI Variable Display Semib" pitchFamily="2" charset="0"/>
                <a:ea typeface="+mn-ea"/>
                <a:cs typeface="Segoe Sans Text" pitchFamily="2" charset="0"/>
              </a:rPr>
              <a:t>intelligent</a:t>
            </a:r>
          </a:p>
        </p:txBody>
      </p:sp>
      <p:grpSp>
        <p:nvGrpSpPr>
          <p:cNvPr id="2" name="Group 1" descr="visual showing endless cycle of Apps, data and AI models">
            <a:extLst>
              <a:ext uri="{FF2B5EF4-FFF2-40B4-BE49-F238E27FC236}">
                <a16:creationId xmlns:a16="http://schemas.microsoft.com/office/drawing/2014/main" id="{DA2E7CA9-9F47-23A2-8AB7-0604CFAAC7FF}"/>
              </a:ext>
            </a:extLst>
          </p:cNvPr>
          <p:cNvGrpSpPr/>
          <p:nvPr/>
        </p:nvGrpSpPr>
        <p:grpSpPr>
          <a:xfrm>
            <a:off x="6435330" y="1286131"/>
            <a:ext cx="4285740" cy="4285738"/>
            <a:chOff x="6683139" y="1179898"/>
            <a:chExt cx="3988782" cy="3988780"/>
          </a:xfrm>
        </p:grpSpPr>
        <p:sp>
          <p:nvSpPr>
            <p:cNvPr id="7" name="Oval 6"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66B5D498-FB57-665B-BD89-3CA0931021C7}"/>
                </a:ext>
              </a:extLst>
            </p:cNvPr>
            <p:cNvSpPr>
              <a:spLocks noChangeAspect="1"/>
            </p:cNvSpPr>
            <p:nvPr/>
          </p:nvSpPr>
          <p:spPr bwMode="auto">
            <a:xfrm>
              <a:off x="7144260" y="1641019"/>
              <a:ext cx="3066540" cy="3066538"/>
            </a:xfrm>
            <a:prstGeom prst="ellipse">
              <a:avLst/>
            </a:prstGeom>
            <a:noFill/>
            <a:ln w="31750" cap="flat">
              <a:gradFill>
                <a:gsLst>
                  <a:gs pos="0">
                    <a:srgbClr val="C03BC4"/>
                  </a:gs>
                  <a:gs pos="100000">
                    <a:srgbClr val="F6574D"/>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5" name="Oval 4"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E2FD119D-90EC-6BDD-4318-F1463D796F3D}"/>
                </a:ext>
              </a:extLst>
            </p:cNvPr>
            <p:cNvSpPr>
              <a:spLocks noChangeAspect="1"/>
            </p:cNvSpPr>
            <p:nvPr/>
          </p:nvSpPr>
          <p:spPr bwMode="auto">
            <a:xfrm>
              <a:off x="6683139" y="1179898"/>
              <a:ext cx="3988782" cy="3988780"/>
            </a:xfrm>
            <a:prstGeom prst="ellipse">
              <a:avLst/>
            </a:prstGeom>
            <a:noFill/>
            <a:ln w="31750" cap="flat">
              <a:gradFill>
                <a:gsLst>
                  <a:gs pos="0">
                    <a:srgbClr val="C03BC4"/>
                  </a:gs>
                  <a:gs pos="100000">
                    <a:srgbClr val="F6574D"/>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Oval 3"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8D73B0F3-908A-D681-AFB4-3FF6054FA746}"/>
                </a:ext>
              </a:extLst>
            </p:cNvPr>
            <p:cNvSpPr>
              <a:spLocks noChangeAspect="1"/>
            </p:cNvSpPr>
            <p:nvPr/>
          </p:nvSpPr>
          <p:spPr bwMode="auto">
            <a:xfrm>
              <a:off x="6915658" y="1412418"/>
              <a:ext cx="3523742" cy="3523740"/>
            </a:xfrm>
            <a:prstGeom prst="ellipse">
              <a:avLst/>
            </a:prstGeom>
            <a:noFill/>
            <a:ln w="19050" cap="flat" cmpd="sng" algn="ctr">
              <a:solidFill>
                <a:srgbClr val="D9D9D6"/>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Sans Text" pitchFamily="2" charset="0"/>
                <a:ea typeface="+mn-ea"/>
                <a:cs typeface="Segoe Sans Text" pitchFamily="2" charset="0"/>
              </a:endParaRPr>
            </a:p>
          </p:txBody>
        </p:sp>
      </p:grpSp>
      <p:sp>
        <p:nvSpPr>
          <p:cNvPr id="10" name="TextBox 9">
            <a:extLst>
              <a:ext uri="{FF2B5EF4-FFF2-40B4-BE49-F238E27FC236}">
                <a16:creationId xmlns:a16="http://schemas.microsoft.com/office/drawing/2014/main" id="{7D969B3F-1120-EC64-9FBE-14CAF82978F4}"/>
              </a:ext>
              <a:ext uri="{C183D7F6-B498-43B3-948B-1728B52AA6E4}">
                <adec:decorative xmlns:adec="http://schemas.microsoft.com/office/drawing/2017/decorative" val="1"/>
              </a:ext>
            </a:extLst>
          </p:cNvPr>
          <p:cNvSpPr txBox="1"/>
          <p:nvPr/>
        </p:nvSpPr>
        <p:spPr>
          <a:xfrm>
            <a:off x="6284812" y="2253848"/>
            <a:ext cx="1261841" cy="492443"/>
          </a:xfrm>
          <a:prstGeom prst="rect">
            <a:avLst/>
          </a:prstGeom>
          <a:solidFill>
            <a:srgbClr val="FFFFFF"/>
          </a:solidFill>
          <a:effectLst>
            <a:softEdge rad="63500"/>
          </a:effectLst>
        </p:spPr>
        <p:txBody>
          <a:bodyPr wrap="square" lIns="0" tIns="0" rIns="0" bIns="0" rtlCol="0" anchor="ctr" anchorCtr="0">
            <a:spAutoFit/>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kumimoji="0" lang="en-US" sz="3200" b="0" i="0" u="none" strike="noStrike" kern="1200" cap="none" spc="-100" normalizeH="0" baseline="0" noProof="0" dirty="0">
                <a:ln>
                  <a:noFill/>
                </a:ln>
                <a:solidFill>
                  <a:srgbClr val="000000"/>
                </a:solidFill>
                <a:effectLst/>
                <a:uLnTx/>
                <a:uFillTx/>
                <a:latin typeface="Segoe Sans Text Semibold"/>
                <a:ea typeface="+mn-ea"/>
                <a:cs typeface="+mn-cs"/>
              </a:rPr>
              <a:t>Apps</a:t>
            </a:r>
          </a:p>
        </p:txBody>
      </p:sp>
      <p:sp>
        <p:nvSpPr>
          <p:cNvPr id="6" name="TextBox 5">
            <a:extLst>
              <a:ext uri="{FF2B5EF4-FFF2-40B4-BE49-F238E27FC236}">
                <a16:creationId xmlns:a16="http://schemas.microsoft.com/office/drawing/2014/main" id="{8B526670-669B-093E-5E1C-CE10533E72CC}"/>
              </a:ext>
              <a:ext uri="{C183D7F6-B498-43B3-948B-1728B52AA6E4}">
                <adec:decorative xmlns:adec="http://schemas.microsoft.com/office/drawing/2017/decorative" val="0"/>
              </a:ext>
            </a:extLst>
          </p:cNvPr>
          <p:cNvSpPr txBox="1"/>
          <p:nvPr/>
        </p:nvSpPr>
        <p:spPr>
          <a:xfrm>
            <a:off x="9617417" y="2269346"/>
            <a:ext cx="1254100" cy="492443"/>
          </a:xfrm>
          <a:prstGeom prst="rect">
            <a:avLst/>
          </a:prstGeom>
          <a:solidFill>
            <a:srgbClr val="FFFFFF"/>
          </a:solidFill>
          <a:effectLst>
            <a:softEdge rad="63500"/>
          </a:effectLst>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0"/>
              </a:spcAft>
              <a:buClrTx/>
              <a:buSzTx/>
              <a:buFontTx/>
              <a:buNone/>
              <a:tabLst/>
              <a:defRPr kumimoji="0" sz="3200" b="0" i="0" u="none" strike="noStrike" cap="none" spc="-100" normalizeH="0" baseline="0">
                <a:ln>
                  <a:noFill/>
                </a:ln>
                <a:gradFill>
                  <a:gsLst>
                    <a:gs pos="100000">
                      <a:srgbClr val="CD9AD0"/>
                    </a:gs>
                    <a:gs pos="0">
                      <a:srgbClr val="8EC8E8"/>
                    </a:gs>
                  </a:gsLst>
                  <a:lin ang="18600000" scaled="0"/>
                </a:gradFill>
                <a:effectLst/>
                <a:uLnTx/>
                <a:uFillTx/>
                <a:latin typeface="Segoe UI Semibold"/>
              </a:defRPr>
            </a:lvl1pPr>
          </a:lstStyle>
          <a:p>
            <a:pPr marL="0" marR="0" lvl="0" indent="0" algn="ctr" defTabSz="914367" rtl="0" eaLnBrk="1" fontAlgn="base" latinLnBrk="0" hangingPunct="1">
              <a:lnSpc>
                <a:spcPct val="100000"/>
              </a:lnSpc>
              <a:spcBef>
                <a:spcPts val="0"/>
              </a:spcBef>
              <a:spcAft>
                <a:spcPts val="0"/>
              </a:spcAft>
              <a:buClrTx/>
              <a:buSzTx/>
              <a:buFontTx/>
              <a:buNone/>
              <a:tabLst/>
              <a:defRPr/>
            </a:pPr>
            <a:r>
              <a:rPr kumimoji="0" lang="en-US" sz="3200" b="0" i="0" u="none" strike="noStrike" kern="1200" cap="none" spc="-100" normalizeH="0" baseline="0" noProof="0" dirty="0">
                <a:ln>
                  <a:noFill/>
                </a:ln>
                <a:solidFill>
                  <a:srgbClr val="000000"/>
                </a:solidFill>
                <a:effectLst/>
                <a:uLnTx/>
                <a:uFillTx/>
                <a:latin typeface="Segoe Sans Text Semibold"/>
                <a:ea typeface="+mn-ea"/>
                <a:cs typeface="+mn-cs"/>
              </a:rPr>
              <a:t>Data</a:t>
            </a:r>
          </a:p>
        </p:txBody>
      </p:sp>
      <p:sp>
        <p:nvSpPr>
          <p:cNvPr id="28" name="TextBox 27">
            <a:extLst>
              <a:ext uri="{FF2B5EF4-FFF2-40B4-BE49-F238E27FC236}">
                <a16:creationId xmlns:a16="http://schemas.microsoft.com/office/drawing/2014/main" id="{4D0F60B9-029A-F957-7055-196D1F9CF389}"/>
              </a:ext>
              <a:ext uri="{C183D7F6-B498-43B3-948B-1728B52AA6E4}">
                <adec:decorative xmlns:adec="http://schemas.microsoft.com/office/drawing/2017/decorative" val="0"/>
              </a:ext>
            </a:extLst>
          </p:cNvPr>
          <p:cNvSpPr txBox="1"/>
          <p:nvPr/>
        </p:nvSpPr>
        <p:spPr>
          <a:xfrm>
            <a:off x="7678538" y="4798132"/>
            <a:ext cx="1802357" cy="984885"/>
          </a:xfrm>
          <a:prstGeom prst="rect">
            <a:avLst/>
          </a:prstGeom>
          <a:solidFill>
            <a:srgbClr val="FFFFFF"/>
          </a:solidFill>
          <a:effectLst>
            <a:softEdge rad="63500"/>
          </a:effectLst>
        </p:spPr>
        <p:txBody>
          <a:bodyPr wrap="square" lIns="0" tIns="0" rIns="0" bIns="0" rtlCol="0" anchor="ctr" anchorCtr="0">
            <a:spAutoFit/>
          </a:bodyPr>
          <a:lstStyle>
            <a:defPPr>
              <a:defRPr lang="en-US"/>
            </a:defPPr>
            <a:lvl1pPr marR="0" lvl="0" indent="0" algn="ctr" fontAlgn="base">
              <a:lnSpc>
                <a:spcPct val="90000"/>
              </a:lnSpc>
              <a:spcBef>
                <a:spcPts val="0"/>
              </a:spcBef>
              <a:spcAft>
                <a:spcPts val="0"/>
              </a:spcAft>
              <a:buClrTx/>
              <a:buSzTx/>
              <a:buFontTx/>
              <a:buNone/>
              <a:tabLst/>
              <a:defRPr kumimoji="0" sz="3200" b="0" i="0" u="none" strike="noStrike" cap="none" spc="-100" normalizeH="0" baseline="0">
                <a:ln>
                  <a:noFill/>
                </a:ln>
                <a:gradFill>
                  <a:gsLst>
                    <a:gs pos="100000">
                      <a:srgbClr val="CD9AD0"/>
                    </a:gs>
                    <a:gs pos="0">
                      <a:srgbClr val="8EC8E8"/>
                    </a:gs>
                  </a:gsLst>
                  <a:lin ang="18600000" scaled="0"/>
                </a:gradFill>
                <a:effectLst/>
                <a:uLnTx/>
                <a:uFillTx/>
                <a:latin typeface="Segoe UI Semibold"/>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3200" b="0" i="0" u="none" strike="noStrike" kern="1200" cap="none" spc="-100" normalizeH="0" baseline="0" noProof="0" dirty="0">
                <a:ln>
                  <a:noFill/>
                </a:ln>
                <a:solidFill>
                  <a:srgbClr val="000000"/>
                </a:solidFill>
                <a:effectLst/>
                <a:uLnTx/>
                <a:uFillTx/>
                <a:latin typeface="Segoe Sans Text Semibold"/>
                <a:ea typeface="+mn-ea"/>
                <a:cs typeface="+mn-cs"/>
              </a:rPr>
              <a:t>GenAI models</a:t>
            </a:r>
          </a:p>
        </p:txBody>
      </p:sp>
      <p:grpSp>
        <p:nvGrpSpPr>
          <p:cNvPr id="12" name="Group 11">
            <a:extLst>
              <a:ext uri="{FF2B5EF4-FFF2-40B4-BE49-F238E27FC236}">
                <a16:creationId xmlns:a16="http://schemas.microsoft.com/office/drawing/2014/main" id="{0E7840F8-9D7D-ABB3-247F-D1BD59342C30}"/>
              </a:ext>
              <a:ext uri="{C183D7F6-B498-43B3-948B-1728B52AA6E4}">
                <adec:decorative xmlns:adec="http://schemas.microsoft.com/office/drawing/2017/decorative" val="1"/>
              </a:ext>
            </a:extLst>
          </p:cNvPr>
          <p:cNvGrpSpPr/>
          <p:nvPr/>
        </p:nvGrpSpPr>
        <p:grpSpPr>
          <a:xfrm rot="801211">
            <a:off x="8907540" y="1185202"/>
            <a:ext cx="323181" cy="323179"/>
            <a:chOff x="6059838" y="3393640"/>
            <a:chExt cx="354670" cy="354668"/>
          </a:xfrm>
        </p:grpSpPr>
        <p:sp>
          <p:nvSpPr>
            <p:cNvPr id="9" name="Oval 8">
              <a:extLst>
                <a:ext uri="{FF2B5EF4-FFF2-40B4-BE49-F238E27FC236}">
                  <a16:creationId xmlns:a16="http://schemas.microsoft.com/office/drawing/2014/main" id="{92C60BCE-A89C-E616-8993-6149DD3F9D94}"/>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Sans Text" pitchFamily="2" charset="0"/>
                <a:ea typeface="Segoe UI" pitchFamily="34" charset="0"/>
                <a:cs typeface="Segoe Sans Text" pitchFamily="2" charset="0"/>
              </a:endParaRPr>
            </a:p>
          </p:txBody>
        </p:sp>
        <p:sp>
          <p:nvSpPr>
            <p:cNvPr id="11" name="Graphic 7">
              <a:extLst>
                <a:ext uri="{FF2B5EF4-FFF2-40B4-BE49-F238E27FC236}">
                  <a16:creationId xmlns:a16="http://schemas.microsoft.com/office/drawing/2014/main" id="{D3F9F169-5502-3702-C34A-C0887E2F47A2}"/>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a:gsLst>
                <a:gs pos="0">
                  <a:schemeClr val="accent5"/>
                </a:gs>
                <a:gs pos="100000">
                  <a:schemeClr val="accent6"/>
                </a:gs>
              </a:gsLst>
              <a:lin ang="13500000" scaled="1"/>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srgbClr val="2A446F"/>
                  </a:solidFill>
                </a:ln>
                <a:solidFill>
                  <a:srgbClr val="0078D4"/>
                </a:solidFill>
                <a:effectLst/>
                <a:uLnTx/>
                <a:uFillTx/>
                <a:latin typeface="Segoe Sans Text" pitchFamily="2" charset="0"/>
                <a:ea typeface="+mn-ea"/>
                <a:cs typeface="+mn-cs"/>
              </a:endParaRPr>
            </a:p>
          </p:txBody>
        </p:sp>
      </p:grpSp>
      <p:grpSp>
        <p:nvGrpSpPr>
          <p:cNvPr id="13" name="Group 12">
            <a:extLst>
              <a:ext uri="{FF2B5EF4-FFF2-40B4-BE49-F238E27FC236}">
                <a16:creationId xmlns:a16="http://schemas.microsoft.com/office/drawing/2014/main" id="{250E489C-4D2B-A2A8-1874-4BE773056763}"/>
              </a:ext>
              <a:ext uri="{C183D7F6-B498-43B3-948B-1728B52AA6E4}">
                <adec:decorative xmlns:adec="http://schemas.microsoft.com/office/drawing/2017/decorative" val="1"/>
              </a:ext>
            </a:extLst>
          </p:cNvPr>
          <p:cNvGrpSpPr/>
          <p:nvPr/>
        </p:nvGrpSpPr>
        <p:grpSpPr>
          <a:xfrm>
            <a:off x="8368526" y="1368837"/>
            <a:ext cx="323181" cy="323179"/>
            <a:chOff x="6059838" y="3393640"/>
            <a:chExt cx="354670" cy="354668"/>
          </a:xfrm>
        </p:grpSpPr>
        <p:sp>
          <p:nvSpPr>
            <p:cNvPr id="14" name="Oval 13">
              <a:extLst>
                <a:ext uri="{FF2B5EF4-FFF2-40B4-BE49-F238E27FC236}">
                  <a16:creationId xmlns:a16="http://schemas.microsoft.com/office/drawing/2014/main" id="{EA51506A-C7A6-8564-521D-0D559DA1F254}"/>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Sans Text" pitchFamily="2" charset="0"/>
                <a:ea typeface="Segoe UI" pitchFamily="34" charset="0"/>
                <a:cs typeface="Segoe Sans Text" pitchFamily="2" charset="0"/>
              </a:endParaRPr>
            </a:p>
          </p:txBody>
        </p:sp>
        <p:sp>
          <p:nvSpPr>
            <p:cNvPr id="15" name="Graphic 7">
              <a:extLst>
                <a:ext uri="{FF2B5EF4-FFF2-40B4-BE49-F238E27FC236}">
                  <a16:creationId xmlns:a16="http://schemas.microsoft.com/office/drawing/2014/main" id="{AB648713-7177-967A-7055-78A3D756AF72}"/>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solidFill>
              <a:srgbClr val="D9D9D6"/>
            </a:soli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itchFamily="2" charset="0"/>
                <a:ea typeface="+mn-ea"/>
                <a:cs typeface="+mn-cs"/>
              </a:endParaRPr>
            </a:p>
          </p:txBody>
        </p:sp>
      </p:grpSp>
      <p:grpSp>
        <p:nvGrpSpPr>
          <p:cNvPr id="16" name="Group 15">
            <a:extLst>
              <a:ext uri="{FF2B5EF4-FFF2-40B4-BE49-F238E27FC236}">
                <a16:creationId xmlns:a16="http://schemas.microsoft.com/office/drawing/2014/main" id="{BD145445-605F-6BC4-3E27-ECF9CF1FA653}"/>
              </a:ext>
              <a:ext uri="{C183D7F6-B498-43B3-948B-1728B52AA6E4}">
                <adec:decorative xmlns:adec="http://schemas.microsoft.com/office/drawing/2017/decorative" val="1"/>
              </a:ext>
            </a:extLst>
          </p:cNvPr>
          <p:cNvGrpSpPr/>
          <p:nvPr/>
        </p:nvGrpSpPr>
        <p:grpSpPr>
          <a:xfrm rot="20106020">
            <a:off x="7781385" y="1741014"/>
            <a:ext cx="323181" cy="323179"/>
            <a:chOff x="6059838" y="3393640"/>
            <a:chExt cx="354670" cy="354668"/>
          </a:xfrm>
        </p:grpSpPr>
        <p:sp>
          <p:nvSpPr>
            <p:cNvPr id="17" name="Oval 16">
              <a:extLst>
                <a:ext uri="{FF2B5EF4-FFF2-40B4-BE49-F238E27FC236}">
                  <a16:creationId xmlns:a16="http://schemas.microsoft.com/office/drawing/2014/main" id="{8EB33485-CFA0-1DA8-9631-95E5E824A8A2}"/>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Sans Text" pitchFamily="2" charset="0"/>
                <a:ea typeface="Segoe UI" pitchFamily="34" charset="0"/>
                <a:cs typeface="Segoe Sans Text" pitchFamily="2" charset="0"/>
              </a:endParaRPr>
            </a:p>
          </p:txBody>
        </p:sp>
        <p:sp>
          <p:nvSpPr>
            <p:cNvPr id="18" name="Graphic 7">
              <a:extLst>
                <a:ext uri="{FF2B5EF4-FFF2-40B4-BE49-F238E27FC236}">
                  <a16:creationId xmlns:a16="http://schemas.microsoft.com/office/drawing/2014/main" id="{D2800FFA-A013-C33C-4C83-3552ACCF1FDD}"/>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a:gsLst>
                <a:gs pos="0">
                  <a:schemeClr val="accent5"/>
                </a:gs>
                <a:gs pos="100000">
                  <a:schemeClr val="accent6"/>
                </a:gs>
              </a:gsLst>
              <a:lin ang="13500000" scaled="1"/>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srgbClr val="2A446F"/>
                  </a:solidFill>
                </a:ln>
                <a:solidFill>
                  <a:srgbClr val="0078D4"/>
                </a:solidFill>
                <a:effectLst/>
                <a:uLnTx/>
                <a:uFillTx/>
                <a:latin typeface="Segoe Sans Text" pitchFamily="2" charset="0"/>
                <a:ea typeface="+mn-ea"/>
                <a:cs typeface="+mn-cs"/>
              </a:endParaRPr>
            </a:p>
          </p:txBody>
        </p:sp>
      </p:grpSp>
      <p:grpSp>
        <p:nvGrpSpPr>
          <p:cNvPr id="22" name="Group 21">
            <a:extLst>
              <a:ext uri="{FF2B5EF4-FFF2-40B4-BE49-F238E27FC236}">
                <a16:creationId xmlns:a16="http://schemas.microsoft.com/office/drawing/2014/main" id="{46704CAE-16D7-5FF1-B93D-5CD8784A2E01}"/>
              </a:ext>
              <a:ext uri="{C183D7F6-B498-43B3-948B-1728B52AA6E4}">
                <adec:decorative xmlns:adec="http://schemas.microsoft.com/office/drawing/2017/decorative" val="1"/>
              </a:ext>
            </a:extLst>
          </p:cNvPr>
          <p:cNvGrpSpPr/>
          <p:nvPr/>
        </p:nvGrpSpPr>
        <p:grpSpPr>
          <a:xfrm rot="6997175">
            <a:off x="10156449" y="4004742"/>
            <a:ext cx="323181" cy="323179"/>
            <a:chOff x="6059838" y="3393640"/>
            <a:chExt cx="354670" cy="354668"/>
          </a:xfrm>
        </p:grpSpPr>
        <p:sp>
          <p:nvSpPr>
            <p:cNvPr id="26" name="Oval 25">
              <a:extLst>
                <a:ext uri="{FF2B5EF4-FFF2-40B4-BE49-F238E27FC236}">
                  <a16:creationId xmlns:a16="http://schemas.microsoft.com/office/drawing/2014/main" id="{64A55BF8-B742-AFCA-F04F-3F5F8ACE4025}"/>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Sans Text" pitchFamily="2" charset="0"/>
                <a:ea typeface="Segoe UI" pitchFamily="34" charset="0"/>
                <a:cs typeface="Segoe Sans Text" pitchFamily="2" charset="0"/>
              </a:endParaRPr>
            </a:p>
          </p:txBody>
        </p:sp>
        <p:sp>
          <p:nvSpPr>
            <p:cNvPr id="27" name="Graphic 7">
              <a:extLst>
                <a:ext uri="{FF2B5EF4-FFF2-40B4-BE49-F238E27FC236}">
                  <a16:creationId xmlns:a16="http://schemas.microsoft.com/office/drawing/2014/main" id="{369DE1D8-6B02-11C6-1C9D-9E37E490F1EF}"/>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solidFill>
              <a:srgbClr val="D9D9D6"/>
            </a:soli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itchFamily="2" charset="0"/>
                <a:ea typeface="+mn-ea"/>
                <a:cs typeface="+mn-cs"/>
              </a:endParaRPr>
            </a:p>
          </p:txBody>
        </p:sp>
      </p:grpSp>
      <p:grpSp>
        <p:nvGrpSpPr>
          <p:cNvPr id="23" name="Group 22">
            <a:extLst>
              <a:ext uri="{FF2B5EF4-FFF2-40B4-BE49-F238E27FC236}">
                <a16:creationId xmlns:a16="http://schemas.microsoft.com/office/drawing/2014/main" id="{E7B8B962-A314-FCE5-BDFB-C90B8CFEA323}"/>
              </a:ext>
              <a:ext uri="{C183D7F6-B498-43B3-948B-1728B52AA6E4}">
                <adec:decorative xmlns:adec="http://schemas.microsoft.com/office/drawing/2017/decorative" val="1"/>
              </a:ext>
            </a:extLst>
          </p:cNvPr>
          <p:cNvGrpSpPr/>
          <p:nvPr/>
        </p:nvGrpSpPr>
        <p:grpSpPr>
          <a:xfrm rot="7822949">
            <a:off x="9613948" y="4376920"/>
            <a:ext cx="323181" cy="323179"/>
            <a:chOff x="6059838" y="3393640"/>
            <a:chExt cx="354670" cy="354668"/>
          </a:xfrm>
        </p:grpSpPr>
        <p:sp>
          <p:nvSpPr>
            <p:cNvPr id="24" name="Oval 23">
              <a:extLst>
                <a:ext uri="{FF2B5EF4-FFF2-40B4-BE49-F238E27FC236}">
                  <a16:creationId xmlns:a16="http://schemas.microsoft.com/office/drawing/2014/main" id="{30176BEA-2E90-2A17-1FA6-73D73B0FDBAD}"/>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Sans Text" pitchFamily="2" charset="0"/>
                <a:ea typeface="Segoe UI" pitchFamily="34" charset="0"/>
                <a:cs typeface="Segoe Sans Text" pitchFamily="2" charset="0"/>
              </a:endParaRPr>
            </a:p>
          </p:txBody>
        </p:sp>
        <p:sp>
          <p:nvSpPr>
            <p:cNvPr id="25" name="Graphic 7">
              <a:extLst>
                <a:ext uri="{FF2B5EF4-FFF2-40B4-BE49-F238E27FC236}">
                  <a16:creationId xmlns:a16="http://schemas.microsoft.com/office/drawing/2014/main" id="{A4121CD3-8F55-4619-8C37-33A7680B9B45}"/>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a:gsLst>
                <a:gs pos="0">
                  <a:schemeClr val="accent5"/>
                </a:gs>
                <a:gs pos="100000">
                  <a:schemeClr val="accent6"/>
                </a:gs>
              </a:gsLst>
              <a:lin ang="13500000" scaled="1"/>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srgbClr val="2A446F"/>
                  </a:solidFill>
                </a:ln>
                <a:solidFill>
                  <a:srgbClr val="0078D4"/>
                </a:solidFill>
                <a:effectLst/>
                <a:uLnTx/>
                <a:uFillTx/>
                <a:latin typeface="Segoe Sans Text" pitchFamily="2" charset="0"/>
                <a:ea typeface="+mn-ea"/>
                <a:cs typeface="+mn-cs"/>
              </a:endParaRPr>
            </a:p>
          </p:txBody>
        </p:sp>
      </p:grpSp>
      <p:grpSp>
        <p:nvGrpSpPr>
          <p:cNvPr id="32" name="Group 31">
            <a:extLst>
              <a:ext uri="{FF2B5EF4-FFF2-40B4-BE49-F238E27FC236}">
                <a16:creationId xmlns:a16="http://schemas.microsoft.com/office/drawing/2014/main" id="{19A6220D-EE62-0748-AA84-C8BCC7FDA036}"/>
              </a:ext>
              <a:ext uri="{C183D7F6-B498-43B3-948B-1728B52AA6E4}">
                <adec:decorative xmlns:adec="http://schemas.microsoft.com/office/drawing/2017/decorative" val="1"/>
              </a:ext>
            </a:extLst>
          </p:cNvPr>
          <p:cNvGrpSpPr/>
          <p:nvPr/>
        </p:nvGrpSpPr>
        <p:grpSpPr>
          <a:xfrm rot="13673015">
            <a:off x="6815410" y="4672074"/>
            <a:ext cx="323181" cy="323179"/>
            <a:chOff x="6059838" y="3393640"/>
            <a:chExt cx="354670" cy="354668"/>
          </a:xfrm>
        </p:grpSpPr>
        <p:sp>
          <p:nvSpPr>
            <p:cNvPr id="39" name="Oval 38">
              <a:extLst>
                <a:ext uri="{FF2B5EF4-FFF2-40B4-BE49-F238E27FC236}">
                  <a16:creationId xmlns:a16="http://schemas.microsoft.com/office/drawing/2014/main" id="{88E60250-A4F9-EB5E-2F50-56639DA09296}"/>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Sans Text" pitchFamily="2" charset="0"/>
                <a:ea typeface="Segoe UI" pitchFamily="34" charset="0"/>
                <a:cs typeface="Segoe Sans Text" pitchFamily="2" charset="0"/>
              </a:endParaRPr>
            </a:p>
          </p:txBody>
        </p:sp>
        <p:sp>
          <p:nvSpPr>
            <p:cNvPr id="40" name="Graphic 7">
              <a:extLst>
                <a:ext uri="{FF2B5EF4-FFF2-40B4-BE49-F238E27FC236}">
                  <a16:creationId xmlns:a16="http://schemas.microsoft.com/office/drawing/2014/main" id="{3AC9E6D8-8D4A-07E5-FC63-CA0EBC7476F4}"/>
                </a:ext>
              </a:extLst>
            </p:cNvPr>
            <p:cNvSpPr/>
            <p:nvPr/>
          </p:nvSpPr>
          <p:spPr>
            <a:xfrm>
              <a:off x="6132876" y="3480326"/>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a:gsLst>
                <a:gs pos="0">
                  <a:schemeClr val="accent5"/>
                </a:gs>
                <a:gs pos="100000">
                  <a:schemeClr val="accent6"/>
                </a:gs>
              </a:gsLst>
              <a:lin ang="13500000" scaled="1"/>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srgbClr val="2A446F"/>
                  </a:solidFill>
                </a:ln>
                <a:solidFill>
                  <a:srgbClr val="0078D4"/>
                </a:solidFill>
                <a:effectLst/>
                <a:uLnTx/>
                <a:uFillTx/>
                <a:latin typeface="Segoe Sans Text" pitchFamily="2" charset="0"/>
                <a:ea typeface="+mn-ea"/>
                <a:cs typeface="+mn-cs"/>
              </a:endParaRPr>
            </a:p>
          </p:txBody>
        </p:sp>
      </p:grpSp>
      <p:grpSp>
        <p:nvGrpSpPr>
          <p:cNvPr id="33" name="Group 32">
            <a:extLst>
              <a:ext uri="{FF2B5EF4-FFF2-40B4-BE49-F238E27FC236}">
                <a16:creationId xmlns:a16="http://schemas.microsoft.com/office/drawing/2014/main" id="{92A85AA5-C285-DA81-4F29-F5421733E090}"/>
              </a:ext>
              <a:ext uri="{C183D7F6-B498-43B3-948B-1728B52AA6E4}">
                <adec:decorative xmlns:adec="http://schemas.microsoft.com/office/drawing/2017/decorative" val="1"/>
              </a:ext>
            </a:extLst>
          </p:cNvPr>
          <p:cNvGrpSpPr/>
          <p:nvPr/>
        </p:nvGrpSpPr>
        <p:grpSpPr>
          <a:xfrm rot="14400000">
            <a:off x="6720913" y="4108619"/>
            <a:ext cx="323181" cy="323179"/>
            <a:chOff x="6059838" y="3393640"/>
            <a:chExt cx="354670" cy="354668"/>
          </a:xfrm>
        </p:grpSpPr>
        <p:sp>
          <p:nvSpPr>
            <p:cNvPr id="37" name="Oval 36">
              <a:extLst>
                <a:ext uri="{FF2B5EF4-FFF2-40B4-BE49-F238E27FC236}">
                  <a16:creationId xmlns:a16="http://schemas.microsoft.com/office/drawing/2014/main" id="{FC977364-AA81-50B6-4E23-F9A8C909199E}"/>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Sans Text" pitchFamily="2" charset="0"/>
                <a:ea typeface="Segoe UI" pitchFamily="34" charset="0"/>
                <a:cs typeface="Segoe Sans Text" pitchFamily="2" charset="0"/>
              </a:endParaRPr>
            </a:p>
          </p:txBody>
        </p:sp>
        <p:sp>
          <p:nvSpPr>
            <p:cNvPr id="38" name="Graphic 7">
              <a:extLst>
                <a:ext uri="{FF2B5EF4-FFF2-40B4-BE49-F238E27FC236}">
                  <a16:creationId xmlns:a16="http://schemas.microsoft.com/office/drawing/2014/main" id="{EB0D5B6C-B69C-F8F7-CEC3-E05FE331675A}"/>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solidFill>
              <a:srgbClr val="D9D9D6"/>
            </a:soli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itchFamily="2" charset="0"/>
                <a:ea typeface="+mn-ea"/>
                <a:cs typeface="+mn-cs"/>
              </a:endParaRPr>
            </a:p>
          </p:txBody>
        </p:sp>
      </p:grpSp>
      <p:grpSp>
        <p:nvGrpSpPr>
          <p:cNvPr id="34" name="Group 33">
            <a:extLst>
              <a:ext uri="{FF2B5EF4-FFF2-40B4-BE49-F238E27FC236}">
                <a16:creationId xmlns:a16="http://schemas.microsoft.com/office/drawing/2014/main" id="{683F38B7-9AF3-96A3-864B-8F63890022C1}"/>
              </a:ext>
              <a:ext uri="{C183D7F6-B498-43B3-948B-1728B52AA6E4}">
                <adec:decorative xmlns:adec="http://schemas.microsoft.com/office/drawing/2017/decorative" val="1"/>
              </a:ext>
            </a:extLst>
          </p:cNvPr>
          <p:cNvGrpSpPr/>
          <p:nvPr/>
        </p:nvGrpSpPr>
        <p:grpSpPr>
          <a:xfrm rot="15877900">
            <a:off x="6776540" y="3406781"/>
            <a:ext cx="323181" cy="323179"/>
            <a:chOff x="6059838" y="3393640"/>
            <a:chExt cx="354670" cy="354668"/>
          </a:xfrm>
        </p:grpSpPr>
        <p:sp>
          <p:nvSpPr>
            <p:cNvPr id="35" name="Oval 34">
              <a:extLst>
                <a:ext uri="{FF2B5EF4-FFF2-40B4-BE49-F238E27FC236}">
                  <a16:creationId xmlns:a16="http://schemas.microsoft.com/office/drawing/2014/main" id="{82A118C2-C90D-AF8E-29E3-848DFEFDF9A8}"/>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Sans Text" pitchFamily="2" charset="0"/>
                <a:ea typeface="Segoe UI" pitchFamily="34" charset="0"/>
                <a:cs typeface="Segoe Sans Text" pitchFamily="2" charset="0"/>
              </a:endParaRPr>
            </a:p>
          </p:txBody>
        </p:sp>
        <p:sp>
          <p:nvSpPr>
            <p:cNvPr id="36" name="Graphic 7">
              <a:extLst>
                <a:ext uri="{FF2B5EF4-FFF2-40B4-BE49-F238E27FC236}">
                  <a16:creationId xmlns:a16="http://schemas.microsoft.com/office/drawing/2014/main" id="{B60ED76B-748B-37D7-EC83-932443FC8854}"/>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a:gsLst>
                <a:gs pos="0">
                  <a:schemeClr val="accent5"/>
                </a:gs>
                <a:gs pos="100000">
                  <a:schemeClr val="accent6"/>
                </a:gs>
              </a:gsLst>
              <a:lin ang="13500000" scaled="1"/>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srgbClr val="2A446F"/>
                  </a:solidFill>
                </a:ln>
                <a:solidFill>
                  <a:srgbClr val="0078D4"/>
                </a:solidFill>
                <a:effectLst/>
                <a:uLnTx/>
                <a:uFillTx/>
                <a:latin typeface="Segoe Sans Text" pitchFamily="2" charset="0"/>
                <a:ea typeface="+mn-ea"/>
                <a:cs typeface="+mn-cs"/>
              </a:endParaRPr>
            </a:p>
          </p:txBody>
        </p:sp>
      </p:grpSp>
      <p:sp>
        <p:nvSpPr>
          <p:cNvPr id="43" name="Graphic 41">
            <a:extLst>
              <a:ext uri="{FF2B5EF4-FFF2-40B4-BE49-F238E27FC236}">
                <a16:creationId xmlns:a16="http://schemas.microsoft.com/office/drawing/2014/main" id="{CB5562D3-ACB4-7B92-B793-566D93542DEA}"/>
              </a:ext>
              <a:ext uri="{C183D7F6-B498-43B3-948B-1728B52AA6E4}">
                <adec:decorative xmlns:adec="http://schemas.microsoft.com/office/drawing/2017/decorative" val="1"/>
              </a:ext>
            </a:extLst>
          </p:cNvPr>
          <p:cNvSpPr/>
          <p:nvPr/>
        </p:nvSpPr>
        <p:spPr>
          <a:xfrm>
            <a:off x="8144605" y="2995407"/>
            <a:ext cx="867188" cy="867186"/>
          </a:xfrm>
          <a:custGeom>
            <a:avLst/>
            <a:gdLst>
              <a:gd name="connsiteX0" fmla="*/ 683740 w 1447699"/>
              <a:gd name="connsiteY0" fmla="*/ 904812 h 1447699"/>
              <a:gd name="connsiteX1" fmla="*/ 542989 w 1447699"/>
              <a:gd name="connsiteY1" fmla="*/ 764064 h 1447699"/>
              <a:gd name="connsiteX2" fmla="*/ 382133 w 1447699"/>
              <a:gd name="connsiteY2" fmla="*/ 764064 h 1447699"/>
              <a:gd name="connsiteX3" fmla="*/ 241385 w 1447699"/>
              <a:gd name="connsiteY3" fmla="*/ 904812 h 1447699"/>
              <a:gd name="connsiteX4" fmla="*/ 241385 w 1447699"/>
              <a:gd name="connsiteY4" fmla="*/ 1065668 h 1447699"/>
              <a:gd name="connsiteX5" fmla="*/ 382133 w 1447699"/>
              <a:gd name="connsiteY5" fmla="*/ 1206416 h 1447699"/>
              <a:gd name="connsiteX6" fmla="*/ 542989 w 1447699"/>
              <a:gd name="connsiteY6" fmla="*/ 1206416 h 1447699"/>
              <a:gd name="connsiteX7" fmla="*/ 683740 w 1447699"/>
              <a:gd name="connsiteY7" fmla="*/ 1065668 h 1447699"/>
              <a:gd name="connsiteX8" fmla="*/ 683740 w 1447699"/>
              <a:gd name="connsiteY8" fmla="*/ 904812 h 1447699"/>
              <a:gd name="connsiteX9" fmla="*/ 1206312 w 1447699"/>
              <a:gd name="connsiteY9" fmla="*/ 904812 h 1447699"/>
              <a:gd name="connsiteX10" fmla="*/ 1065563 w 1447699"/>
              <a:gd name="connsiteY10" fmla="*/ 764064 h 1447699"/>
              <a:gd name="connsiteX11" fmla="*/ 904708 w 1447699"/>
              <a:gd name="connsiteY11" fmla="*/ 764064 h 1447699"/>
              <a:gd name="connsiteX12" fmla="*/ 763959 w 1447699"/>
              <a:gd name="connsiteY12" fmla="*/ 904812 h 1447699"/>
              <a:gd name="connsiteX13" fmla="*/ 763959 w 1447699"/>
              <a:gd name="connsiteY13" fmla="*/ 1065668 h 1447699"/>
              <a:gd name="connsiteX14" fmla="*/ 904708 w 1447699"/>
              <a:gd name="connsiteY14" fmla="*/ 1206416 h 1447699"/>
              <a:gd name="connsiteX15" fmla="*/ 1065563 w 1447699"/>
              <a:gd name="connsiteY15" fmla="*/ 1206416 h 1447699"/>
              <a:gd name="connsiteX16" fmla="*/ 1206312 w 1447699"/>
              <a:gd name="connsiteY16" fmla="*/ 1065668 h 1447699"/>
              <a:gd name="connsiteX17" fmla="*/ 1206312 w 1447699"/>
              <a:gd name="connsiteY17" fmla="*/ 904812 h 1447699"/>
              <a:gd name="connsiteX18" fmla="*/ 683636 w 1447699"/>
              <a:gd name="connsiteY18" fmla="*/ 382032 h 1447699"/>
              <a:gd name="connsiteX19" fmla="*/ 542887 w 1447699"/>
              <a:gd name="connsiteY19" fmla="*/ 241283 h 1447699"/>
              <a:gd name="connsiteX20" fmla="*/ 382032 w 1447699"/>
              <a:gd name="connsiteY20" fmla="*/ 241283 h 1447699"/>
              <a:gd name="connsiteX21" fmla="*/ 241283 w 1447699"/>
              <a:gd name="connsiteY21" fmla="*/ 382032 h 1447699"/>
              <a:gd name="connsiteX22" fmla="*/ 241283 w 1447699"/>
              <a:gd name="connsiteY22" fmla="*/ 542887 h 1447699"/>
              <a:gd name="connsiteX23" fmla="*/ 382032 w 1447699"/>
              <a:gd name="connsiteY23" fmla="*/ 683636 h 1447699"/>
              <a:gd name="connsiteX24" fmla="*/ 542887 w 1447699"/>
              <a:gd name="connsiteY24" fmla="*/ 683636 h 1447699"/>
              <a:gd name="connsiteX25" fmla="*/ 683636 w 1447699"/>
              <a:gd name="connsiteY25" fmla="*/ 542887 h 1447699"/>
              <a:gd name="connsiteX26" fmla="*/ 683636 w 1447699"/>
              <a:gd name="connsiteY26" fmla="*/ 382032 h 1447699"/>
              <a:gd name="connsiteX27" fmla="*/ 1206215 w 1447699"/>
              <a:gd name="connsiteY27" fmla="*/ 382032 h 1447699"/>
              <a:gd name="connsiteX28" fmla="*/ 1065467 w 1447699"/>
              <a:gd name="connsiteY28" fmla="*/ 241283 h 1447699"/>
              <a:gd name="connsiteX29" fmla="*/ 904611 w 1447699"/>
              <a:gd name="connsiteY29" fmla="*/ 241283 h 1447699"/>
              <a:gd name="connsiteX30" fmla="*/ 763863 w 1447699"/>
              <a:gd name="connsiteY30" fmla="*/ 382032 h 1447699"/>
              <a:gd name="connsiteX31" fmla="*/ 763863 w 1447699"/>
              <a:gd name="connsiteY31" fmla="*/ 542887 h 1447699"/>
              <a:gd name="connsiteX32" fmla="*/ 904611 w 1447699"/>
              <a:gd name="connsiteY32" fmla="*/ 683636 h 1447699"/>
              <a:gd name="connsiteX33" fmla="*/ 1065467 w 1447699"/>
              <a:gd name="connsiteY33" fmla="*/ 683636 h 1447699"/>
              <a:gd name="connsiteX34" fmla="*/ 1206215 w 1447699"/>
              <a:gd name="connsiteY34" fmla="*/ 542887 h 1447699"/>
              <a:gd name="connsiteX35" fmla="*/ 1206215 w 1447699"/>
              <a:gd name="connsiteY35" fmla="*/ 382032 h 1447699"/>
              <a:gd name="connsiteX36" fmla="*/ 261390 w 1447699"/>
              <a:gd name="connsiteY36" fmla="*/ 0 h 1447699"/>
              <a:gd name="connsiteX37" fmla="*/ 0 w 1447699"/>
              <a:gd name="connsiteY37" fmla="*/ 261390 h 1447699"/>
              <a:gd name="connsiteX38" fmla="*/ 0 w 1447699"/>
              <a:gd name="connsiteY38" fmla="*/ 1186309 h 1447699"/>
              <a:gd name="connsiteX39" fmla="*/ 261390 w 1447699"/>
              <a:gd name="connsiteY39" fmla="*/ 1447700 h 1447699"/>
              <a:gd name="connsiteX40" fmla="*/ 1186309 w 1447699"/>
              <a:gd name="connsiteY40" fmla="*/ 1447700 h 1447699"/>
              <a:gd name="connsiteX41" fmla="*/ 1447700 w 1447699"/>
              <a:gd name="connsiteY41" fmla="*/ 1186309 h 1447699"/>
              <a:gd name="connsiteX42" fmla="*/ 1447700 w 1447699"/>
              <a:gd name="connsiteY42" fmla="*/ 261390 h 1447699"/>
              <a:gd name="connsiteX43" fmla="*/ 1186309 w 1447699"/>
              <a:gd name="connsiteY43" fmla="*/ 0 h 1447699"/>
              <a:gd name="connsiteX44" fmla="*/ 261390 w 1447699"/>
              <a:gd name="connsiteY44" fmla="*/ 0 h 1447699"/>
              <a:gd name="connsiteX45" fmla="*/ 120642 w 1447699"/>
              <a:gd name="connsiteY45" fmla="*/ 261390 h 1447699"/>
              <a:gd name="connsiteX46" fmla="*/ 261390 w 1447699"/>
              <a:gd name="connsiteY46" fmla="*/ 120642 h 1447699"/>
              <a:gd name="connsiteX47" fmla="*/ 1186309 w 1447699"/>
              <a:gd name="connsiteY47" fmla="*/ 120642 h 1447699"/>
              <a:gd name="connsiteX48" fmla="*/ 1327058 w 1447699"/>
              <a:gd name="connsiteY48" fmla="*/ 261390 h 1447699"/>
              <a:gd name="connsiteX49" fmla="*/ 1327058 w 1447699"/>
              <a:gd name="connsiteY49" fmla="*/ 1186309 h 1447699"/>
              <a:gd name="connsiteX50" fmla="*/ 1186309 w 1447699"/>
              <a:gd name="connsiteY50" fmla="*/ 1327058 h 1447699"/>
              <a:gd name="connsiteX51" fmla="*/ 261390 w 1447699"/>
              <a:gd name="connsiteY51" fmla="*/ 1327058 h 1447699"/>
              <a:gd name="connsiteX52" fmla="*/ 120642 w 1447699"/>
              <a:gd name="connsiteY52" fmla="*/ 1186309 h 1447699"/>
              <a:gd name="connsiteX53" fmla="*/ 120642 w 1447699"/>
              <a:gd name="connsiteY53" fmla="*/ 261390 h 14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47699" h="1447699">
                <a:moveTo>
                  <a:pt x="683740" y="904812"/>
                </a:moveTo>
                <a:cubicBezTo>
                  <a:pt x="683740" y="827079"/>
                  <a:pt x="620725" y="764064"/>
                  <a:pt x="542989" y="764064"/>
                </a:cubicBezTo>
                <a:lnTo>
                  <a:pt x="382133" y="764064"/>
                </a:lnTo>
                <a:cubicBezTo>
                  <a:pt x="304401" y="764064"/>
                  <a:pt x="241385" y="827079"/>
                  <a:pt x="241385" y="904812"/>
                </a:cubicBezTo>
                <a:lnTo>
                  <a:pt x="241385" y="1065668"/>
                </a:lnTo>
                <a:cubicBezTo>
                  <a:pt x="241385" y="1143401"/>
                  <a:pt x="304401" y="1206416"/>
                  <a:pt x="382133" y="1206416"/>
                </a:cubicBezTo>
                <a:lnTo>
                  <a:pt x="542989" y="1206416"/>
                </a:lnTo>
                <a:cubicBezTo>
                  <a:pt x="620725" y="1206416"/>
                  <a:pt x="683740" y="1143401"/>
                  <a:pt x="683740" y="1065668"/>
                </a:cubicBezTo>
                <a:lnTo>
                  <a:pt x="683740" y="904812"/>
                </a:lnTo>
                <a:close/>
                <a:moveTo>
                  <a:pt x="1206312" y="904812"/>
                </a:moveTo>
                <a:cubicBezTo>
                  <a:pt x="1206312" y="827079"/>
                  <a:pt x="1143297" y="764064"/>
                  <a:pt x="1065563" y="764064"/>
                </a:cubicBezTo>
                <a:lnTo>
                  <a:pt x="904708" y="764064"/>
                </a:lnTo>
                <a:cubicBezTo>
                  <a:pt x="826974" y="764064"/>
                  <a:pt x="763959" y="827079"/>
                  <a:pt x="763959" y="904812"/>
                </a:cubicBezTo>
                <a:lnTo>
                  <a:pt x="763959" y="1065668"/>
                </a:lnTo>
                <a:cubicBezTo>
                  <a:pt x="763959" y="1143401"/>
                  <a:pt x="826974" y="1206416"/>
                  <a:pt x="904708" y="1206416"/>
                </a:cubicBezTo>
                <a:lnTo>
                  <a:pt x="1065563" y="1206416"/>
                </a:lnTo>
                <a:cubicBezTo>
                  <a:pt x="1143297" y="1206416"/>
                  <a:pt x="1206312" y="1143401"/>
                  <a:pt x="1206312" y="1065668"/>
                </a:cubicBezTo>
                <a:lnTo>
                  <a:pt x="1206312" y="904812"/>
                </a:lnTo>
                <a:close/>
                <a:moveTo>
                  <a:pt x="683636" y="382032"/>
                </a:moveTo>
                <a:cubicBezTo>
                  <a:pt x="683636" y="304298"/>
                  <a:pt x="620621" y="241283"/>
                  <a:pt x="542887" y="241283"/>
                </a:cubicBezTo>
                <a:lnTo>
                  <a:pt x="382032" y="241283"/>
                </a:lnTo>
                <a:cubicBezTo>
                  <a:pt x="304298" y="241283"/>
                  <a:pt x="241283" y="304298"/>
                  <a:pt x="241283" y="382032"/>
                </a:cubicBezTo>
                <a:lnTo>
                  <a:pt x="241283" y="542887"/>
                </a:lnTo>
                <a:cubicBezTo>
                  <a:pt x="241283" y="620621"/>
                  <a:pt x="304298" y="683636"/>
                  <a:pt x="382032" y="683636"/>
                </a:cubicBezTo>
                <a:lnTo>
                  <a:pt x="542887" y="683636"/>
                </a:lnTo>
                <a:cubicBezTo>
                  <a:pt x="620621" y="683636"/>
                  <a:pt x="683636" y="620621"/>
                  <a:pt x="683636" y="542887"/>
                </a:cubicBezTo>
                <a:lnTo>
                  <a:pt x="683636" y="382032"/>
                </a:lnTo>
                <a:close/>
                <a:moveTo>
                  <a:pt x="1206215" y="382032"/>
                </a:moveTo>
                <a:cubicBezTo>
                  <a:pt x="1206215" y="304298"/>
                  <a:pt x="1143200" y="241283"/>
                  <a:pt x="1065467" y="241283"/>
                </a:cubicBezTo>
                <a:lnTo>
                  <a:pt x="904611" y="241283"/>
                </a:lnTo>
                <a:cubicBezTo>
                  <a:pt x="826878" y="241283"/>
                  <a:pt x="763863" y="304298"/>
                  <a:pt x="763863" y="382032"/>
                </a:cubicBezTo>
                <a:lnTo>
                  <a:pt x="763863" y="542887"/>
                </a:lnTo>
                <a:cubicBezTo>
                  <a:pt x="763863" y="620621"/>
                  <a:pt x="826878" y="683636"/>
                  <a:pt x="904611" y="683636"/>
                </a:cubicBezTo>
                <a:lnTo>
                  <a:pt x="1065467" y="683636"/>
                </a:lnTo>
                <a:cubicBezTo>
                  <a:pt x="1143200" y="683636"/>
                  <a:pt x="1206215" y="620621"/>
                  <a:pt x="1206215" y="542887"/>
                </a:cubicBezTo>
                <a:lnTo>
                  <a:pt x="1206215" y="382032"/>
                </a:lnTo>
                <a:close/>
                <a:moveTo>
                  <a:pt x="261390" y="0"/>
                </a:moveTo>
                <a:cubicBezTo>
                  <a:pt x="117028" y="0"/>
                  <a:pt x="0" y="117028"/>
                  <a:pt x="0" y="261390"/>
                </a:cubicBezTo>
                <a:lnTo>
                  <a:pt x="0" y="1186309"/>
                </a:lnTo>
                <a:cubicBezTo>
                  <a:pt x="0" y="1330669"/>
                  <a:pt x="117028" y="1447700"/>
                  <a:pt x="261390" y="1447700"/>
                </a:cubicBezTo>
                <a:lnTo>
                  <a:pt x="1186309" y="1447700"/>
                </a:lnTo>
                <a:cubicBezTo>
                  <a:pt x="1330669" y="1447700"/>
                  <a:pt x="1447700" y="1330669"/>
                  <a:pt x="1447700" y="1186309"/>
                </a:cubicBezTo>
                <a:lnTo>
                  <a:pt x="1447700" y="261390"/>
                </a:lnTo>
                <a:cubicBezTo>
                  <a:pt x="1447700" y="117028"/>
                  <a:pt x="1330669" y="0"/>
                  <a:pt x="1186309" y="0"/>
                </a:cubicBezTo>
                <a:lnTo>
                  <a:pt x="261390" y="0"/>
                </a:lnTo>
                <a:close/>
                <a:moveTo>
                  <a:pt x="120642" y="261390"/>
                </a:moveTo>
                <a:cubicBezTo>
                  <a:pt x="120642" y="183657"/>
                  <a:pt x="183657" y="120642"/>
                  <a:pt x="261390" y="120642"/>
                </a:cubicBezTo>
                <a:lnTo>
                  <a:pt x="1186309" y="120642"/>
                </a:lnTo>
                <a:cubicBezTo>
                  <a:pt x="1264043" y="120642"/>
                  <a:pt x="1327058" y="183657"/>
                  <a:pt x="1327058" y="261390"/>
                </a:cubicBezTo>
                <a:lnTo>
                  <a:pt x="1327058" y="1186309"/>
                </a:lnTo>
                <a:cubicBezTo>
                  <a:pt x="1327058" y="1264043"/>
                  <a:pt x="1264043" y="1327058"/>
                  <a:pt x="1186309" y="1327058"/>
                </a:cubicBezTo>
                <a:lnTo>
                  <a:pt x="261390" y="1327058"/>
                </a:lnTo>
                <a:cubicBezTo>
                  <a:pt x="183657" y="1327058"/>
                  <a:pt x="120642" y="1264043"/>
                  <a:pt x="120642" y="1186309"/>
                </a:cubicBezTo>
                <a:lnTo>
                  <a:pt x="120642" y="261390"/>
                </a:lnTo>
                <a:close/>
              </a:path>
            </a:pathLst>
          </a:custGeom>
          <a:gradFill>
            <a:gsLst>
              <a:gs pos="0">
                <a:schemeClr val="accent4"/>
              </a:gs>
              <a:gs pos="100000">
                <a:schemeClr val="accent5"/>
              </a:gs>
              <a:gs pos="65440">
                <a:schemeClr val="accent6"/>
              </a:gs>
              <a:gs pos="36000">
                <a:schemeClr val="accent1"/>
              </a:gs>
            </a:gsLst>
            <a:lin ang="13500000" scaled="1"/>
          </a:gradFill>
          <a:ln w="80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itchFamily="2" charset="0"/>
              <a:ea typeface="+mn-ea"/>
              <a:cs typeface="+mn-cs"/>
            </a:endParaRPr>
          </a:p>
        </p:txBody>
      </p:sp>
      <p:grpSp>
        <p:nvGrpSpPr>
          <p:cNvPr id="3" name="Group 2">
            <a:extLst>
              <a:ext uri="{FF2B5EF4-FFF2-40B4-BE49-F238E27FC236}">
                <a16:creationId xmlns:a16="http://schemas.microsoft.com/office/drawing/2014/main" id="{6C68B3C6-5B77-4BF2-7782-64839FFCBB72}"/>
              </a:ext>
              <a:ext uri="{C183D7F6-B498-43B3-948B-1728B52AA6E4}">
                <adec:decorative xmlns:adec="http://schemas.microsoft.com/office/drawing/2017/decorative" val="1"/>
              </a:ext>
            </a:extLst>
          </p:cNvPr>
          <p:cNvGrpSpPr/>
          <p:nvPr/>
        </p:nvGrpSpPr>
        <p:grpSpPr>
          <a:xfrm rot="5766164">
            <a:off x="10555400" y="3471450"/>
            <a:ext cx="323181" cy="323179"/>
            <a:chOff x="6059838" y="3393640"/>
            <a:chExt cx="354670" cy="354668"/>
          </a:xfrm>
        </p:grpSpPr>
        <p:sp>
          <p:nvSpPr>
            <p:cNvPr id="8" name="Oval 7">
              <a:extLst>
                <a:ext uri="{FF2B5EF4-FFF2-40B4-BE49-F238E27FC236}">
                  <a16:creationId xmlns:a16="http://schemas.microsoft.com/office/drawing/2014/main" id="{BB9060A1-AEE9-799B-3DAC-53937333B54A}"/>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Sans Text" pitchFamily="2" charset="0"/>
                <a:ea typeface="Segoe UI" pitchFamily="34" charset="0"/>
                <a:cs typeface="Segoe Sans Text" pitchFamily="2" charset="0"/>
              </a:endParaRPr>
            </a:p>
          </p:txBody>
        </p:sp>
        <p:sp>
          <p:nvSpPr>
            <p:cNvPr id="19" name="Graphic 7">
              <a:extLst>
                <a:ext uri="{FF2B5EF4-FFF2-40B4-BE49-F238E27FC236}">
                  <a16:creationId xmlns:a16="http://schemas.microsoft.com/office/drawing/2014/main" id="{278CB1C0-BD3E-5AB1-D097-8DC3829A4DD4}"/>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a:gsLst>
                <a:gs pos="0">
                  <a:schemeClr val="accent5"/>
                </a:gs>
                <a:gs pos="100000">
                  <a:schemeClr val="accent6"/>
                </a:gs>
              </a:gsLst>
              <a:lin ang="13500000" scaled="1"/>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srgbClr val="2A446F"/>
                  </a:solidFill>
                </a:ln>
                <a:solidFill>
                  <a:srgbClr val="0078D4"/>
                </a:solidFill>
                <a:effectLst/>
                <a:uLnTx/>
                <a:uFillTx/>
                <a:latin typeface="Segoe Sans Text" pitchFamily="2" charset="0"/>
                <a:ea typeface="+mn-ea"/>
                <a:cs typeface="+mn-cs"/>
              </a:endParaRPr>
            </a:p>
          </p:txBody>
        </p:sp>
      </p:grpSp>
    </p:spTree>
    <p:extLst>
      <p:ext uri="{BB962C8B-B14F-4D97-AF65-F5344CB8AC3E}">
        <p14:creationId xmlns:p14="http://schemas.microsoft.com/office/powerpoint/2010/main" val="155217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autoRev="1" fill="hold" nodeType="withEffect">
                                  <p:stCondLst>
                                    <p:cond delay="0"/>
                                  </p:stCondLst>
                                  <p:childTnLst>
                                    <p:animScale>
                                      <p:cBhvr>
                                        <p:cTn id="9" dur="500" fill="hold"/>
                                        <p:tgtEl>
                                          <p:spTgt spid="2"/>
                                        </p:tgtEl>
                                      </p:cBhvr>
                                      <p:by x="80000" y="80000"/>
                                    </p:animScale>
                                  </p:childTnLst>
                                </p:cTn>
                              </p:par>
                              <p:par>
                                <p:cTn id="10" presetID="10" presetClass="entr" presetSubtype="0" fill="hold" grpId="0" nodeType="withEffect">
                                  <p:stCondLst>
                                    <p:cond delay="1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8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42" presetClass="path" presetSubtype="0" decel="100000" fill="hold" nodeType="withEffect">
                                  <p:stCondLst>
                                    <p:cond delay="800"/>
                                  </p:stCondLst>
                                  <p:childTnLst>
                                    <p:animMotion origin="layout" path="M -2.91667E-6 4.07407E-6 L 0.01979 -0.04769 " pathEditMode="relative" rAng="0" ptsTypes="AA">
                                      <p:cBhvr>
                                        <p:cTn id="17" dur="500" spd="-100000" fill="hold"/>
                                        <p:tgtEl>
                                          <p:spTgt spid="23"/>
                                        </p:tgtEl>
                                        <p:attrNameLst>
                                          <p:attrName>ppt_x</p:attrName>
                                          <p:attrName>ppt_y</p:attrName>
                                        </p:attrNameLst>
                                      </p:cBhvr>
                                      <p:rCtr x="990" y="-2384"/>
                                    </p:animMotion>
                                  </p:childTnLst>
                                </p:cTn>
                              </p:par>
                              <p:par>
                                <p:cTn id="18" presetID="10" presetClass="entr" presetSubtype="0" fill="hold" nodeType="withEffect">
                                  <p:stCondLst>
                                    <p:cond delay="8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42" presetClass="path" presetSubtype="0" decel="100000" fill="hold" nodeType="withEffect">
                                  <p:stCondLst>
                                    <p:cond delay="800"/>
                                  </p:stCondLst>
                                  <p:childTnLst>
                                    <p:animMotion origin="layout" path="M -3.95833E-6 2.22222E-6 L 0.01055 -0.05023 " pathEditMode="relative" rAng="0" ptsTypes="AA">
                                      <p:cBhvr>
                                        <p:cTn id="22" dur="500" spd="-100000" fill="hold"/>
                                        <p:tgtEl>
                                          <p:spTgt spid="22"/>
                                        </p:tgtEl>
                                        <p:attrNameLst>
                                          <p:attrName>ppt_x</p:attrName>
                                          <p:attrName>ppt_y</p:attrName>
                                        </p:attrNameLst>
                                      </p:cBhvr>
                                      <p:rCtr x="521" y="-2523"/>
                                    </p:animMotion>
                                  </p:childTnLst>
                                </p:cTn>
                              </p:par>
                              <p:par>
                                <p:cTn id="23" presetID="10" presetClass="entr" presetSubtype="0" fill="hold" nodeType="withEffect">
                                  <p:stCondLst>
                                    <p:cond delay="8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42" presetClass="path" presetSubtype="0" decel="100000" fill="hold" nodeType="withEffect">
                                  <p:stCondLst>
                                    <p:cond delay="800"/>
                                  </p:stCondLst>
                                  <p:childTnLst>
                                    <p:animMotion origin="layout" path="M -2.29167E-6 4.81481E-6 L -0.02747 0.02731 " pathEditMode="relative" rAng="0" ptsTypes="AA">
                                      <p:cBhvr>
                                        <p:cTn id="27" dur="500" spd="-100000" fill="hold"/>
                                        <p:tgtEl>
                                          <p:spTgt spid="16"/>
                                        </p:tgtEl>
                                        <p:attrNameLst>
                                          <p:attrName>ppt_x</p:attrName>
                                          <p:attrName>ppt_y</p:attrName>
                                        </p:attrNameLst>
                                      </p:cBhvr>
                                      <p:rCtr x="-1380" y="1366"/>
                                    </p:animMotion>
                                  </p:childTnLst>
                                </p:cTn>
                              </p:par>
                              <p:par>
                                <p:cTn id="28" presetID="10" presetClass="entr" presetSubtype="0" fill="hold" nodeType="withEffect">
                                  <p:stCondLst>
                                    <p:cond delay="8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42" presetClass="path" presetSubtype="0" decel="100000" fill="hold" nodeType="withEffect">
                                  <p:stCondLst>
                                    <p:cond delay="800"/>
                                  </p:stCondLst>
                                  <p:childTnLst>
                                    <p:animMotion origin="layout" path="M 6.25E-7 1.48148E-6 L -0.03138 0.00717 " pathEditMode="relative" rAng="0" ptsTypes="AA">
                                      <p:cBhvr>
                                        <p:cTn id="32" dur="500" spd="-100000" fill="hold"/>
                                        <p:tgtEl>
                                          <p:spTgt spid="13"/>
                                        </p:tgtEl>
                                        <p:attrNameLst>
                                          <p:attrName>ppt_x</p:attrName>
                                          <p:attrName>ppt_y</p:attrName>
                                        </p:attrNameLst>
                                      </p:cBhvr>
                                      <p:rCtr x="-1576" y="347"/>
                                    </p:animMotion>
                                  </p:childTnLst>
                                </p:cTn>
                              </p:par>
                              <p:par>
                                <p:cTn id="33" presetID="10" presetClass="entr" presetSubtype="0" fill="hold" nodeType="withEffect">
                                  <p:stCondLst>
                                    <p:cond delay="8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42" presetClass="path" presetSubtype="0" decel="100000" fill="hold" nodeType="withEffect">
                                  <p:stCondLst>
                                    <p:cond delay="800"/>
                                  </p:stCondLst>
                                  <p:childTnLst>
                                    <p:animMotion origin="layout" path="M -2.08333E-7 3.33333E-6 L -0.0319 -0.00787 " pathEditMode="relative" rAng="0" ptsTypes="AA">
                                      <p:cBhvr>
                                        <p:cTn id="37" dur="500" spd="-100000" fill="hold"/>
                                        <p:tgtEl>
                                          <p:spTgt spid="12"/>
                                        </p:tgtEl>
                                        <p:attrNameLst>
                                          <p:attrName>ppt_x</p:attrName>
                                          <p:attrName>ppt_y</p:attrName>
                                        </p:attrNameLst>
                                      </p:cBhvr>
                                      <p:rCtr x="-1602" y="-394"/>
                                    </p:animMotion>
                                  </p:childTnLst>
                                </p:cTn>
                              </p:par>
                              <p:par>
                                <p:cTn id="38" presetID="10" presetClass="entr" presetSubtype="0" fill="hold" nodeType="withEffect">
                                  <p:stCondLst>
                                    <p:cond delay="8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42" presetClass="path" presetSubtype="0" decel="100000" fill="hold" nodeType="withEffect">
                                  <p:stCondLst>
                                    <p:cond delay="800"/>
                                  </p:stCondLst>
                                  <p:childTnLst>
                                    <p:animMotion origin="layout" path="M -4.16667E-7 -7.40741E-7 L 0.00716 0.0625 " pathEditMode="relative" rAng="0" ptsTypes="AA">
                                      <p:cBhvr>
                                        <p:cTn id="42" dur="500" spd="-100000" fill="hold"/>
                                        <p:tgtEl>
                                          <p:spTgt spid="34"/>
                                        </p:tgtEl>
                                        <p:attrNameLst>
                                          <p:attrName>ppt_x</p:attrName>
                                          <p:attrName>ppt_y</p:attrName>
                                        </p:attrNameLst>
                                      </p:cBhvr>
                                      <p:rCtr x="352" y="3125"/>
                                    </p:animMotion>
                                  </p:childTnLst>
                                </p:cTn>
                              </p:par>
                              <p:par>
                                <p:cTn id="43" presetID="10" presetClass="entr" presetSubtype="0" fill="hold" nodeType="withEffect">
                                  <p:stCondLst>
                                    <p:cond delay="80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42" presetClass="path" presetSubtype="0" decel="100000" fill="hold" nodeType="withEffect">
                                  <p:stCondLst>
                                    <p:cond delay="800"/>
                                  </p:stCondLst>
                                  <p:childTnLst>
                                    <p:animMotion origin="layout" path="M -3.125E-6 4.44444E-6 L 0.01589 0.04606 " pathEditMode="relative" rAng="0" ptsTypes="AA">
                                      <p:cBhvr>
                                        <p:cTn id="47" dur="500" spd="-100000" fill="hold"/>
                                        <p:tgtEl>
                                          <p:spTgt spid="33"/>
                                        </p:tgtEl>
                                        <p:attrNameLst>
                                          <p:attrName>ppt_x</p:attrName>
                                          <p:attrName>ppt_y</p:attrName>
                                        </p:attrNameLst>
                                      </p:cBhvr>
                                      <p:rCtr x="794" y="2292"/>
                                    </p:animMotion>
                                  </p:childTnLst>
                                </p:cTn>
                              </p:par>
                              <p:par>
                                <p:cTn id="48" presetID="10" presetClass="entr" presetSubtype="0" fill="hold" nodeType="withEffect">
                                  <p:stCondLst>
                                    <p:cond delay="8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42" presetClass="path" presetSubtype="0" decel="100000" fill="hold" nodeType="withEffect">
                                  <p:stCondLst>
                                    <p:cond delay="800"/>
                                  </p:stCondLst>
                                  <p:childTnLst>
                                    <p:animMotion origin="layout" path="M 4.375E-6 -1.11111E-6 L 0.01966 0.03495 " pathEditMode="relative" rAng="0" ptsTypes="AA">
                                      <p:cBhvr>
                                        <p:cTn id="52" dur="500" spd="-100000" fill="hold"/>
                                        <p:tgtEl>
                                          <p:spTgt spid="32"/>
                                        </p:tgtEl>
                                        <p:attrNameLst>
                                          <p:attrName>ppt_x</p:attrName>
                                          <p:attrName>ppt_y</p:attrName>
                                        </p:attrNameLst>
                                      </p:cBhvr>
                                      <p:rCtr x="977" y="1736"/>
                                    </p:animMotion>
                                  </p:childTnLst>
                                </p:cTn>
                              </p:par>
                              <p:par>
                                <p:cTn id="53" presetID="10" presetClass="entr" presetSubtype="0" fill="hold" grpId="0" nodeType="withEffect">
                                  <p:stCondLst>
                                    <p:cond delay="80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42" presetClass="path" presetSubtype="0" decel="100000" fill="hold" grpId="1" nodeType="withEffect">
                                  <p:stCondLst>
                                    <p:cond delay="800"/>
                                  </p:stCondLst>
                                  <p:childTnLst>
                                    <p:animMotion origin="layout" path="M 2.08333E-7 -3.7037E-6 L -0.0099 0.05417 " pathEditMode="relative" rAng="0" ptsTypes="AA">
                                      <p:cBhvr>
                                        <p:cTn id="57" dur="500" spd="-100000" fill="hold"/>
                                        <p:tgtEl>
                                          <p:spTgt spid="10"/>
                                        </p:tgtEl>
                                        <p:attrNameLst>
                                          <p:attrName>ppt_x</p:attrName>
                                          <p:attrName>ppt_y</p:attrName>
                                        </p:attrNameLst>
                                      </p:cBhvr>
                                      <p:rCtr x="-495" y="2708"/>
                                    </p:animMotion>
                                  </p:childTnLst>
                                </p:cTn>
                              </p:par>
                              <p:par>
                                <p:cTn id="58" presetID="10" presetClass="entr" presetSubtype="0" fill="hold" grpId="0" nodeType="withEffect">
                                  <p:stCondLst>
                                    <p:cond delay="80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par>
                                <p:cTn id="61" presetID="42" presetClass="path" presetSubtype="0" decel="100000" fill="hold" grpId="1" nodeType="withEffect">
                                  <p:stCondLst>
                                    <p:cond delay="800"/>
                                  </p:stCondLst>
                                  <p:childTnLst>
                                    <p:animMotion origin="layout" path="M -4.375E-6 1.48148E-6 L -0.02018 -0.05023 " pathEditMode="relative" rAng="0" ptsTypes="AA">
                                      <p:cBhvr>
                                        <p:cTn id="62" dur="500" spd="-100000" fill="hold"/>
                                        <p:tgtEl>
                                          <p:spTgt spid="6"/>
                                        </p:tgtEl>
                                        <p:attrNameLst>
                                          <p:attrName>ppt_x</p:attrName>
                                          <p:attrName>ppt_y</p:attrName>
                                        </p:attrNameLst>
                                      </p:cBhvr>
                                      <p:rCtr x="-1016" y="-2523"/>
                                    </p:animMotion>
                                  </p:childTnLst>
                                </p:cTn>
                              </p:par>
                              <p:par>
                                <p:cTn id="63" presetID="10" presetClass="entr" presetSubtype="0" fill="hold" grpId="0" nodeType="withEffect">
                                  <p:stCondLst>
                                    <p:cond delay="80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42" presetClass="path" presetSubtype="0" decel="100000" fill="hold" grpId="1" nodeType="withEffect">
                                  <p:stCondLst>
                                    <p:cond delay="800"/>
                                  </p:stCondLst>
                                  <p:childTnLst>
                                    <p:animMotion origin="layout" path="M 2.29167E-6 1.85185E-6 L 0.04284 -0.00579 " pathEditMode="relative" rAng="0" ptsTypes="AA">
                                      <p:cBhvr>
                                        <p:cTn id="67" dur="500" spd="-100000" fill="hold"/>
                                        <p:tgtEl>
                                          <p:spTgt spid="28"/>
                                        </p:tgtEl>
                                        <p:attrNameLst>
                                          <p:attrName>ppt_x</p:attrName>
                                          <p:attrName>ppt_y</p:attrName>
                                        </p:attrNameLst>
                                      </p:cBhvr>
                                      <p:rCtr x="2135" y="-301"/>
                                    </p:animMotion>
                                  </p:childTnLst>
                                </p:cTn>
                              </p:par>
                              <p:par>
                                <p:cTn id="68" presetID="10" presetClass="entr" presetSubtype="0" fill="hold" grpId="0" nodeType="withEffect">
                                  <p:stCondLst>
                                    <p:cond delay="20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42" presetClass="path" presetSubtype="0" decel="100000" fill="hold" grpId="1" nodeType="withEffect">
                                  <p:stCondLst>
                                    <p:cond delay="200"/>
                                  </p:stCondLst>
                                  <p:childTnLst>
                                    <p:animMotion origin="layout" path="M 3.95833E-6 -2.22222E-6 L 3.95833E-6 0.01968 " pathEditMode="relative" rAng="0" ptsTypes="AA">
                                      <p:cBhvr>
                                        <p:cTn id="72" dur="500" spd="-100000" fill="hold"/>
                                        <p:tgtEl>
                                          <p:spTgt spid="43"/>
                                        </p:tgtEl>
                                        <p:attrNameLst>
                                          <p:attrName>ppt_x</p:attrName>
                                          <p:attrName>ppt_y</p:attrName>
                                        </p:attrNameLst>
                                      </p:cBhvr>
                                      <p:rCtr x="0" y="972"/>
                                    </p:animMotion>
                                  </p:childTnLst>
                                </p:cTn>
                              </p:par>
                              <p:par>
                                <p:cTn id="73" presetID="10" presetClass="entr" presetSubtype="0" fill="hold" nodeType="withEffect">
                                  <p:stCondLst>
                                    <p:cond delay="80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42" presetClass="path" presetSubtype="0" decel="100000" fill="hold" nodeType="withEffect">
                                  <p:stCondLst>
                                    <p:cond delay="800"/>
                                  </p:stCondLst>
                                  <p:childTnLst>
                                    <p:animMotion origin="layout" path="M 3.54167E-6 3.7037E-7 L 0.00013 -0.05764 " pathEditMode="relative" rAng="0" ptsTypes="AA">
                                      <p:cBhvr>
                                        <p:cTn id="77" dur="500" spd="-100000" fill="hold"/>
                                        <p:tgtEl>
                                          <p:spTgt spid="3"/>
                                        </p:tgtEl>
                                        <p:attrNameLst>
                                          <p:attrName>ppt_x</p:attrName>
                                          <p:attrName>ppt_y</p:attrName>
                                        </p:attrNameLst>
                                      </p:cBhvr>
                                      <p:rCtr x="0" y="-2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0" grpId="0" animBg="1"/>
      <p:bldP spid="10" grpId="1" animBg="1"/>
      <p:bldP spid="6" grpId="0" animBg="1"/>
      <p:bldP spid="6" grpId="1" animBg="1"/>
      <p:bldP spid="28" grpId="0" animBg="1"/>
      <p:bldP spid="28" grpId="1" animBg="1"/>
      <p:bldP spid="43" grpId="0" animBg="1"/>
      <p:bldP spid="4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08A964-654B-E22F-11D6-201D6401F85A}"/>
              </a:ext>
              <a:ext uri="{C183D7F6-B498-43B3-948B-1728B52AA6E4}">
                <adec:decorative xmlns:adec="http://schemas.microsoft.com/office/drawing/2017/decorative" val="1"/>
              </a:ext>
            </a:extLst>
          </p:cNvPr>
          <p:cNvSpPr/>
          <p:nvPr/>
        </p:nvSpPr>
        <p:spPr bwMode="auto">
          <a:xfrm>
            <a:off x="9159240" y="1353879"/>
            <a:ext cx="2560320" cy="5073396"/>
          </a:xfrm>
          <a:prstGeom prst="roundRect">
            <a:avLst>
              <a:gd name="adj" fmla="val 6945"/>
            </a:avLst>
          </a:prstGeom>
          <a:noFill/>
          <a:ln w="31750" cap="flat">
            <a:gradFill>
              <a:gsLst>
                <a:gs pos="0">
                  <a:srgbClr val="C03BC4"/>
                </a:gs>
                <a:gs pos="100000">
                  <a:srgbClr val="F6574D"/>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5" name="Rectangle: Rounded Corners 4">
            <a:extLst>
              <a:ext uri="{FF2B5EF4-FFF2-40B4-BE49-F238E27FC236}">
                <a16:creationId xmlns:a16="http://schemas.microsoft.com/office/drawing/2014/main" id="{37AF5B1F-9B10-23A5-AD41-C5216C1716F5}"/>
              </a:ext>
              <a:ext uri="{C183D7F6-B498-43B3-948B-1728B52AA6E4}">
                <adec:decorative xmlns:adec="http://schemas.microsoft.com/office/drawing/2017/decorative" val="1"/>
              </a:ext>
            </a:extLst>
          </p:cNvPr>
          <p:cNvSpPr/>
          <p:nvPr/>
        </p:nvSpPr>
        <p:spPr bwMode="auto">
          <a:xfrm>
            <a:off x="6263640" y="1353879"/>
            <a:ext cx="2560320" cy="5073396"/>
          </a:xfrm>
          <a:prstGeom prst="roundRect">
            <a:avLst>
              <a:gd name="adj" fmla="val 6449"/>
            </a:avLst>
          </a:prstGeom>
          <a:noFill/>
          <a:ln w="31750" cap="flat">
            <a:gradFill>
              <a:gsLst>
                <a:gs pos="0">
                  <a:srgbClr val="C03BC4"/>
                </a:gs>
                <a:gs pos="100000">
                  <a:srgbClr val="F6574D"/>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6" name="Rectangle: Rounded Corners 5">
            <a:extLst>
              <a:ext uri="{FF2B5EF4-FFF2-40B4-BE49-F238E27FC236}">
                <a16:creationId xmlns:a16="http://schemas.microsoft.com/office/drawing/2014/main" id="{F02686F8-7F90-1057-CE53-2A636061C760}"/>
              </a:ext>
              <a:ext uri="{C183D7F6-B498-43B3-948B-1728B52AA6E4}">
                <adec:decorative xmlns:adec="http://schemas.microsoft.com/office/drawing/2017/decorative" val="1"/>
              </a:ext>
            </a:extLst>
          </p:cNvPr>
          <p:cNvSpPr/>
          <p:nvPr/>
        </p:nvSpPr>
        <p:spPr bwMode="auto">
          <a:xfrm>
            <a:off x="472440" y="1353879"/>
            <a:ext cx="2560320" cy="5073396"/>
          </a:xfrm>
          <a:prstGeom prst="roundRect">
            <a:avLst>
              <a:gd name="adj" fmla="val 7361"/>
            </a:avLst>
          </a:prstGeom>
          <a:noFill/>
          <a:ln w="31750" cap="flat">
            <a:gradFill>
              <a:gsLst>
                <a:gs pos="0">
                  <a:srgbClr val="C03BC4"/>
                </a:gs>
                <a:gs pos="100000">
                  <a:srgbClr val="F6574D"/>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7" name="Rectangle: Rounded Corners 6">
            <a:extLst>
              <a:ext uri="{FF2B5EF4-FFF2-40B4-BE49-F238E27FC236}">
                <a16:creationId xmlns:a16="http://schemas.microsoft.com/office/drawing/2014/main" id="{EF67C9A1-5302-CBDF-48C5-D549D1BCEB59}"/>
              </a:ext>
              <a:ext uri="{C183D7F6-B498-43B3-948B-1728B52AA6E4}">
                <adec:decorative xmlns:adec="http://schemas.microsoft.com/office/drawing/2017/decorative" val="1"/>
              </a:ext>
            </a:extLst>
          </p:cNvPr>
          <p:cNvSpPr/>
          <p:nvPr/>
        </p:nvSpPr>
        <p:spPr bwMode="auto">
          <a:xfrm>
            <a:off x="3368040" y="1353879"/>
            <a:ext cx="2560320" cy="5073396"/>
          </a:xfrm>
          <a:prstGeom prst="roundRect">
            <a:avLst>
              <a:gd name="adj" fmla="val 7540"/>
            </a:avLst>
          </a:prstGeom>
          <a:noFill/>
          <a:ln w="31750" cap="flat">
            <a:gradFill>
              <a:gsLst>
                <a:gs pos="0">
                  <a:srgbClr val="C03BC4"/>
                </a:gs>
                <a:gs pos="100000">
                  <a:srgbClr val="F6574D"/>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pic>
        <p:nvPicPr>
          <p:cNvPr id="9" name="Picture 4">
            <a:extLst>
              <a:ext uri="{FF2B5EF4-FFF2-40B4-BE49-F238E27FC236}">
                <a16:creationId xmlns:a16="http://schemas.microsoft.com/office/drawing/2014/main" id="{92F789E2-9695-8CD3-C922-F48062658071}"/>
              </a:ext>
              <a:ext uri="{C183D7F6-B498-43B3-948B-1728B52AA6E4}">
                <adec:decorative xmlns:adec="http://schemas.microsoft.com/office/drawing/2017/decorative" val="1"/>
              </a:ext>
            </a:extLst>
          </p:cNvPr>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3954780" y="5824463"/>
            <a:ext cx="1386840" cy="2665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A84D4F8-357D-E976-2C69-6BB132962427}"/>
              </a:ext>
              <a:ext uri="{C183D7F6-B498-43B3-948B-1728B52AA6E4}">
                <adec:decorative xmlns:adec="http://schemas.microsoft.com/office/drawing/2017/decorative" val="1"/>
              </a:ext>
            </a:extLst>
          </p:cNvPr>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850379" y="5824463"/>
            <a:ext cx="1386842" cy="2511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34CB0418-89E2-2E7D-9E6B-B8F718E47DDC}"/>
              </a:ext>
              <a:ext uri="{C183D7F6-B498-43B3-948B-1728B52AA6E4}">
                <adec:decorative xmlns:adec="http://schemas.microsoft.com/office/drawing/2017/decorative" val="1"/>
              </a:ext>
            </a:extLst>
          </p:cNvPr>
          <p:cNvPicPr>
            <a:picLocks noChangeAspect="1" noChangeArrowheads="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723119" y="5824463"/>
            <a:ext cx="1432562" cy="2865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244D049-0BD3-2CC2-6740-F6042528ADED}"/>
              </a:ext>
            </a:extLst>
          </p:cNvPr>
          <p:cNvSpPr txBox="1"/>
          <p:nvPr/>
        </p:nvSpPr>
        <p:spPr>
          <a:xfrm>
            <a:off x="472440" y="1239485"/>
            <a:ext cx="2560320" cy="992728"/>
          </a:xfrm>
          <a:prstGeom prst="rect">
            <a:avLst/>
          </a:prstGeom>
          <a:noFill/>
        </p:spPr>
        <p:txBody>
          <a:bodyPr wrap="square" lIns="91440" tIns="182880" rIns="9144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Sans Text Semibold"/>
                <a:ea typeface="+mn-ea"/>
                <a:cs typeface="+mn-cs"/>
              </a:rPr>
              <a:t>Build your </a:t>
            </a:r>
            <a:br>
              <a:rPr kumimoji="0" lang="en-US" sz="2000" b="0" i="0" u="none" strike="noStrike" kern="1200" cap="none" spc="0" normalizeH="0" baseline="0" noProof="0" dirty="0">
                <a:ln>
                  <a:noFill/>
                </a:ln>
                <a:effectLst/>
                <a:uLnTx/>
                <a:uFillTx/>
                <a:latin typeface="Segoe Sans Text Semibold"/>
                <a:ea typeface="+mn-ea"/>
                <a:cs typeface="+mn-cs"/>
              </a:rPr>
            </a:br>
            <a:r>
              <a:rPr kumimoji="0" lang="en-US" sz="2000" b="0" i="0" u="none" strike="noStrike" kern="1200" cap="none" spc="0" normalizeH="0" baseline="0" noProof="0" dirty="0">
                <a:ln>
                  <a:noFill/>
                </a:ln>
                <a:effectLst/>
                <a:uLnTx/>
                <a:uFillTx/>
                <a:latin typeface="Segoe Sans Text Semibold"/>
                <a:ea typeface="+mn-ea"/>
                <a:cs typeface="+mn-cs"/>
              </a:rPr>
              <a:t>own copilot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Sans Text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Sans Text"/>
              <a:ea typeface="+mn-ea"/>
              <a:cs typeface="+mn-cs"/>
            </a:endParaRPr>
          </a:p>
        </p:txBody>
      </p:sp>
      <p:sp>
        <p:nvSpPr>
          <p:cNvPr id="13" name="TextBox 12">
            <a:extLst>
              <a:ext uri="{FF2B5EF4-FFF2-40B4-BE49-F238E27FC236}">
                <a16:creationId xmlns:a16="http://schemas.microsoft.com/office/drawing/2014/main" id="{265F7A9F-B134-1060-E3C3-22DC6B36F713}"/>
              </a:ext>
            </a:extLst>
          </p:cNvPr>
          <p:cNvSpPr txBox="1"/>
          <p:nvPr/>
        </p:nvSpPr>
        <p:spPr>
          <a:xfrm>
            <a:off x="3368040" y="1239485"/>
            <a:ext cx="2560320" cy="1248222"/>
          </a:xfrm>
          <a:prstGeom prst="rect">
            <a:avLst/>
          </a:prstGeom>
          <a:noFill/>
        </p:spPr>
        <p:txBody>
          <a:bodyPr wrap="square" lIns="91440" tIns="182880" rIns="9144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Sans Text Semibold"/>
                <a:ea typeface="+mn-ea"/>
                <a:cs typeface="+mn-cs"/>
              </a:rPr>
              <a:t>Transaction processing and anomaly detection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Sans Text Semibold"/>
              <a:ea typeface="+mn-ea"/>
              <a:cs typeface="+mn-cs"/>
            </a:endParaRPr>
          </a:p>
        </p:txBody>
      </p:sp>
      <p:sp>
        <p:nvSpPr>
          <p:cNvPr id="14" name="TextBox 13">
            <a:extLst>
              <a:ext uri="{FF2B5EF4-FFF2-40B4-BE49-F238E27FC236}">
                <a16:creationId xmlns:a16="http://schemas.microsoft.com/office/drawing/2014/main" id="{E3B2C820-06DB-221B-4568-893076615133}"/>
              </a:ext>
            </a:extLst>
          </p:cNvPr>
          <p:cNvSpPr txBox="1"/>
          <p:nvPr/>
        </p:nvSpPr>
        <p:spPr>
          <a:xfrm>
            <a:off x="6263640" y="1239485"/>
            <a:ext cx="2560320" cy="1248223"/>
          </a:xfrm>
          <a:prstGeom prst="rect">
            <a:avLst/>
          </a:prstGeom>
          <a:noFill/>
        </p:spPr>
        <p:txBody>
          <a:bodyPr wrap="square" lIns="91440" tIns="182880" rIns="9144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Sans Text Semibold"/>
                <a:ea typeface="+mn-ea"/>
                <a:cs typeface="+mn-cs"/>
              </a:rPr>
              <a:t>Information discovery and knowledge mining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Sans Text Semibold"/>
              <a:ea typeface="+mn-ea"/>
              <a:cs typeface="+mn-cs"/>
            </a:endParaRPr>
          </a:p>
        </p:txBody>
      </p:sp>
      <p:sp>
        <p:nvSpPr>
          <p:cNvPr id="15" name="TextBox 14">
            <a:extLst>
              <a:ext uri="{FF2B5EF4-FFF2-40B4-BE49-F238E27FC236}">
                <a16:creationId xmlns:a16="http://schemas.microsoft.com/office/drawing/2014/main" id="{00C16766-5D35-3C36-E1E0-769A0E949015}"/>
              </a:ext>
            </a:extLst>
          </p:cNvPr>
          <p:cNvSpPr txBox="1"/>
          <p:nvPr/>
        </p:nvSpPr>
        <p:spPr>
          <a:xfrm>
            <a:off x="9159240" y="1239485"/>
            <a:ext cx="2560320" cy="1316858"/>
          </a:xfrm>
          <a:prstGeom prst="rect">
            <a:avLst/>
          </a:prstGeom>
          <a:noFill/>
        </p:spPr>
        <p:txBody>
          <a:bodyPr wrap="square" lIns="91440" tIns="182880" rIns="9144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Sans Text Semibold"/>
                <a:ea typeface="+mn-ea"/>
                <a:cs typeface="+mn-cs"/>
              </a:rPr>
              <a:t>Document intelligence and summarization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Sans Text Semibold"/>
              <a:ea typeface="+mn-ea"/>
              <a:cs typeface="+mn-cs"/>
            </a:endParaRPr>
          </a:p>
        </p:txBody>
      </p:sp>
      <p:sp>
        <p:nvSpPr>
          <p:cNvPr id="16" name="Title 15">
            <a:extLst>
              <a:ext uri="{FF2B5EF4-FFF2-40B4-BE49-F238E27FC236}">
                <a16:creationId xmlns:a16="http://schemas.microsoft.com/office/drawing/2014/main" id="{A7FC9ED0-0EA0-366A-9BB6-8E87A8B713F6}"/>
              </a:ext>
            </a:extLst>
          </p:cNvPr>
          <p:cNvSpPr>
            <a:spLocks noGrp="1"/>
          </p:cNvSpPr>
          <p:nvPr>
            <p:ph type="title"/>
          </p:nvPr>
        </p:nvSpPr>
        <p:spPr>
          <a:xfrm>
            <a:off x="535823" y="289690"/>
            <a:ext cx="9903577" cy="492443"/>
          </a:xfrm>
        </p:spPr>
        <p:txBody>
          <a:bodyPr/>
          <a:lstStyle/>
          <a:p>
            <a:r>
              <a:rPr lang="en-US" sz="3200" dirty="0">
                <a:solidFill>
                  <a:srgbClr val="0078D4"/>
                </a:solidFill>
                <a:cs typeface="Segoe UI Semibold" panose="020B0702040204020203" pitchFamily="34" charset="0"/>
              </a:rPr>
              <a:t>Reshape business processes with Intelligent apps</a:t>
            </a:r>
            <a:endParaRPr lang="en-US" sz="3200" dirty="0">
              <a:solidFill>
                <a:srgbClr val="0078D4"/>
              </a:solidFill>
            </a:endParaRPr>
          </a:p>
        </p:txBody>
      </p:sp>
      <p:pic>
        <p:nvPicPr>
          <p:cNvPr id="17" name="Picture 2">
            <a:extLst>
              <a:ext uri="{FF2B5EF4-FFF2-40B4-BE49-F238E27FC236}">
                <a16:creationId xmlns:a16="http://schemas.microsoft.com/office/drawing/2014/main" id="{99502195-42BE-EA2B-FEE1-FD4E526BC7C5}"/>
              </a:ext>
              <a:ext uri="{C183D7F6-B498-43B3-948B-1728B52AA6E4}">
                <adec:decorative xmlns:adec="http://schemas.microsoft.com/office/drawing/2017/decorative" val="1"/>
              </a:ext>
            </a:extLst>
          </p:cNvPr>
          <p:cNvPicPr>
            <a:picLocks noChangeAspect="1" noChangeArrowheads="1"/>
          </p:cNvPicPr>
          <p:nvPr/>
        </p:nvPicPr>
        <p:blipFill>
          <a:blip r:embed="rId9">
            <a:duotone>
              <a:prstClr val="black"/>
              <a:srgbClr val="000000">
                <a:tint val="45000"/>
                <a:satMod val="400000"/>
              </a:srgb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219200" y="5824463"/>
            <a:ext cx="1066800" cy="4417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A491AB-F931-5790-0E44-67F8404265A8}"/>
              </a:ext>
            </a:extLst>
          </p:cNvPr>
          <p:cNvSpPr txBox="1"/>
          <p:nvPr/>
        </p:nvSpPr>
        <p:spPr>
          <a:xfrm>
            <a:off x="712694" y="2556342"/>
            <a:ext cx="2111188"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Streamline </a:t>
            </a:r>
            <a:r>
              <a:rPr kumimoji="0" lang="en-US" sz="1600" b="0" i="0" u="none" strike="noStrike" kern="1200" cap="none" spc="0" normalizeH="0" baseline="0" noProof="0" dirty="0">
                <a:ln>
                  <a:noFill/>
                </a:ln>
                <a:solidFill>
                  <a:srgbClr val="000000"/>
                </a:solidFill>
                <a:effectLst/>
                <a:uLnTx/>
                <a:uFillTx/>
                <a:latin typeface="Segoe Sans Text"/>
                <a:ea typeface="+mn-ea"/>
                <a:cs typeface="+mn-cs"/>
              </a:rPr>
              <a:t>employee access to information about internal policies, and internal documents</a:t>
            </a: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 name="TextBox 2">
            <a:extLst>
              <a:ext uri="{FF2B5EF4-FFF2-40B4-BE49-F238E27FC236}">
                <a16:creationId xmlns:a16="http://schemas.microsoft.com/office/drawing/2014/main" id="{977B4347-AF5C-F25B-9D0B-3C67E6A76130}"/>
              </a:ext>
            </a:extLst>
          </p:cNvPr>
          <p:cNvSpPr txBox="1"/>
          <p:nvPr/>
        </p:nvSpPr>
        <p:spPr>
          <a:xfrm>
            <a:off x="3536576" y="2556342"/>
            <a:ext cx="2245659" cy="6647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mn-cs"/>
              </a:rPr>
              <a:t>Handle high volumes </a:t>
            </a:r>
            <a:br>
              <a:rPr kumimoji="0" lang="en-US" sz="1600" b="0" i="0" u="none" strike="noStrike" kern="1200" cap="none" spc="0" normalizeH="0" baseline="0" noProof="0" dirty="0">
                <a:ln>
                  <a:noFill/>
                </a:ln>
                <a:solidFill>
                  <a:srgbClr val="000000"/>
                </a:solidFill>
                <a:effectLst/>
                <a:uLnTx/>
                <a:uFillTx/>
                <a:latin typeface="Segoe Sans Text"/>
                <a:ea typeface="+mn-ea"/>
                <a:cs typeface="+mn-cs"/>
              </a:rPr>
            </a:br>
            <a:r>
              <a:rPr kumimoji="0" lang="en-US" sz="1600" b="0" i="0" u="none" strike="noStrike" kern="1200" cap="none" spc="0" normalizeH="0" baseline="0" noProof="0" dirty="0">
                <a:ln>
                  <a:noFill/>
                </a:ln>
                <a:solidFill>
                  <a:srgbClr val="000000"/>
                </a:solidFill>
                <a:effectLst/>
                <a:uLnTx/>
                <a:uFillTx/>
                <a:latin typeface="Segoe Sans Text"/>
                <a:ea typeface="+mn-ea"/>
                <a:cs typeface="+mn-cs"/>
              </a:rPr>
              <a:t>of transactions swiftly, accurately, and reliably</a:t>
            </a:r>
          </a:p>
        </p:txBody>
      </p:sp>
      <p:sp>
        <p:nvSpPr>
          <p:cNvPr id="20" name="TextBox 19">
            <a:extLst>
              <a:ext uri="{FF2B5EF4-FFF2-40B4-BE49-F238E27FC236}">
                <a16:creationId xmlns:a16="http://schemas.microsoft.com/office/drawing/2014/main" id="{8EB88E57-D7D6-3329-AE3E-0653D5712FBD}"/>
              </a:ext>
            </a:extLst>
          </p:cNvPr>
          <p:cNvSpPr txBox="1"/>
          <p:nvPr/>
        </p:nvSpPr>
        <p:spPr>
          <a:xfrm>
            <a:off x="6385561" y="2556342"/>
            <a:ext cx="2331720" cy="1421928"/>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Transform </a:t>
            </a:r>
            <a:r>
              <a:rPr kumimoji="0" lang="en-US" sz="1600" b="0" i="0" u="none" strike="noStrike" kern="1200" cap="none" spc="0" normalizeH="0" baseline="0" noProof="0" dirty="0">
                <a:ln>
                  <a:noFill/>
                </a:ln>
                <a:solidFill>
                  <a:srgbClr val="000000"/>
                </a:solidFill>
                <a:effectLst/>
                <a:uLnTx/>
                <a:uFillTx/>
                <a:latin typeface="Segoe Sans Text"/>
                <a:ea typeface="+mn-ea"/>
                <a:cs typeface="+mn-cs"/>
              </a:rPr>
              <a:t>unstructured data, such as orders, contracts, applications, and forms, into structured digital information</a:t>
            </a: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TextBox 20">
            <a:extLst>
              <a:ext uri="{FF2B5EF4-FFF2-40B4-BE49-F238E27FC236}">
                <a16:creationId xmlns:a16="http://schemas.microsoft.com/office/drawing/2014/main" id="{0E059A5D-59D8-DAA4-4A5A-E1D97B255249}"/>
              </a:ext>
            </a:extLst>
          </p:cNvPr>
          <p:cNvSpPr txBox="1"/>
          <p:nvPr/>
        </p:nvSpPr>
        <p:spPr>
          <a:xfrm>
            <a:off x="9370135" y="2556342"/>
            <a:ext cx="2235124" cy="155119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Automate </a:t>
            </a:r>
            <a:r>
              <a:rPr kumimoji="0" lang="en-US" sz="1600" b="0" i="0" u="none" strike="noStrike" kern="1200" cap="none" spc="0" normalizeH="0" baseline="0" noProof="0" dirty="0">
                <a:ln>
                  <a:noFill/>
                </a:ln>
                <a:solidFill>
                  <a:srgbClr val="000000"/>
                </a:solidFill>
                <a:effectLst/>
                <a:uLnTx/>
                <a:uFillTx/>
                <a:latin typeface="Segoe Sans Text"/>
                <a:ea typeface="+mn-ea"/>
                <a:cs typeface="+mn-cs"/>
              </a:rPr>
              <a:t>extraction, aggregation, and summarization of data from various sources, </a:t>
            </a:r>
            <a:br>
              <a:rPr kumimoji="0" lang="en-US" sz="1600" b="0" i="0" u="none" strike="noStrike" kern="1200" cap="none" spc="0" normalizeH="0" baseline="0" noProof="0" dirty="0">
                <a:ln>
                  <a:noFill/>
                </a:ln>
                <a:solidFill>
                  <a:srgbClr val="000000"/>
                </a:solidFill>
                <a:effectLst/>
                <a:uLnTx/>
                <a:uFillTx/>
                <a:latin typeface="Segoe Sans Text"/>
                <a:ea typeface="+mn-ea"/>
                <a:cs typeface="+mn-cs"/>
              </a:rPr>
            </a:br>
            <a:r>
              <a:rPr kumimoji="0" lang="en-US" sz="1600" b="0" i="0" u="none" strike="noStrike" kern="1200" cap="none" spc="0" normalizeH="0" baseline="0" noProof="0" dirty="0">
                <a:ln>
                  <a:noFill/>
                </a:ln>
                <a:solidFill>
                  <a:srgbClr val="000000"/>
                </a:solidFill>
                <a:effectLst/>
                <a:uLnTx/>
                <a:uFillTx/>
                <a:latin typeface="Segoe Sans Text"/>
                <a:ea typeface="+mn-ea"/>
                <a:cs typeface="+mn-cs"/>
              </a:rPr>
              <a:t>such as webpages, </a:t>
            </a:r>
            <a:br>
              <a:rPr kumimoji="0" lang="en-US" sz="1600" b="0" i="0" u="none" strike="noStrike" kern="1200" cap="none" spc="0" normalizeH="0" baseline="0" noProof="0" dirty="0">
                <a:ln>
                  <a:noFill/>
                </a:ln>
                <a:solidFill>
                  <a:srgbClr val="000000"/>
                </a:solidFill>
                <a:effectLst/>
                <a:uLnTx/>
                <a:uFillTx/>
                <a:latin typeface="Segoe Sans Text"/>
                <a:ea typeface="+mn-ea"/>
                <a:cs typeface="+mn-cs"/>
              </a:rPr>
            </a:br>
            <a:r>
              <a:rPr kumimoji="0" lang="en-US" sz="1600" b="0" i="0" u="none" strike="noStrike" kern="1200" cap="none" spc="0" normalizeH="0" baseline="0" noProof="0" dirty="0">
                <a:ln>
                  <a:noFill/>
                </a:ln>
                <a:solidFill>
                  <a:srgbClr val="000000"/>
                </a:solidFill>
                <a:effectLst/>
                <a:uLnTx/>
                <a:uFillTx/>
                <a:latin typeface="Segoe Sans Text"/>
                <a:ea typeface="+mn-ea"/>
                <a:cs typeface="+mn-cs"/>
              </a:rPr>
              <a:t>contact center logs </a:t>
            </a:r>
            <a:br>
              <a:rPr kumimoji="0" lang="en-US" sz="1600" b="0" i="0" u="none" strike="noStrike" kern="1200" cap="none" spc="0" normalizeH="0" baseline="0" noProof="0" dirty="0">
                <a:ln>
                  <a:noFill/>
                </a:ln>
                <a:solidFill>
                  <a:srgbClr val="000000"/>
                </a:solidFill>
                <a:effectLst/>
                <a:uLnTx/>
                <a:uFillTx/>
                <a:latin typeface="Segoe Sans Text"/>
                <a:ea typeface="+mn-ea"/>
                <a:cs typeface="+mn-cs"/>
              </a:rPr>
            </a:br>
            <a:r>
              <a:rPr kumimoji="0" lang="en-US" sz="1600" b="0" i="0" u="none" strike="noStrike" kern="1200" cap="none" spc="0" normalizeH="0" baseline="0" noProof="0" dirty="0">
                <a:ln>
                  <a:noFill/>
                </a:ln>
                <a:solidFill>
                  <a:srgbClr val="000000"/>
                </a:solidFill>
                <a:effectLst/>
                <a:uLnTx/>
                <a:uFillTx/>
                <a:latin typeface="Segoe Sans Text"/>
                <a:ea typeface="+mn-ea"/>
                <a:cs typeface="+mn-cs"/>
              </a:rPr>
              <a:t>and internal documents</a:t>
            </a: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TextBox 29">
            <a:extLst>
              <a:ext uri="{FF2B5EF4-FFF2-40B4-BE49-F238E27FC236}">
                <a16:creationId xmlns:a16="http://schemas.microsoft.com/office/drawing/2014/main" id="{692CD371-F1AD-3B0D-86FB-0DE8C8AF2225}"/>
              </a:ext>
            </a:extLst>
          </p:cNvPr>
          <p:cNvSpPr txBox="1"/>
          <p:nvPr/>
        </p:nvSpPr>
        <p:spPr>
          <a:xfrm>
            <a:off x="831028" y="4415122"/>
            <a:ext cx="1874520" cy="123110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70 percent of KPMG’s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employees have adopted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err="1">
                <a:ln>
                  <a:noFill/>
                </a:ln>
                <a:solidFill>
                  <a:srgbClr val="000000"/>
                </a:solidFill>
                <a:effectLst/>
                <a:uLnTx/>
                <a:uFillTx/>
                <a:latin typeface="Segoe Sans Text"/>
                <a:ea typeface="+mn-ea"/>
                <a:cs typeface="+mn-cs"/>
              </a:rPr>
              <a:t>KymChat</a:t>
            </a:r>
            <a:r>
              <a:rPr kumimoji="0" lang="en-US" sz="1200" b="0" i="0" u="none" strike="noStrike" kern="1200" cap="none" spc="0" normalizeH="0" baseline="0" noProof="0">
                <a:ln>
                  <a:noFill/>
                </a:ln>
                <a:solidFill>
                  <a:srgbClr val="000000"/>
                </a:solidFill>
                <a:effectLst/>
                <a:uLnTx/>
                <a:uFillTx/>
                <a:latin typeface="Segoe Sans Text"/>
                <a:ea typeface="+mn-ea"/>
                <a:cs typeface="+mn-cs"/>
              </a:rPr>
              <a:t>, making over 120,000 requests since its release</a:t>
            </a:r>
            <a:r>
              <a:rPr kumimoji="0" lang="en-US" sz="1200" b="0" i="0" u="none" strike="noStrike" kern="1200" cap="none" spc="0" normalizeH="0" baseline="30000" noProof="0">
                <a:ln>
                  <a:noFill/>
                </a:ln>
                <a:solidFill>
                  <a:srgbClr val="000000"/>
                </a:solidFill>
                <a:effectLst/>
                <a:uLnTx/>
                <a:uFillTx/>
                <a:latin typeface="Segoe Sans Text"/>
                <a:ea typeface="+mn-ea"/>
                <a:cs typeface="+mn-cs"/>
              </a:rPr>
              <a:t>1</a:t>
            </a:r>
          </a:p>
          <a:p>
            <a:pPr algn="l"/>
            <a:endParaRPr lang="en-US" sz="2000" err="1"/>
          </a:p>
        </p:txBody>
      </p:sp>
      <p:sp>
        <p:nvSpPr>
          <p:cNvPr id="31" name="TextBox 30">
            <a:extLst>
              <a:ext uri="{FF2B5EF4-FFF2-40B4-BE49-F238E27FC236}">
                <a16:creationId xmlns:a16="http://schemas.microsoft.com/office/drawing/2014/main" id="{20BE3031-313D-7A0B-B0CB-489AE3D8E478}"/>
              </a:ext>
            </a:extLst>
          </p:cNvPr>
          <p:cNvSpPr txBox="1"/>
          <p:nvPr/>
        </p:nvSpPr>
        <p:spPr>
          <a:xfrm>
            <a:off x="3722145" y="4415122"/>
            <a:ext cx="1874520"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Manulife data scientists now take only days to set up an environment, making it much easier to detect fraud</a:t>
            </a:r>
            <a:r>
              <a:rPr kumimoji="0" lang="en-US" sz="1200" b="0" i="0" u="none" strike="noStrike" kern="1200" cap="none" spc="0" normalizeH="0" baseline="30000" noProof="0">
                <a:ln>
                  <a:noFill/>
                </a:ln>
                <a:solidFill>
                  <a:srgbClr val="000000"/>
                </a:solidFill>
                <a:effectLst/>
                <a:uLnTx/>
                <a:uFillTx/>
                <a:latin typeface="Segoe Sans Text"/>
                <a:ea typeface="+mn-ea"/>
                <a:cs typeface="+mn-cs"/>
              </a:rPr>
              <a:t>2</a:t>
            </a:r>
          </a:p>
        </p:txBody>
      </p:sp>
      <p:sp>
        <p:nvSpPr>
          <p:cNvPr id="32" name="TextBox 31">
            <a:extLst>
              <a:ext uri="{FF2B5EF4-FFF2-40B4-BE49-F238E27FC236}">
                <a16:creationId xmlns:a16="http://schemas.microsoft.com/office/drawing/2014/main" id="{9DACEAF6-B4D2-2CF2-474F-77F70C1D2003}"/>
              </a:ext>
            </a:extLst>
          </p:cNvPr>
          <p:cNvSpPr txBox="1"/>
          <p:nvPr/>
        </p:nvSpPr>
        <p:spPr>
          <a:xfrm>
            <a:off x="6557010" y="4415122"/>
            <a:ext cx="1988822" cy="1032655"/>
          </a:xfrm>
          <a:prstGeom prst="rect">
            <a:avLst/>
          </a:prstGeom>
          <a:noFill/>
        </p:spPr>
        <p:txBody>
          <a:bodyPr wrap="square" lIns="0" tIns="0" rIns="0" bIns="0" rtlCol="0">
            <a:spAutoFit/>
          </a:bodyPr>
          <a:lstStyle/>
          <a:p>
            <a:pPr marL="0" marR="0" lvl="1" indent="0" algn="ctr" defTabSz="914400" rtl="0" eaLnBrk="1" fontAlgn="auto" latinLnBrk="0" hangingPunct="1">
              <a:lnSpc>
                <a:spcPct val="113999"/>
              </a:lnSpc>
              <a:spcBef>
                <a:spcPts val="0"/>
              </a:spcBef>
              <a:spcAft>
                <a:spcPts val="0"/>
              </a:spcAft>
              <a:buClr>
                <a:srgbClr val="E8E6DF"/>
              </a:buClr>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H&amp;R Block tax professionals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to find detailed client history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in seconds and helps them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sort through stacks of forms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in seconds</a:t>
            </a:r>
            <a:r>
              <a:rPr kumimoji="0" lang="en-US" sz="1200" b="0" i="0" u="none" strike="noStrike" kern="1200" cap="none" spc="0" normalizeH="0" baseline="30000" noProof="0">
                <a:ln>
                  <a:noFill/>
                </a:ln>
                <a:solidFill>
                  <a:srgbClr val="000000"/>
                </a:solidFill>
                <a:effectLst/>
                <a:uLnTx/>
                <a:uFillTx/>
                <a:latin typeface="Segoe Sans Text"/>
                <a:ea typeface="+mn-ea"/>
                <a:cs typeface="+mn-cs"/>
              </a:rPr>
              <a:t>3</a:t>
            </a:r>
          </a:p>
        </p:txBody>
      </p:sp>
      <p:sp>
        <p:nvSpPr>
          <p:cNvPr id="33" name="TextBox 32">
            <a:extLst>
              <a:ext uri="{FF2B5EF4-FFF2-40B4-BE49-F238E27FC236}">
                <a16:creationId xmlns:a16="http://schemas.microsoft.com/office/drawing/2014/main" id="{8D1023DE-EE6E-4C22-A73F-DEDC88DCA8E7}"/>
              </a:ext>
            </a:extLst>
          </p:cNvPr>
          <p:cNvSpPr txBox="1"/>
          <p:nvPr/>
        </p:nvSpPr>
        <p:spPr>
          <a:xfrm>
            <a:off x="9407562" y="4415122"/>
            <a:ext cx="2160270" cy="1179618"/>
          </a:xfrm>
          <a:prstGeom prst="rect">
            <a:avLst/>
          </a:prstGeom>
          <a:noFill/>
        </p:spPr>
        <p:txBody>
          <a:bodyPr wrap="square" lIns="0" tIns="0" rIns="0" bIns="0" rtlCol="0">
            <a:spAutoFit/>
          </a:bodyPr>
          <a:lstStyle/>
          <a:p>
            <a:pPr marL="0" lvl="1" algn="ctr">
              <a:lnSpc>
                <a:spcPct val="113999"/>
              </a:lnSpc>
              <a:buClr>
                <a:srgbClr val="E8E6DF"/>
              </a:buClr>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Using conversation intelligence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to surface keywords and other relevant conversation data to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help spot trends and quickly get a pulse on their customers.</a:t>
            </a:r>
            <a:r>
              <a:rPr kumimoji="0" lang="en-US" sz="1200" b="0" i="0" u="none" strike="noStrike" kern="1200" cap="none" spc="0" normalizeH="0" baseline="30000" noProof="0">
                <a:ln>
                  <a:noFill/>
                </a:ln>
                <a:solidFill>
                  <a:srgbClr val="000000"/>
                </a:solidFill>
                <a:effectLst/>
                <a:uLnTx/>
                <a:uFillTx/>
                <a:latin typeface="Segoe Sans Text"/>
                <a:ea typeface="+mn-ea"/>
                <a:cs typeface="+mn-cs"/>
              </a:rPr>
              <a:t>4</a:t>
            </a:r>
            <a:r>
              <a:rPr kumimoji="0" lang="en-US" sz="1200" b="0" i="0" u="none" strike="noStrike" kern="1200" cap="none" spc="0" normalizeH="0" baseline="0" noProof="0">
                <a:ln>
                  <a:noFill/>
                </a:ln>
                <a:solidFill>
                  <a:srgbClr val="000000"/>
                </a:solidFill>
                <a:effectLst/>
                <a:uLnTx/>
                <a:uFillTx/>
                <a:latin typeface="Segoe Sans Text"/>
                <a:ea typeface="+mn-ea"/>
                <a:cs typeface="+mn-cs"/>
              </a:rPr>
              <a:t> </a:t>
            </a:r>
          </a:p>
          <a:p>
            <a:pPr marL="0" marR="0" lvl="1" indent="0" algn="ctr" defTabSz="914400" rtl="0" eaLnBrk="1" fontAlgn="auto" latinLnBrk="0" hangingPunct="1">
              <a:lnSpc>
                <a:spcPct val="113999"/>
              </a:lnSpc>
              <a:spcBef>
                <a:spcPts val="0"/>
              </a:spcBef>
              <a:spcAft>
                <a:spcPts val="0"/>
              </a:spcAft>
              <a:buClr>
                <a:srgbClr val="E8E6DF"/>
              </a:buClr>
              <a:buSzTx/>
              <a:buFontTx/>
              <a:buNone/>
              <a:tabLst/>
              <a:defRPr/>
            </a:pPr>
            <a:endParaRPr kumimoji="0" lang="en-US" sz="1200" b="0" i="0" u="none" strike="noStrike" kern="1200" cap="none" spc="0" normalizeH="0" baseline="30000" noProof="0">
              <a:ln>
                <a:noFill/>
              </a:ln>
              <a:solidFill>
                <a:srgbClr val="000000"/>
              </a:solidFill>
              <a:effectLst/>
              <a:uLnTx/>
              <a:uFillTx/>
              <a:latin typeface="Segoe Sans Text"/>
              <a:ea typeface="+mn-ea"/>
              <a:cs typeface="+mn-cs"/>
            </a:endParaRPr>
          </a:p>
        </p:txBody>
      </p:sp>
      <p:grpSp>
        <p:nvGrpSpPr>
          <p:cNvPr id="8" name="Group 7">
            <a:extLst>
              <a:ext uri="{FF2B5EF4-FFF2-40B4-BE49-F238E27FC236}">
                <a16:creationId xmlns:a16="http://schemas.microsoft.com/office/drawing/2014/main" id="{08CB8FDB-C1E6-681E-EE83-8589C5D21E17}"/>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18" name="Rectangle: Rounded Corners 17">
              <a:extLst>
                <a:ext uri="{FF2B5EF4-FFF2-40B4-BE49-F238E27FC236}">
                  <a16:creationId xmlns:a16="http://schemas.microsoft.com/office/drawing/2014/main" id="{9E28CDE9-B0FD-E404-3896-CD743A8A79A0}"/>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D7E86F26-F6EC-20E3-B12D-950731D59D35}"/>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22" name="Graphic 38">
              <a:extLst>
                <a:ext uri="{FF2B5EF4-FFF2-40B4-BE49-F238E27FC236}">
                  <a16:creationId xmlns:a16="http://schemas.microsoft.com/office/drawing/2014/main" id="{EDA230AC-5456-DFC3-220C-BE868453FF03}"/>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80015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64">
            <a:extLst>
              <a:ext uri="{FF2B5EF4-FFF2-40B4-BE49-F238E27FC236}">
                <a16:creationId xmlns:a16="http://schemas.microsoft.com/office/drawing/2014/main" id="{1C36EFE7-C1AC-CC9C-98BB-455D960DF5FA}"/>
              </a:ext>
              <a:ext uri="{C183D7F6-B498-43B3-948B-1728B52AA6E4}">
                <adec:decorative xmlns:adec="http://schemas.microsoft.com/office/drawing/2017/decorative" val="1"/>
              </a:ext>
            </a:extLst>
          </p:cNvPr>
          <p:cNvSpPr/>
          <p:nvPr/>
        </p:nvSpPr>
        <p:spPr bwMode="auto">
          <a:xfrm>
            <a:off x="584201" y="1442025"/>
            <a:ext cx="7253287" cy="2639705"/>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6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2" name="Rounded Rectangle 64">
            <a:extLst>
              <a:ext uri="{FF2B5EF4-FFF2-40B4-BE49-F238E27FC236}">
                <a16:creationId xmlns:a16="http://schemas.microsoft.com/office/drawing/2014/main" id="{E4E1F85C-2C5B-FDE4-33F4-774469A883B9}"/>
              </a:ext>
              <a:ext uri="{C183D7F6-B498-43B3-948B-1728B52AA6E4}">
                <adec:decorative xmlns:adec="http://schemas.microsoft.com/office/drawing/2017/decorative" val="1"/>
              </a:ext>
            </a:extLst>
          </p:cNvPr>
          <p:cNvSpPr/>
          <p:nvPr/>
        </p:nvSpPr>
        <p:spPr bwMode="auto">
          <a:xfrm>
            <a:off x="584201" y="4493113"/>
            <a:ext cx="7253287" cy="1965324"/>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7" name="Title 11">
            <a:extLst>
              <a:ext uri="{FF2B5EF4-FFF2-40B4-BE49-F238E27FC236}">
                <a16:creationId xmlns:a16="http://schemas.microsoft.com/office/drawing/2014/main" id="{7C9B9D88-A127-5184-771F-18604C464FD2}"/>
              </a:ext>
            </a:extLst>
          </p:cNvPr>
          <p:cNvSpPr>
            <a:spLocks noGrp="1"/>
          </p:cNvSpPr>
          <p:nvPr>
            <p:ph type="title"/>
          </p:nvPr>
        </p:nvSpPr>
        <p:spPr>
          <a:xfrm>
            <a:off x="588263" y="457200"/>
            <a:ext cx="7249225" cy="430887"/>
          </a:xfrm>
        </p:spPr>
        <p:txBody>
          <a:bodyPr/>
          <a:lstStyle/>
          <a:p>
            <a:r>
              <a:rPr lang="en-IN" sz="2800" dirty="0"/>
              <a:t>Build your own copilot for business processes</a:t>
            </a:r>
          </a:p>
        </p:txBody>
      </p:sp>
      <p:sp>
        <p:nvSpPr>
          <p:cNvPr id="6" name="Rectangle 5">
            <a:extLst>
              <a:ext uri="{FF2B5EF4-FFF2-40B4-BE49-F238E27FC236}">
                <a16:creationId xmlns:a16="http://schemas.microsoft.com/office/drawing/2014/main" id="{933AF483-24B6-F330-818F-1A107227C651}"/>
              </a:ext>
              <a:ext uri="{C183D7F6-B498-43B3-948B-1728B52AA6E4}">
                <adec:decorative xmlns:adec="http://schemas.microsoft.com/office/drawing/2017/decorative" val="1"/>
              </a:ext>
            </a:extLst>
          </p:cNvPr>
          <p:cNvSpPr/>
          <p:nvPr/>
        </p:nvSpPr>
        <p:spPr bwMode="auto">
          <a:xfrm flipH="1">
            <a:off x="8128000" y="1436688"/>
            <a:ext cx="4064000" cy="5421312"/>
          </a:xfrm>
          <a:prstGeom prst="rect">
            <a:avLst/>
          </a:prstGeom>
          <a:gradFill flip="none" rotWithShape="1">
            <a:gsLst>
              <a:gs pos="50000">
                <a:srgbClr val="C03BC4"/>
              </a:gs>
              <a:gs pos="100000">
                <a:srgbClr val="0078D4"/>
              </a:gs>
              <a:gs pos="10000">
                <a:srgbClr val="FF5C3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1200"/>
              </a:spcBef>
            </a:pPr>
            <a:endParaRPr lang="en-US" sz="3600" dirty="0">
              <a:gradFill>
                <a:gsLst>
                  <a:gs pos="67133">
                    <a:srgbClr val="FFFFFF"/>
                  </a:gs>
                  <a:gs pos="51000">
                    <a:srgbClr val="FFFFFF"/>
                  </a:gs>
                </a:gsLst>
                <a:lin ang="0" scaled="0"/>
              </a:gradFill>
              <a:latin typeface="Segoe UI Variable Display Semib" pitchFamily="2" charset="0"/>
            </a:endParaRPr>
          </a:p>
        </p:txBody>
      </p:sp>
      <p:sp>
        <p:nvSpPr>
          <p:cNvPr id="10" name="TextBox 9">
            <a:extLst>
              <a:ext uri="{FF2B5EF4-FFF2-40B4-BE49-F238E27FC236}">
                <a16:creationId xmlns:a16="http://schemas.microsoft.com/office/drawing/2014/main" id="{623D969D-A9C1-693A-3B24-661E69E0AB4D}"/>
              </a:ext>
            </a:extLst>
          </p:cNvPr>
          <p:cNvSpPr txBox="1"/>
          <p:nvPr/>
        </p:nvSpPr>
        <p:spPr>
          <a:xfrm>
            <a:off x="1003452" y="1255494"/>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Use Case Description</a:t>
            </a:r>
          </a:p>
        </p:txBody>
      </p:sp>
      <p:sp>
        <p:nvSpPr>
          <p:cNvPr id="8" name="Rounded Rectangle 64">
            <a:extLst>
              <a:ext uri="{FF2B5EF4-FFF2-40B4-BE49-F238E27FC236}">
                <a16:creationId xmlns:a16="http://schemas.microsoft.com/office/drawing/2014/main" id="{17E1A700-9DE4-E336-D0F5-D1365DA17566}"/>
              </a:ext>
              <a:ext uri="{C183D7F6-B498-43B3-948B-1728B52AA6E4}">
                <adec:decorative xmlns:adec="http://schemas.microsoft.com/office/drawing/2017/decorative" val="0"/>
              </a:ext>
            </a:extLst>
          </p:cNvPr>
          <p:cNvSpPr/>
          <p:nvPr/>
        </p:nvSpPr>
        <p:spPr bwMode="auto">
          <a:xfrm>
            <a:off x="584201" y="1617598"/>
            <a:ext cx="7075772" cy="2338388"/>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Organizes unstructured data to </a:t>
            </a:r>
            <a:r>
              <a:rPr lang="en-US" sz="1600" dirty="0">
                <a:solidFill>
                  <a:schemeClr val="accent1"/>
                </a:solidFill>
              </a:rPr>
              <a:t>streamline document management </a:t>
            </a:r>
            <a:r>
              <a:rPr lang="en-US" sz="1600" dirty="0">
                <a:gradFill>
                  <a:gsLst>
                    <a:gs pos="51000">
                      <a:srgbClr val="000000"/>
                    </a:gs>
                    <a:gs pos="42000">
                      <a:srgbClr val="000000"/>
                    </a:gs>
                  </a:gsLst>
                  <a:lin ang="0" scaled="0"/>
                </a:gradFill>
              </a:rPr>
              <a:t>and information </a:t>
            </a:r>
          </a:p>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Leverages natural language processing to create a </a:t>
            </a:r>
            <a:r>
              <a:rPr lang="en-US" sz="1600" dirty="0">
                <a:solidFill>
                  <a:schemeClr val="accent1"/>
                </a:solidFill>
              </a:rPr>
              <a:t>conversational search experience</a:t>
            </a:r>
            <a:r>
              <a:rPr lang="en-US" sz="1600" dirty="0">
                <a:gradFill>
                  <a:gsLst>
                    <a:gs pos="51000">
                      <a:srgbClr val="000000"/>
                    </a:gs>
                    <a:gs pos="42000">
                      <a:srgbClr val="000000"/>
                    </a:gs>
                  </a:gsLst>
                  <a:lin ang="0" scaled="0"/>
                </a:gradFill>
              </a:rPr>
              <a:t> for employees</a:t>
            </a:r>
          </a:p>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Provides more </a:t>
            </a:r>
            <a:r>
              <a:rPr lang="en-US" sz="1600" dirty="0">
                <a:solidFill>
                  <a:schemeClr val="accent1"/>
                </a:solidFill>
              </a:rPr>
              <a:t>contextual</a:t>
            </a:r>
            <a:r>
              <a:rPr lang="en-US" sz="1600" dirty="0">
                <a:gradFill>
                  <a:gsLst>
                    <a:gs pos="51000">
                      <a:srgbClr val="000000"/>
                    </a:gs>
                    <a:gs pos="42000">
                      <a:srgbClr val="000000"/>
                    </a:gs>
                  </a:gsLst>
                  <a:lin ang="0" scaled="0"/>
                </a:gradFill>
              </a:rPr>
              <a:t> and useful information to employees to help them become more productive</a:t>
            </a:r>
          </a:p>
          <a:p>
            <a:pPr marL="342900" indent="-342900" defTabSz="914400">
              <a:spcBef>
                <a:spcPts val="1200"/>
              </a:spcBef>
              <a:buFont typeface="Arial" panose="020B0604020202020204" pitchFamily="34" charset="0"/>
              <a:buChar char="•"/>
            </a:pPr>
            <a:r>
              <a:rPr lang="en-US" sz="1600" dirty="0">
                <a:solidFill>
                  <a:schemeClr val="accent1"/>
                </a:solidFill>
              </a:rPr>
              <a:t>Summarizes data </a:t>
            </a:r>
            <a:r>
              <a:rPr lang="en-US" sz="1600" dirty="0">
                <a:gradFill>
                  <a:gsLst>
                    <a:gs pos="51000">
                      <a:srgbClr val="000000"/>
                    </a:gs>
                    <a:gs pos="42000">
                      <a:srgbClr val="000000"/>
                    </a:gs>
                  </a:gsLst>
                  <a:lin ang="0" scaled="0"/>
                </a:gradFill>
              </a:rPr>
              <a:t>for analysis and improvement</a:t>
            </a:r>
          </a:p>
        </p:txBody>
      </p:sp>
      <p:sp>
        <p:nvSpPr>
          <p:cNvPr id="20" name="TextBox 19">
            <a:extLst>
              <a:ext uri="{FF2B5EF4-FFF2-40B4-BE49-F238E27FC236}">
                <a16:creationId xmlns:a16="http://schemas.microsoft.com/office/drawing/2014/main" id="{84897E93-14C7-A1CC-B6D0-B9549A6E0007}"/>
              </a:ext>
            </a:extLst>
          </p:cNvPr>
          <p:cNvSpPr txBox="1"/>
          <p:nvPr/>
        </p:nvSpPr>
        <p:spPr>
          <a:xfrm>
            <a:off x="1003452" y="4306581"/>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Key Considerations</a:t>
            </a:r>
          </a:p>
        </p:txBody>
      </p:sp>
      <p:sp>
        <p:nvSpPr>
          <p:cNvPr id="7" name="TextBox 6">
            <a:extLst>
              <a:ext uri="{FF2B5EF4-FFF2-40B4-BE49-F238E27FC236}">
                <a16:creationId xmlns:a16="http://schemas.microsoft.com/office/drawing/2014/main" id="{E0086356-43EE-D261-39B4-608477186617}"/>
              </a:ext>
            </a:extLst>
          </p:cNvPr>
          <p:cNvSpPr txBox="1"/>
          <p:nvPr/>
        </p:nvSpPr>
        <p:spPr>
          <a:xfrm>
            <a:off x="9462453" y="1787624"/>
            <a:ext cx="216414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schemeClr val="bg1"/>
                </a:solidFill>
                <a:effectLst/>
                <a:uLnTx/>
                <a:uFillTx/>
                <a:ea typeface="+mn-ea"/>
                <a:cs typeface="Segoe UI Semilight" panose="020B0402040204020203" pitchFamily="34" charset="0"/>
              </a:rPr>
              <a:t>REINVENT CUSTOMER EXPERIENCES</a:t>
            </a:r>
          </a:p>
        </p:txBody>
      </p:sp>
      <p:sp>
        <p:nvSpPr>
          <p:cNvPr id="21" name="TextBox 20">
            <a:extLst>
              <a:ext uri="{FF2B5EF4-FFF2-40B4-BE49-F238E27FC236}">
                <a16:creationId xmlns:a16="http://schemas.microsoft.com/office/drawing/2014/main" id="{08415B11-DCBB-6C1E-BC0D-73EA08A0A9F8}"/>
              </a:ext>
            </a:extLst>
          </p:cNvPr>
          <p:cNvSpPr txBox="1"/>
          <p:nvPr/>
        </p:nvSpPr>
        <p:spPr>
          <a:xfrm>
            <a:off x="8777288" y="2554288"/>
            <a:ext cx="3289526" cy="430887"/>
          </a:xfrm>
          <a:prstGeom prst="rect">
            <a:avLst/>
          </a:prstGeom>
          <a:noFill/>
        </p:spPr>
        <p:txBody>
          <a:bodyPr wrap="square" lIns="0" tIns="0" rIns="0" bIns="0" rtlCol="0">
            <a:spAutoFit/>
          </a:bodyPr>
          <a:lstStyle/>
          <a:p>
            <a:pPr algn="l"/>
            <a:r>
              <a:rPr lang="en-US" sz="2800" dirty="0">
                <a:solidFill>
                  <a:schemeClr val="bg1"/>
                </a:solidFill>
                <a:latin typeface="+mj-lt"/>
              </a:rPr>
              <a:t>Use Case Examples</a:t>
            </a:r>
          </a:p>
        </p:txBody>
      </p:sp>
      <p:sp>
        <p:nvSpPr>
          <p:cNvPr id="24" name="TextBox 23">
            <a:extLst>
              <a:ext uri="{FF2B5EF4-FFF2-40B4-BE49-F238E27FC236}">
                <a16:creationId xmlns:a16="http://schemas.microsoft.com/office/drawing/2014/main" id="{AFB19BD7-0FAC-FC4F-ECFC-FE75D4440F1F}"/>
              </a:ext>
            </a:extLst>
          </p:cNvPr>
          <p:cNvSpPr txBox="1"/>
          <p:nvPr/>
        </p:nvSpPr>
        <p:spPr>
          <a:xfrm>
            <a:off x="8777288" y="3095119"/>
            <a:ext cx="3414712" cy="3385542"/>
          </a:xfrm>
          <a:prstGeom prst="rect">
            <a:avLst/>
          </a:prstGeom>
          <a:noFill/>
        </p:spPr>
        <p:txBody>
          <a:bodyPr wrap="square" lIns="0" tIns="0" rIns="0" bIns="0" rtlCol="0">
            <a:spAutoFit/>
          </a:bodyPr>
          <a:lstStyle>
            <a:defPPr>
              <a:defRPr lang="en-US"/>
            </a:defPPr>
            <a:lvl1pPr>
              <a:spcAft>
                <a:spcPts val="1200"/>
              </a:spcAft>
              <a:defRPr sz="2000">
                <a:solidFill>
                  <a:schemeClr val="bg1"/>
                </a:solidFill>
              </a:defRPr>
            </a:lvl1pPr>
          </a:lstStyle>
          <a:p>
            <a:pPr marL="342900" indent="-342900">
              <a:buFont typeface="Arial" panose="020B0604020202020204" pitchFamily="34" charset="0"/>
              <a:buChar char="•"/>
            </a:pPr>
            <a:r>
              <a:rPr lang="en-US" sz="1800" dirty="0"/>
              <a:t>Employee chatbot for HR / benefits​</a:t>
            </a:r>
          </a:p>
          <a:p>
            <a:pPr marL="342900" indent="-342900">
              <a:buFont typeface="Arial" panose="020B0604020202020204" pitchFamily="34" charset="0"/>
              <a:buChar char="•"/>
            </a:pPr>
            <a:r>
              <a:rPr lang="en-US" sz="1800" dirty="0"/>
              <a:t>Professional Services assistance (Legal/Tax/Audit)​</a:t>
            </a:r>
          </a:p>
          <a:p>
            <a:pPr marL="342900" indent="-342900">
              <a:buFont typeface="Arial" panose="020B0604020202020204" pitchFamily="34" charset="0"/>
              <a:buChar char="•"/>
            </a:pPr>
            <a:r>
              <a:rPr lang="en-US" sz="1800" dirty="0"/>
              <a:t>Analytics and reporting​</a:t>
            </a:r>
          </a:p>
          <a:p>
            <a:pPr marL="342900" indent="-342900">
              <a:buFont typeface="Arial" panose="020B0604020202020204" pitchFamily="34" charset="0"/>
              <a:buChar char="•"/>
            </a:pPr>
            <a:r>
              <a:rPr lang="en-US" sz="1800" dirty="0"/>
              <a:t>Contact center agent assistance​</a:t>
            </a:r>
          </a:p>
          <a:p>
            <a:pPr marL="342900" indent="-342900">
              <a:buFont typeface="Arial" panose="020B0604020202020204" pitchFamily="34" charset="0"/>
              <a:buChar char="•"/>
            </a:pPr>
            <a:r>
              <a:rPr lang="en-US" sz="1800" dirty="0"/>
              <a:t>Employee self-service and knowledge management </a:t>
            </a:r>
            <a:br>
              <a:rPr lang="en-US" sz="1800" dirty="0"/>
            </a:br>
            <a:r>
              <a:rPr lang="en-US" sz="1800" dirty="0"/>
              <a:t>(IT + HR)</a:t>
            </a:r>
          </a:p>
        </p:txBody>
      </p:sp>
      <p:sp>
        <p:nvSpPr>
          <p:cNvPr id="30" name="Graphic 11">
            <a:extLst>
              <a:ext uri="{FF2B5EF4-FFF2-40B4-BE49-F238E27FC236}">
                <a16:creationId xmlns:a16="http://schemas.microsoft.com/office/drawing/2014/main" id="{63827D85-0E3B-E082-0F9C-A954BD70D8FD}"/>
              </a:ext>
              <a:ext uri="{C183D7F6-B498-43B3-948B-1728B52AA6E4}">
                <adec:decorative xmlns:adec="http://schemas.microsoft.com/office/drawing/2017/decorative" val="1"/>
              </a:ext>
            </a:extLst>
          </p:cNvPr>
          <p:cNvSpPr/>
          <p:nvPr/>
        </p:nvSpPr>
        <p:spPr>
          <a:xfrm>
            <a:off x="8932620" y="1779242"/>
            <a:ext cx="312979" cy="316605"/>
          </a:xfrm>
          <a:custGeom>
            <a:avLst/>
            <a:gdLst>
              <a:gd name="connsiteX0" fmla="*/ 14288 w 190500"/>
              <a:gd name="connsiteY0" fmla="*/ 104775 h 180975"/>
              <a:gd name="connsiteX1" fmla="*/ 109538 w 190500"/>
              <a:gd name="connsiteY1" fmla="*/ 104785 h 180975"/>
              <a:gd name="connsiteX2" fmla="*/ 123758 w 190500"/>
              <a:gd name="connsiteY2" fmla="*/ 117700 h 180975"/>
              <a:gd name="connsiteX3" fmla="*/ 123825 w 190500"/>
              <a:gd name="connsiteY3" fmla="*/ 119063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19063 h 180975"/>
              <a:gd name="connsiteX9" fmla="*/ 12916 w 190500"/>
              <a:gd name="connsiteY9" fmla="*/ 104842 h 180975"/>
              <a:gd name="connsiteX10" fmla="*/ 14288 w 190500"/>
              <a:gd name="connsiteY10" fmla="*/ 104775 h 180975"/>
              <a:gd name="connsiteX11" fmla="*/ 128473 w 190500"/>
              <a:gd name="connsiteY11" fmla="*/ 104775 h 180975"/>
              <a:gd name="connsiteX12" fmla="*/ 176213 w 190500"/>
              <a:gd name="connsiteY12" fmla="*/ 104775 h 180975"/>
              <a:gd name="connsiteX13" fmla="*/ 190433 w 190500"/>
              <a:gd name="connsiteY13" fmla="*/ 117681 h 180975"/>
              <a:gd name="connsiteX14" fmla="*/ 190500 w 190500"/>
              <a:gd name="connsiteY14" fmla="*/ 119063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3283 w 190500"/>
              <a:gd name="connsiteY18" fmla="*/ 140780 h 180975"/>
              <a:gd name="connsiteX19" fmla="*/ 133350 w 190500"/>
              <a:gd name="connsiteY19" fmla="*/ 138113 h 180975"/>
              <a:gd name="connsiteX20" fmla="*/ 133350 w 190500"/>
              <a:gd name="connsiteY20" fmla="*/ 119063 h 180975"/>
              <a:gd name="connsiteX21" fmla="*/ 129550 w 190500"/>
              <a:gd name="connsiteY21" fmla="*/ 106318 h 180975"/>
              <a:gd name="connsiteX22" fmla="*/ 128473 w 190500"/>
              <a:gd name="connsiteY22" fmla="*/ 104775 h 180975"/>
              <a:gd name="connsiteX23" fmla="*/ 176213 w 190500"/>
              <a:gd name="connsiteY23" fmla="*/ 104775 h 180975"/>
              <a:gd name="connsiteX24" fmla="*/ 128473 w 190500"/>
              <a:gd name="connsiteY24" fmla="*/ 104775 h 180975"/>
              <a:gd name="connsiteX25" fmla="*/ 61913 w 190500"/>
              <a:gd name="connsiteY25" fmla="*/ 0 h 180975"/>
              <a:gd name="connsiteX26" fmla="*/ 104775 w 190500"/>
              <a:gd name="connsiteY26" fmla="*/ 42863 h 180975"/>
              <a:gd name="connsiteX27" fmla="*/ 61913 w 190500"/>
              <a:gd name="connsiteY27" fmla="*/ 85725 h 180975"/>
              <a:gd name="connsiteX28" fmla="*/ 19050 w 190500"/>
              <a:gd name="connsiteY28" fmla="*/ 42863 h 180975"/>
              <a:gd name="connsiteX29" fmla="*/ 61913 w 190500"/>
              <a:gd name="connsiteY29" fmla="*/ 0 h 180975"/>
              <a:gd name="connsiteX30" fmla="*/ 147638 w 190500"/>
              <a:gd name="connsiteY30" fmla="*/ 19050 h 180975"/>
              <a:gd name="connsiteX31" fmla="*/ 180975 w 190500"/>
              <a:gd name="connsiteY31" fmla="*/ 52388 h 180975"/>
              <a:gd name="connsiteX32" fmla="*/ 147638 w 190500"/>
              <a:gd name="connsiteY32" fmla="*/ 85725 h 180975"/>
              <a:gd name="connsiteX33" fmla="*/ 114300 w 190500"/>
              <a:gd name="connsiteY33" fmla="*/ 52388 h 180975"/>
              <a:gd name="connsiteX34" fmla="*/ 147638 w 190500"/>
              <a:gd name="connsiteY34"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500" h="180975">
                <a:moveTo>
                  <a:pt x="14288" y="104775"/>
                </a:moveTo>
                <a:lnTo>
                  <a:pt x="109538" y="104785"/>
                </a:lnTo>
                <a:cubicBezTo>
                  <a:pt x="116897" y="104785"/>
                  <a:pt x="123052" y="110375"/>
                  <a:pt x="123758" y="117700"/>
                </a:cubicBezTo>
                <a:lnTo>
                  <a:pt x="123825" y="119063"/>
                </a:lnTo>
                <a:lnTo>
                  <a:pt x="123825" y="138113"/>
                </a:lnTo>
                <a:cubicBezTo>
                  <a:pt x="123815" y="171450"/>
                  <a:pt x="88430" y="180975"/>
                  <a:pt x="61913" y="180975"/>
                </a:cubicBezTo>
                <a:cubicBezTo>
                  <a:pt x="35985" y="180975"/>
                  <a:pt x="1572" y="171869"/>
                  <a:pt x="48" y="140303"/>
                </a:cubicBezTo>
                <a:lnTo>
                  <a:pt x="0" y="138113"/>
                </a:lnTo>
                <a:lnTo>
                  <a:pt x="0" y="119063"/>
                </a:lnTo>
                <a:cubicBezTo>
                  <a:pt x="0" y="111703"/>
                  <a:pt x="5591" y="105548"/>
                  <a:pt x="12916" y="104842"/>
                </a:cubicBezTo>
                <a:lnTo>
                  <a:pt x="14288" y="104775"/>
                </a:lnTo>
                <a:close/>
                <a:moveTo>
                  <a:pt x="128473" y="104775"/>
                </a:moveTo>
                <a:lnTo>
                  <a:pt x="176213" y="104775"/>
                </a:lnTo>
                <a:cubicBezTo>
                  <a:pt x="183569" y="104775"/>
                  <a:pt x="189722" y="110360"/>
                  <a:pt x="190433" y="117681"/>
                </a:cubicBezTo>
                <a:lnTo>
                  <a:pt x="190500" y="119063"/>
                </a:lnTo>
                <a:lnTo>
                  <a:pt x="190500" y="133350"/>
                </a:lnTo>
                <a:cubicBezTo>
                  <a:pt x="190490" y="162516"/>
                  <a:pt x="163278" y="171450"/>
                  <a:pt x="142875" y="171450"/>
                </a:cubicBezTo>
                <a:cubicBezTo>
                  <a:pt x="135965" y="171466"/>
                  <a:pt x="129091" y="170432"/>
                  <a:pt x="122492" y="168383"/>
                </a:cubicBezTo>
                <a:cubicBezTo>
                  <a:pt x="128711" y="161239"/>
                  <a:pt x="132740" y="152162"/>
                  <a:pt x="133283" y="140780"/>
                </a:cubicBezTo>
                <a:lnTo>
                  <a:pt x="133350" y="138113"/>
                </a:lnTo>
                <a:lnTo>
                  <a:pt x="133350" y="119063"/>
                </a:lnTo>
                <a:cubicBezTo>
                  <a:pt x="133350" y="114357"/>
                  <a:pt x="131921" y="110004"/>
                  <a:pt x="129550" y="106318"/>
                </a:cubicBezTo>
                <a:lnTo>
                  <a:pt x="128473" y="104775"/>
                </a:lnTo>
                <a:lnTo>
                  <a:pt x="176213" y="104775"/>
                </a:lnTo>
                <a:lnTo>
                  <a:pt x="128473" y="104775"/>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solidFill>
            <a:schemeClr val="bg1"/>
          </a:solidFill>
          <a:ln w="9525" cap="flat" cmpd="sng" algn="ctr">
            <a:noFill/>
            <a:prstDash val="solid"/>
            <a:headEnd type="none" w="med" len="med"/>
            <a:tailEnd type="none" w="med" len="med"/>
          </a:ln>
          <a:effectLst>
            <a:outerShdw blurRad="63500" dist="127000" dir="2700000" algn="tl" rotWithShape="0">
              <a:srgbClr val="000000">
                <a:alpha val="3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Sans Text" pitchFamily="2" charset="0"/>
            </a:endParaRPr>
          </a:p>
        </p:txBody>
      </p:sp>
      <p:sp>
        <p:nvSpPr>
          <p:cNvPr id="5" name="TextBox 4">
            <a:extLst>
              <a:ext uri="{FF2B5EF4-FFF2-40B4-BE49-F238E27FC236}">
                <a16:creationId xmlns:a16="http://schemas.microsoft.com/office/drawing/2014/main" id="{8F179339-4B77-970C-A58F-08C5DC45E095}"/>
              </a:ext>
            </a:extLst>
          </p:cNvPr>
          <p:cNvSpPr txBox="1"/>
          <p:nvPr/>
        </p:nvSpPr>
        <p:spPr>
          <a:xfrm>
            <a:off x="1003451" y="4867811"/>
            <a:ext cx="6656521" cy="1231106"/>
          </a:xfrm>
          <a:prstGeom prst="rect">
            <a:avLst/>
          </a:prstGeom>
          <a:noFill/>
        </p:spPr>
        <p:txBody>
          <a:bodyPr wrap="square" lIns="0" tIns="0" rIns="0" bIns="0" rtlCol="0">
            <a:spAutoFit/>
          </a:bodyPr>
          <a:lstStyle/>
          <a:p>
            <a:pPr marL="285750" indent="-285750">
              <a:buFont typeface="Arial" panose="020B0604020202020204" pitchFamily="34" charset="0"/>
              <a:buChar char="•"/>
              <a:defRPr/>
            </a:pPr>
            <a:r>
              <a:rPr lang="en-US" sz="1600" dirty="0">
                <a:solidFill>
                  <a:srgbClr val="000000"/>
                </a:solidFill>
                <a:latin typeface="Segoe UI"/>
              </a:rPr>
              <a:t>Natural language processing to understand and interpret user queries</a:t>
            </a:r>
          </a:p>
          <a:p>
            <a:pPr marL="285750" indent="-285750">
              <a:buFont typeface="Arial" panose="020B0604020202020204" pitchFamily="34" charset="0"/>
              <a:buChar char="•"/>
              <a:defRPr/>
            </a:pPr>
            <a:r>
              <a:rPr lang="en-US" sz="1600" dirty="0">
                <a:solidFill>
                  <a:srgbClr val="000000"/>
                </a:solidFill>
                <a:latin typeface="Segoe UI"/>
              </a:rPr>
              <a:t>Prompt engineering training improve employee queries</a:t>
            </a:r>
          </a:p>
          <a:p>
            <a:pPr marL="285750" indent="-285750">
              <a:buFont typeface="Arial" panose="020B0604020202020204" pitchFamily="34" charset="0"/>
              <a:buChar char="•"/>
              <a:defRPr/>
            </a:pPr>
            <a:r>
              <a:rPr lang="en-US" sz="1600" dirty="0">
                <a:solidFill>
                  <a:srgbClr val="000000"/>
                </a:solidFill>
                <a:latin typeface="Segoe UI"/>
              </a:rPr>
              <a:t>Capability of integrating copilot with other internal workloads</a:t>
            </a:r>
          </a:p>
          <a:p>
            <a:pPr marL="285750" marR="0" lvl="0" indent="-28575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Continuous innovation/delivery to support new internal resources and optimize chatbot dialog</a:t>
            </a:r>
          </a:p>
        </p:txBody>
      </p:sp>
      <p:grpSp>
        <p:nvGrpSpPr>
          <p:cNvPr id="2" name="Group 1">
            <a:extLst>
              <a:ext uri="{FF2B5EF4-FFF2-40B4-BE49-F238E27FC236}">
                <a16:creationId xmlns:a16="http://schemas.microsoft.com/office/drawing/2014/main" id="{2C31C1C6-EFC3-9650-E19A-B108782AC168}"/>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3" name="Rectangle: Rounded Corners 2">
              <a:extLst>
                <a:ext uri="{FF2B5EF4-FFF2-40B4-BE49-F238E27FC236}">
                  <a16:creationId xmlns:a16="http://schemas.microsoft.com/office/drawing/2014/main" id="{39E1C265-AB5F-1C84-0F66-A8CA1790A2AC}"/>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81A5528-56C5-9601-0CDD-E0BD3862BFD0}"/>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9" name="Graphic 38">
              <a:extLst>
                <a:ext uri="{FF2B5EF4-FFF2-40B4-BE49-F238E27FC236}">
                  <a16:creationId xmlns:a16="http://schemas.microsoft.com/office/drawing/2014/main" id="{58E09223-9FB9-0065-DA01-1042143E1816}"/>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429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ity street with many cars and people&#10;&#10;Description automatically generated">
            <a:extLst>
              <a:ext uri="{FF2B5EF4-FFF2-40B4-BE49-F238E27FC236}">
                <a16:creationId xmlns:a16="http://schemas.microsoft.com/office/drawing/2014/main" id="{B08B8FB6-8816-9131-72CC-987ACEE6E2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429000"/>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1051040" y="4256806"/>
            <a:ext cx="10089920" cy="19082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r>
              <a:rPr kumimoji="0" lang="en-US" sz="2400" b="0" i="0" u="none" strike="noStrike" kern="1200" cap="none" spc="0" normalizeH="0" baseline="0" noProof="0" dirty="0">
                <a:ln>
                  <a:noFill/>
                </a:ln>
                <a:solidFill>
                  <a:srgbClr val="000000"/>
                </a:solidFill>
                <a:effectLst/>
                <a:highlight>
                  <a:srgbClr val="FFFFFF"/>
                </a:highlight>
                <a:uLnTx/>
                <a:uFillTx/>
                <a:latin typeface="Segoe UI" panose="020B0502040204020203" pitchFamily="34" charset="0"/>
                <a:cs typeface="Segoe UI" panose="020B0502040204020203" pitchFamily="34" charset="0"/>
              </a:rPr>
              <a:t>I</a:t>
            </a:r>
            <a:r>
              <a:rPr lang="en-US" sz="2400" b="0" i="0" dirty="0">
                <a:effectLst/>
                <a:highlight>
                  <a:srgbClr val="FFFFFF"/>
                </a:highlight>
                <a:latin typeface="SegoeUI"/>
              </a:rPr>
              <a:t>n the past, (this employee) might have had to liaise with HR or conduct a </a:t>
            </a:r>
            <a:r>
              <a:rPr lang="en-US" sz="2400" b="0" i="0" dirty="0">
                <a:solidFill>
                  <a:srgbClr val="0078D4"/>
                </a:solidFill>
                <a:effectLst/>
                <a:highlight>
                  <a:srgbClr val="FFFFFF"/>
                </a:highlight>
                <a:latin typeface="SegoeUI"/>
              </a:rPr>
              <a:t>time-consuming web search of multiple sources</a:t>
            </a:r>
            <a:r>
              <a:rPr lang="en-US" sz="2400" b="0" i="0" dirty="0">
                <a:effectLst/>
                <a:highlight>
                  <a:srgbClr val="FFFFFF"/>
                </a:highlight>
                <a:latin typeface="SegoeUI"/>
              </a:rPr>
              <a:t>…Now they simply ask KymChat to create a list of 10 role-specific interview questions, and they have their </a:t>
            </a:r>
            <a:r>
              <a:rPr lang="en-US" sz="2400" b="0" i="0" dirty="0">
                <a:solidFill>
                  <a:srgbClr val="0078D4"/>
                </a:solidFill>
                <a:effectLst/>
                <a:highlight>
                  <a:srgbClr val="FFFFFF"/>
                </a:highlight>
                <a:latin typeface="SegoeUI"/>
              </a:rPr>
              <a:t>interview prep finished in seconds</a:t>
            </a: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0" i="0" dirty="0">
                <a:effectLst/>
                <a:highlight>
                  <a:srgbClr val="FFFFFF"/>
                </a:highlight>
                <a:latin typeface="SegoeUI"/>
              </a:rPr>
              <a:t>Robert Finlayson, Senior Product Manager, KPMG Australia</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696968" y="2844813"/>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pic>
        <p:nvPicPr>
          <p:cNvPr id="3" name="Picture 2">
            <a:extLst>
              <a:ext uri="{FF2B5EF4-FFF2-40B4-BE49-F238E27FC236}">
                <a16:creationId xmlns:a16="http://schemas.microsoft.com/office/drawing/2014/main" id="{815683BD-6FA8-DF48-872F-5B9A32A1EB57}"/>
              </a:ext>
              <a:ext uri="{C183D7F6-B498-43B3-948B-1728B52AA6E4}">
                <adec:decorative xmlns:adec="http://schemas.microsoft.com/office/drawing/2017/decorative"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5266388" y="3050224"/>
            <a:ext cx="1659225" cy="68702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56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1D25-71FB-4900-B08A-FEA16ACDC832}"/>
              </a:ext>
            </a:extLst>
          </p:cNvPr>
          <p:cNvSpPr>
            <a:spLocks noGrp="1"/>
          </p:cNvSpPr>
          <p:nvPr>
            <p:ph type="title"/>
          </p:nvPr>
        </p:nvSpPr>
        <p:spPr/>
        <p:txBody>
          <a:bodyPr/>
          <a:lstStyle/>
          <a:p>
            <a:r>
              <a:rPr lang="en-US" dirty="0"/>
              <a:t>Build your own copilot </a:t>
            </a:r>
            <a:r>
              <a:rPr lang="en-AU" dirty="0"/>
              <a:t>architecture</a:t>
            </a:r>
            <a:endParaRPr lang="en-US" dirty="0"/>
          </a:p>
        </p:txBody>
      </p:sp>
      <p:grpSp>
        <p:nvGrpSpPr>
          <p:cNvPr id="22" name="Group 21">
            <a:extLst>
              <a:ext uri="{FF2B5EF4-FFF2-40B4-BE49-F238E27FC236}">
                <a16:creationId xmlns:a16="http://schemas.microsoft.com/office/drawing/2014/main" id="{18698FD9-EB8B-2411-2BB1-BA3C1AC616B8}"/>
              </a:ext>
              <a:ext uri="{C183D7F6-B498-43B3-948B-1728B52AA6E4}">
                <adec:decorative xmlns:adec="http://schemas.microsoft.com/office/drawing/2017/decorative" val="1"/>
              </a:ext>
            </a:extLst>
          </p:cNvPr>
          <p:cNvGrpSpPr/>
          <p:nvPr/>
        </p:nvGrpSpPr>
        <p:grpSpPr>
          <a:xfrm>
            <a:off x="577520" y="1436949"/>
            <a:ext cx="12013357" cy="5422539"/>
            <a:chOff x="577520" y="1436949"/>
            <a:chExt cx="12013357" cy="5422539"/>
          </a:xfrm>
        </p:grpSpPr>
        <p:sp>
          <p:nvSpPr>
            <p:cNvPr id="48" name="Rounded Rectangle 1">
              <a:extLst>
                <a:ext uri="{FF2B5EF4-FFF2-40B4-BE49-F238E27FC236}">
                  <a16:creationId xmlns:a16="http://schemas.microsoft.com/office/drawing/2014/main" id="{9F808D6D-D499-E894-966C-47BD7ED80E41}"/>
                </a:ext>
                <a:ext uri="{C183D7F6-B498-43B3-948B-1728B52AA6E4}">
                  <adec:decorative xmlns:adec="http://schemas.microsoft.com/office/drawing/2017/decorative" val="1"/>
                </a:ext>
              </a:extLst>
            </p:cNvPr>
            <p:cNvSpPr/>
            <p:nvPr/>
          </p:nvSpPr>
          <p:spPr bwMode="auto">
            <a:xfrm>
              <a:off x="10413412" y="1436950"/>
              <a:ext cx="1215611" cy="2158738"/>
            </a:xfrm>
            <a:prstGeom prst="roundRect">
              <a:avLst>
                <a:gd name="adj" fmla="val 7037"/>
              </a:avLst>
            </a:prstGeom>
            <a:solidFill>
              <a:srgbClr val="F4F3F5">
                <a:alpha val="84000"/>
              </a:srgbClr>
            </a:solidFill>
            <a:ln w="12700" cap="flat" cmpd="sng" algn="ctr">
              <a:solidFill>
                <a:srgbClr val="454142">
                  <a:alpha val="67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1329" name="Rounded Rectangle 1">
              <a:extLst>
                <a:ext uri="{FF2B5EF4-FFF2-40B4-BE49-F238E27FC236}">
                  <a16:creationId xmlns:a16="http://schemas.microsoft.com/office/drawing/2014/main" id="{70601D68-A0A0-097E-E4A9-9B151F2191DC}"/>
                </a:ext>
                <a:ext uri="{C183D7F6-B498-43B3-948B-1728B52AA6E4}">
                  <adec:decorative xmlns:adec="http://schemas.microsoft.com/office/drawing/2017/decorative" val="1"/>
                </a:ext>
              </a:extLst>
            </p:cNvPr>
            <p:cNvSpPr/>
            <p:nvPr/>
          </p:nvSpPr>
          <p:spPr bwMode="auto">
            <a:xfrm>
              <a:off x="577520" y="1436949"/>
              <a:ext cx="9534220" cy="4832089"/>
            </a:xfrm>
            <a:prstGeom prst="roundRect">
              <a:avLst>
                <a:gd name="adj" fmla="val 1768"/>
              </a:avLst>
            </a:prstGeom>
            <a:solidFill>
              <a:schemeClr val="bg1">
                <a:alpha val="50000"/>
              </a:schemeClr>
            </a:solidFill>
            <a:ln w="12700" cap="flat" cmpd="sng" algn="ctr">
              <a:solidFill>
                <a:srgbClr val="8DC8E8"/>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1330" name="Rounded Rectangle 1">
              <a:extLst>
                <a:ext uri="{FF2B5EF4-FFF2-40B4-BE49-F238E27FC236}">
                  <a16:creationId xmlns:a16="http://schemas.microsoft.com/office/drawing/2014/main" id="{5933DDEA-EF2A-B593-5215-9BBB0D7F5DDE}"/>
                </a:ext>
                <a:ext uri="{C183D7F6-B498-43B3-948B-1728B52AA6E4}">
                  <adec:decorative xmlns:adec="http://schemas.microsoft.com/office/drawing/2017/decorative" val="1"/>
                </a:ext>
              </a:extLst>
            </p:cNvPr>
            <p:cNvSpPr/>
            <p:nvPr/>
          </p:nvSpPr>
          <p:spPr bwMode="auto">
            <a:xfrm>
              <a:off x="5244460" y="1778915"/>
              <a:ext cx="1662368" cy="4148156"/>
            </a:xfrm>
            <a:prstGeom prst="roundRect">
              <a:avLst>
                <a:gd name="adj" fmla="val 5392"/>
              </a:avLst>
            </a:prstGeom>
            <a:solidFill>
              <a:srgbClr val="F4F3F5"/>
            </a:solidFill>
            <a:ln w="12700" cap="flat" cmpd="sng" algn="ctr">
              <a:solidFill>
                <a:srgbClr val="454142">
                  <a:alpha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1484" name="Rectangle: Rounded Corners 1483">
              <a:extLst>
                <a:ext uri="{FF2B5EF4-FFF2-40B4-BE49-F238E27FC236}">
                  <a16:creationId xmlns:a16="http://schemas.microsoft.com/office/drawing/2014/main" id="{5CA4EAC9-39AA-E028-2183-0E86712EA75B}"/>
                </a:ext>
                <a:ext uri="{C183D7F6-B498-43B3-948B-1728B52AA6E4}">
                  <adec:decorative xmlns:adec="http://schemas.microsoft.com/office/drawing/2017/decorative" val="1"/>
                </a:ext>
              </a:extLst>
            </p:cNvPr>
            <p:cNvSpPr/>
            <p:nvPr/>
          </p:nvSpPr>
          <p:spPr bwMode="auto">
            <a:xfrm>
              <a:off x="1242459" y="2217996"/>
              <a:ext cx="1554480" cy="1517380"/>
            </a:xfrm>
            <a:prstGeom prst="roundRect">
              <a:avLst>
                <a:gd name="adj" fmla="val 3569"/>
              </a:avLst>
            </a:prstGeom>
            <a:solidFill>
              <a:srgbClr val="F4F3F5">
                <a:alpha val="50000"/>
              </a:srgbClr>
            </a:solidFill>
            <a:ln>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105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85" name="Rectangle: Rounded Corners 1484">
              <a:extLst>
                <a:ext uri="{FF2B5EF4-FFF2-40B4-BE49-F238E27FC236}">
                  <a16:creationId xmlns:a16="http://schemas.microsoft.com/office/drawing/2014/main" id="{0ED69D72-6EB1-7707-3100-81DF6741628C}"/>
                </a:ext>
              </a:extLst>
            </p:cNvPr>
            <p:cNvSpPr/>
            <p:nvPr/>
          </p:nvSpPr>
          <p:spPr bwMode="auto">
            <a:xfrm>
              <a:off x="1242459" y="4133683"/>
              <a:ext cx="1554480" cy="1604178"/>
            </a:xfrm>
            <a:prstGeom prst="roundRect">
              <a:avLst>
                <a:gd name="adj" fmla="val 3187"/>
              </a:avLst>
            </a:prstGeom>
            <a:solidFill>
              <a:srgbClr val="F4F3F5">
                <a:alpha val="50000"/>
              </a:srgbClr>
            </a:solidFill>
            <a:ln>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105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grpSp>
          <p:nvGrpSpPr>
            <p:cNvPr id="7" name="Group 6">
              <a:extLst>
                <a:ext uri="{FF2B5EF4-FFF2-40B4-BE49-F238E27FC236}">
                  <a16:creationId xmlns:a16="http://schemas.microsoft.com/office/drawing/2014/main" id="{EAC78920-D788-420A-A9B4-D7ED4D3DEFBE}"/>
                </a:ext>
              </a:extLst>
            </p:cNvPr>
            <p:cNvGrpSpPr/>
            <p:nvPr/>
          </p:nvGrpSpPr>
          <p:grpSpPr>
            <a:xfrm>
              <a:off x="5661863" y="1902133"/>
              <a:ext cx="874367" cy="881186"/>
              <a:chOff x="5304159" y="1902133"/>
              <a:chExt cx="874367" cy="881186"/>
            </a:xfrm>
          </p:grpSpPr>
          <p:pic>
            <p:nvPicPr>
              <p:cNvPr id="1331" name="Graphic 1330">
                <a:extLst>
                  <a:ext uri="{FF2B5EF4-FFF2-40B4-BE49-F238E27FC236}">
                    <a16:creationId xmlns:a16="http://schemas.microsoft.com/office/drawing/2014/main" id="{6269AB75-6855-7974-9521-E2A95294A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9839" y="1902133"/>
                <a:ext cx="543007" cy="543007"/>
              </a:xfrm>
              <a:prstGeom prst="rect">
                <a:avLst/>
              </a:prstGeom>
            </p:spPr>
          </p:pic>
          <p:sp>
            <p:nvSpPr>
              <p:cNvPr id="1332" name="Rectangle 1331">
                <a:extLst>
                  <a:ext uri="{FF2B5EF4-FFF2-40B4-BE49-F238E27FC236}">
                    <a16:creationId xmlns:a16="http://schemas.microsoft.com/office/drawing/2014/main" id="{3865D59C-A50E-A5BC-E562-99DF6AF28CCC}"/>
                  </a:ext>
                </a:extLst>
              </p:cNvPr>
              <p:cNvSpPr/>
              <p:nvPr/>
            </p:nvSpPr>
            <p:spPr bwMode="auto">
              <a:xfrm>
                <a:off x="5304159" y="2460154"/>
                <a:ext cx="874367" cy="323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Vector &amp; search pod</a:t>
                </a:r>
              </a:p>
            </p:txBody>
          </p:sp>
        </p:grpSp>
        <p:sp>
          <p:nvSpPr>
            <p:cNvPr id="1338" name="Rectangle 1337">
              <a:extLst>
                <a:ext uri="{FF2B5EF4-FFF2-40B4-BE49-F238E27FC236}">
                  <a16:creationId xmlns:a16="http://schemas.microsoft.com/office/drawing/2014/main" id="{59C9072A-EAD9-A941-1102-A412474E5930}"/>
                </a:ext>
              </a:extLst>
            </p:cNvPr>
            <p:cNvSpPr/>
            <p:nvPr/>
          </p:nvSpPr>
          <p:spPr bwMode="auto">
            <a:xfrm>
              <a:off x="10227222" y="5701270"/>
              <a:ext cx="742627"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mn-ea"/>
                  <a:cs typeface="Segoe UI"/>
                </a:rPr>
                <a:t>Chat users</a:t>
              </a:r>
            </a:p>
          </p:txBody>
        </p:sp>
        <p:pic>
          <p:nvPicPr>
            <p:cNvPr id="1341" name="Graphic 1340">
              <a:extLst>
                <a:ext uri="{FF2B5EF4-FFF2-40B4-BE49-F238E27FC236}">
                  <a16:creationId xmlns:a16="http://schemas.microsoft.com/office/drawing/2014/main" id="{29FE15A5-B924-7788-AA5D-FBF18215BB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312" y="1586766"/>
              <a:ext cx="397913" cy="397913"/>
            </a:xfrm>
            <a:prstGeom prst="rect">
              <a:avLst/>
            </a:prstGeom>
          </p:spPr>
        </p:pic>
        <p:pic>
          <p:nvPicPr>
            <p:cNvPr id="1355" name="Graphic 1354">
              <a:extLst>
                <a:ext uri="{FF2B5EF4-FFF2-40B4-BE49-F238E27FC236}">
                  <a16:creationId xmlns:a16="http://schemas.microsoft.com/office/drawing/2014/main" id="{DCF24042-7C60-8304-6715-259B326FC5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3118" y="4431949"/>
              <a:ext cx="593162" cy="593162"/>
            </a:xfrm>
            <a:prstGeom prst="rect">
              <a:avLst/>
            </a:prstGeom>
          </p:spPr>
        </p:pic>
        <p:sp>
          <p:nvSpPr>
            <p:cNvPr id="1356" name="Rectangle 1355">
              <a:extLst>
                <a:ext uri="{FF2B5EF4-FFF2-40B4-BE49-F238E27FC236}">
                  <a16:creationId xmlns:a16="http://schemas.microsoft.com/office/drawing/2014/main" id="{B51162AD-ABCA-6860-9C8E-C860FAD431D6}"/>
                </a:ext>
              </a:extLst>
            </p:cNvPr>
            <p:cNvSpPr/>
            <p:nvPr/>
          </p:nvSpPr>
          <p:spPr bwMode="auto">
            <a:xfrm>
              <a:off x="1379619" y="4216445"/>
              <a:ext cx="1280160"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Azure Cosmos DB</a:t>
              </a:r>
            </a:p>
          </p:txBody>
        </p:sp>
        <p:grpSp>
          <p:nvGrpSpPr>
            <p:cNvPr id="5" name="Group 4">
              <a:extLst>
                <a:ext uri="{FF2B5EF4-FFF2-40B4-BE49-F238E27FC236}">
                  <a16:creationId xmlns:a16="http://schemas.microsoft.com/office/drawing/2014/main" id="{FC120AF7-2A1A-A63E-E406-681610CE1E98}"/>
                </a:ext>
              </a:extLst>
            </p:cNvPr>
            <p:cNvGrpSpPr/>
            <p:nvPr/>
          </p:nvGrpSpPr>
          <p:grpSpPr>
            <a:xfrm>
              <a:off x="5458966" y="3960053"/>
              <a:ext cx="1280160" cy="864851"/>
              <a:chOff x="5101262" y="3948950"/>
              <a:chExt cx="1280160" cy="864851"/>
            </a:xfrm>
          </p:grpSpPr>
          <p:sp>
            <p:nvSpPr>
              <p:cNvPr id="1362" name="Rectangle 1361">
                <a:extLst>
                  <a:ext uri="{FF2B5EF4-FFF2-40B4-BE49-F238E27FC236}">
                    <a16:creationId xmlns:a16="http://schemas.microsoft.com/office/drawing/2014/main" id="{CCAD38A4-433C-2C9F-8929-2E0C522E0557}"/>
                  </a:ext>
                </a:extLst>
              </p:cNvPr>
              <p:cNvSpPr/>
              <p:nvPr/>
            </p:nvSpPr>
            <p:spPr bwMode="auto">
              <a:xfrm>
                <a:off x="5101262" y="4503460"/>
                <a:ext cx="1280160" cy="31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2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Azure AI Search</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Hybrid index</a:t>
                </a:r>
              </a:p>
            </p:txBody>
          </p:sp>
          <p:pic>
            <p:nvPicPr>
              <p:cNvPr id="1363" name="Graphic 1362">
                <a:extLst>
                  <a:ext uri="{FF2B5EF4-FFF2-40B4-BE49-F238E27FC236}">
                    <a16:creationId xmlns:a16="http://schemas.microsoft.com/office/drawing/2014/main" id="{50EFF717-54AF-1601-1956-D4951DC6A0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71594" y="3948950"/>
                <a:ext cx="539496" cy="539496"/>
              </a:xfrm>
              <a:prstGeom prst="rect">
                <a:avLst/>
              </a:prstGeom>
            </p:spPr>
          </p:pic>
        </p:grpSp>
        <p:grpSp>
          <p:nvGrpSpPr>
            <p:cNvPr id="6" name="Group 5">
              <a:extLst>
                <a:ext uri="{FF2B5EF4-FFF2-40B4-BE49-F238E27FC236}">
                  <a16:creationId xmlns:a16="http://schemas.microsoft.com/office/drawing/2014/main" id="{872763F0-83F0-2D44-6624-8546C221149A}"/>
                </a:ext>
              </a:extLst>
            </p:cNvPr>
            <p:cNvGrpSpPr/>
            <p:nvPr/>
          </p:nvGrpSpPr>
          <p:grpSpPr>
            <a:xfrm>
              <a:off x="5404717" y="2951522"/>
              <a:ext cx="1388658" cy="840328"/>
              <a:chOff x="5047013" y="2941314"/>
              <a:chExt cx="1388658" cy="840328"/>
            </a:xfrm>
          </p:grpSpPr>
          <p:sp>
            <p:nvSpPr>
              <p:cNvPr id="1361" name="Rectangle 1360">
                <a:extLst>
                  <a:ext uri="{FF2B5EF4-FFF2-40B4-BE49-F238E27FC236}">
                    <a16:creationId xmlns:a16="http://schemas.microsoft.com/office/drawing/2014/main" id="{2171B8E2-B9E7-49EE-9E7B-5A20729907D0}"/>
                  </a:ext>
                </a:extLst>
              </p:cNvPr>
              <p:cNvSpPr/>
              <p:nvPr/>
            </p:nvSpPr>
            <p:spPr bwMode="auto">
              <a:xfrm>
                <a:off x="5047013" y="3471301"/>
                <a:ext cx="1388658" cy="31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2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Azure OpenAI Service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Embeddings API</a:t>
                </a:r>
              </a:p>
            </p:txBody>
          </p:sp>
          <p:pic>
            <p:nvPicPr>
              <p:cNvPr id="1364" name="Graphic 215">
                <a:extLst>
                  <a:ext uri="{FF2B5EF4-FFF2-40B4-BE49-F238E27FC236}">
                    <a16:creationId xmlns:a16="http://schemas.microsoft.com/office/drawing/2014/main" id="{990C53C3-63A9-EEE8-FC85-AA85970FD8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496117" y="2941314"/>
                <a:ext cx="490451" cy="490451"/>
              </a:xfrm>
              <a:prstGeom prst="rect">
                <a:avLst/>
              </a:prstGeom>
            </p:spPr>
          </p:pic>
        </p:grpSp>
        <p:sp>
          <p:nvSpPr>
            <p:cNvPr id="1369" name="Rectangle 1368">
              <a:extLst>
                <a:ext uri="{FF2B5EF4-FFF2-40B4-BE49-F238E27FC236}">
                  <a16:creationId xmlns:a16="http://schemas.microsoft.com/office/drawing/2014/main" id="{ADD4A0B2-2E00-7203-FF7A-A96FB5CD51A9}"/>
                </a:ext>
              </a:extLst>
            </p:cNvPr>
            <p:cNvSpPr/>
            <p:nvPr/>
          </p:nvSpPr>
          <p:spPr bwMode="auto">
            <a:xfrm>
              <a:off x="8443858" y="5701270"/>
              <a:ext cx="961804" cy="2077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a:rPr>
                <a:t>Q&amp;A Web app</a:t>
              </a:r>
              <a:endPar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endParaRPr>
            </a:p>
          </p:txBody>
        </p:sp>
        <p:cxnSp>
          <p:nvCxnSpPr>
            <p:cNvPr id="1387" name="Straight Arrow Connector 1386">
              <a:extLst>
                <a:ext uri="{FF2B5EF4-FFF2-40B4-BE49-F238E27FC236}">
                  <a16:creationId xmlns:a16="http://schemas.microsoft.com/office/drawing/2014/main" id="{5B983B15-1085-D539-DD40-CE84BAF2841F}"/>
                </a:ext>
              </a:extLst>
            </p:cNvPr>
            <p:cNvCxnSpPr>
              <a:cxnSpLocks/>
              <a:stCxn id="1439" idx="3"/>
              <a:endCxn id="35" idx="1"/>
            </p:cNvCxnSpPr>
            <p:nvPr/>
          </p:nvCxnSpPr>
          <p:spPr>
            <a:xfrm flipV="1">
              <a:off x="9199692" y="5371750"/>
              <a:ext cx="1124523" cy="1"/>
            </a:xfrm>
            <a:prstGeom prst="straightConnector1">
              <a:avLst/>
            </a:prstGeom>
            <a:ln w="12700">
              <a:solidFill>
                <a:srgbClr val="49C5B1"/>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25668CC-1E58-649F-38DD-DD996BB2F771}"/>
                </a:ext>
              </a:extLst>
            </p:cNvPr>
            <p:cNvGrpSpPr/>
            <p:nvPr/>
          </p:nvGrpSpPr>
          <p:grpSpPr>
            <a:xfrm>
              <a:off x="5365346" y="4993108"/>
              <a:ext cx="1467400" cy="841506"/>
              <a:chOff x="5007642" y="4993108"/>
              <a:chExt cx="1467400" cy="841506"/>
            </a:xfrm>
          </p:grpSpPr>
          <p:sp>
            <p:nvSpPr>
              <p:cNvPr id="1429" name="Rectangle 1428">
                <a:extLst>
                  <a:ext uri="{FF2B5EF4-FFF2-40B4-BE49-F238E27FC236}">
                    <a16:creationId xmlns:a16="http://schemas.microsoft.com/office/drawing/2014/main" id="{9FE94AA1-D012-7C8E-0CDE-216707AEF98D}"/>
                  </a:ext>
                </a:extLst>
              </p:cNvPr>
              <p:cNvSpPr/>
              <p:nvPr/>
            </p:nvSpPr>
            <p:spPr bwMode="auto">
              <a:xfrm>
                <a:off x="5007642" y="5524273"/>
                <a:ext cx="1467400" cy="31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2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Azure OpenAI Service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Completions API</a:t>
                </a:r>
              </a:p>
            </p:txBody>
          </p:sp>
          <p:pic>
            <p:nvPicPr>
              <p:cNvPr id="1430" name="Graphic 215">
                <a:extLst>
                  <a:ext uri="{FF2B5EF4-FFF2-40B4-BE49-F238E27FC236}">
                    <a16:creationId xmlns:a16="http://schemas.microsoft.com/office/drawing/2014/main" id="{5896C607-D059-DD44-6284-E4065D4FC7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496117" y="4993108"/>
                <a:ext cx="490451" cy="490451"/>
              </a:xfrm>
              <a:prstGeom prst="rect">
                <a:avLst/>
              </a:prstGeom>
            </p:spPr>
          </p:pic>
        </p:grpSp>
        <p:pic>
          <p:nvPicPr>
            <p:cNvPr id="1432" name="Graphic 1431">
              <a:extLst>
                <a:ext uri="{FF2B5EF4-FFF2-40B4-BE49-F238E27FC236}">
                  <a16:creationId xmlns:a16="http://schemas.microsoft.com/office/drawing/2014/main" id="{8C431713-76A2-1626-2235-B1AA02FD665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3692" y="2502295"/>
              <a:ext cx="532015" cy="532015"/>
            </a:xfrm>
            <a:prstGeom prst="rect">
              <a:avLst/>
            </a:prstGeom>
          </p:spPr>
        </p:pic>
        <p:sp>
          <p:nvSpPr>
            <p:cNvPr id="1433" name="Rectangle 1432">
              <a:extLst>
                <a:ext uri="{FF2B5EF4-FFF2-40B4-BE49-F238E27FC236}">
                  <a16:creationId xmlns:a16="http://schemas.microsoft.com/office/drawing/2014/main" id="{B9060255-EF45-56E9-CA39-E18F33FA76EE}"/>
                </a:ext>
              </a:extLst>
            </p:cNvPr>
            <p:cNvSpPr/>
            <p:nvPr/>
          </p:nvSpPr>
          <p:spPr bwMode="auto">
            <a:xfrm>
              <a:off x="1379619" y="2313928"/>
              <a:ext cx="1280160"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Sans Text Semibold"/>
                  <a:ea typeface="Segoe UI" pitchFamily="34" charset="0"/>
                  <a:cs typeface="Segoe UI" pitchFamily="34" charset="0"/>
                </a:rPr>
                <a:t>Blob Storage</a:t>
              </a:r>
            </a:p>
          </p:txBody>
        </p:sp>
        <p:sp>
          <p:nvSpPr>
            <p:cNvPr id="1434" name="Rectangle 1433">
              <a:extLst>
                <a:ext uri="{FF2B5EF4-FFF2-40B4-BE49-F238E27FC236}">
                  <a16:creationId xmlns:a16="http://schemas.microsoft.com/office/drawing/2014/main" id="{5A4C87D2-F68A-0C80-254D-BF96ADBA2C1A}"/>
                </a:ext>
              </a:extLst>
            </p:cNvPr>
            <p:cNvSpPr/>
            <p:nvPr/>
          </p:nvSpPr>
          <p:spPr bwMode="auto">
            <a:xfrm>
              <a:off x="1379619" y="5092879"/>
              <a:ext cx="1280160" cy="253916"/>
            </a:xfrm>
            <a:prstGeom prst="rect">
              <a:avLst/>
            </a:prstGeom>
            <a:solidFill>
              <a:srgbClr val="F4F3F5">
                <a:alpha val="25000"/>
              </a:srgbClr>
            </a:solidFill>
            <a:ln>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Source Data</a:t>
              </a:r>
            </a:p>
          </p:txBody>
        </p:sp>
        <p:sp>
          <p:nvSpPr>
            <p:cNvPr id="1435" name="Rectangle 1434">
              <a:extLst>
                <a:ext uri="{FF2B5EF4-FFF2-40B4-BE49-F238E27FC236}">
                  <a16:creationId xmlns:a16="http://schemas.microsoft.com/office/drawing/2014/main" id="{A1E448D2-BE4C-D5B5-AD02-8447B46A25B3}"/>
                </a:ext>
              </a:extLst>
            </p:cNvPr>
            <p:cNvSpPr/>
            <p:nvPr/>
          </p:nvSpPr>
          <p:spPr bwMode="auto">
            <a:xfrm>
              <a:off x="1311020" y="5346795"/>
              <a:ext cx="1408176" cy="323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Prompts &amp; completions</a:t>
              </a:r>
            </a:p>
          </p:txBody>
        </p:sp>
        <p:sp>
          <p:nvSpPr>
            <p:cNvPr id="1436" name="Rectangle 1435">
              <a:extLst>
                <a:ext uri="{FF2B5EF4-FFF2-40B4-BE49-F238E27FC236}">
                  <a16:creationId xmlns:a16="http://schemas.microsoft.com/office/drawing/2014/main" id="{B046F5CE-48AF-FC4D-BBCC-3D6593B8A6B8}"/>
                </a:ext>
              </a:extLst>
            </p:cNvPr>
            <p:cNvSpPr/>
            <p:nvPr/>
          </p:nvSpPr>
          <p:spPr bwMode="auto">
            <a:xfrm>
              <a:off x="1245202" y="3324819"/>
              <a:ext cx="1548994" cy="323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10" normalizeH="0" baseline="0" noProof="0" dirty="0">
                  <a:ln>
                    <a:noFill/>
                  </a:ln>
                  <a:solidFill>
                    <a:srgbClr val="000000"/>
                  </a:solidFill>
                  <a:effectLst/>
                  <a:uLnTx/>
                  <a:uFillTx/>
                  <a:latin typeface="Segoe Sans Text"/>
                  <a:ea typeface="Segoe UI" pitchFamily="34" charset="0"/>
                  <a:cs typeface="Segoe UI" pitchFamily="34" charset="0"/>
                </a:rPr>
                <a: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10" normalizeH="0" baseline="0" noProof="0" dirty="0">
                  <a:ln>
                    <a:noFill/>
                  </a:ln>
                  <a:solidFill>
                    <a:srgbClr val="000000"/>
                  </a:solidFill>
                  <a:effectLst/>
                  <a:uLnTx/>
                  <a:uFillTx/>
                  <a:latin typeface="Segoe Sans Text"/>
                  <a:ea typeface="Segoe UI" pitchFamily="34" charset="0"/>
                  <a:cs typeface="Segoe UI" pitchFamily="34" charset="0"/>
                </a:rPr>
                <a:t>System prompt template</a:t>
              </a:r>
            </a:p>
          </p:txBody>
        </p:sp>
        <p:sp>
          <p:nvSpPr>
            <p:cNvPr id="1437" name="Rectangle 1436">
              <a:extLst>
                <a:ext uri="{FF2B5EF4-FFF2-40B4-BE49-F238E27FC236}">
                  <a16:creationId xmlns:a16="http://schemas.microsoft.com/office/drawing/2014/main" id="{65910820-2E67-0346-1BCB-B3736F0FAE68}"/>
                </a:ext>
              </a:extLst>
            </p:cNvPr>
            <p:cNvSpPr/>
            <p:nvPr/>
          </p:nvSpPr>
          <p:spPr bwMode="auto">
            <a:xfrm>
              <a:off x="1379619" y="3070127"/>
              <a:ext cx="1280160" cy="253916"/>
            </a:xfrm>
            <a:prstGeom prst="rect">
              <a:avLst/>
            </a:prstGeom>
            <a:solidFill>
              <a:srgbClr val="F4F3F5">
                <a:alpha val="25000"/>
              </a:srgbClr>
            </a:solidFill>
            <a:ln>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Source metadata</a:t>
              </a:r>
            </a:p>
          </p:txBody>
        </p:sp>
        <p:pic>
          <p:nvPicPr>
            <p:cNvPr id="1439" name="Graphic 1438">
              <a:extLst>
                <a:ext uri="{FF2B5EF4-FFF2-40B4-BE49-F238E27FC236}">
                  <a16:creationId xmlns:a16="http://schemas.microsoft.com/office/drawing/2014/main" id="{73E005C2-30C2-25C2-0233-DA414E6525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6685" y="5100247"/>
              <a:ext cx="543007" cy="543007"/>
            </a:xfrm>
            <a:prstGeom prst="rect">
              <a:avLst/>
            </a:prstGeom>
          </p:spPr>
        </p:pic>
        <p:sp>
          <p:nvSpPr>
            <p:cNvPr id="1441" name="Oval 1440">
              <a:extLst>
                <a:ext uri="{FF2B5EF4-FFF2-40B4-BE49-F238E27FC236}">
                  <a16:creationId xmlns:a16="http://schemas.microsoft.com/office/drawing/2014/main" id="{A82F83C3-6277-C219-0290-7A0B8DDF9ECB}"/>
                </a:ext>
              </a:extLst>
            </p:cNvPr>
            <p:cNvSpPr/>
            <p:nvPr/>
          </p:nvSpPr>
          <p:spPr bwMode="auto">
            <a:xfrm>
              <a:off x="2889199" y="401048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1</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42" name="Oval 1441">
              <a:extLst>
                <a:ext uri="{FF2B5EF4-FFF2-40B4-BE49-F238E27FC236}">
                  <a16:creationId xmlns:a16="http://schemas.microsoft.com/office/drawing/2014/main" id="{3257156E-0F2B-8129-3432-C9F8BDAB9F86}"/>
                </a:ext>
              </a:extLst>
            </p:cNvPr>
            <p:cNvSpPr/>
            <p:nvPr/>
          </p:nvSpPr>
          <p:spPr bwMode="auto">
            <a:xfrm>
              <a:off x="2003718" y="1732784"/>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0</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47" name="Rectangle 1446">
              <a:extLst>
                <a:ext uri="{FF2B5EF4-FFF2-40B4-BE49-F238E27FC236}">
                  <a16:creationId xmlns:a16="http://schemas.microsoft.com/office/drawing/2014/main" id="{338F6A6F-E1A7-7CEE-3CFE-116BA218F21D}"/>
                </a:ext>
              </a:extLst>
            </p:cNvPr>
            <p:cNvSpPr/>
            <p:nvPr/>
          </p:nvSpPr>
          <p:spPr bwMode="auto">
            <a:xfrm>
              <a:off x="2315942" y="1777835"/>
              <a:ext cx="1163782" cy="1384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Populate metadata</a:t>
              </a:r>
            </a:p>
          </p:txBody>
        </p:sp>
        <p:sp>
          <p:nvSpPr>
            <p:cNvPr id="1450" name="Rectangle 1449">
              <a:extLst>
                <a:ext uri="{FF2B5EF4-FFF2-40B4-BE49-F238E27FC236}">
                  <a16:creationId xmlns:a16="http://schemas.microsoft.com/office/drawing/2014/main" id="{2EE4DD01-7F9A-EE34-389D-DF0B0C10810A}"/>
                </a:ext>
              </a:extLst>
            </p:cNvPr>
            <p:cNvSpPr/>
            <p:nvPr/>
          </p:nvSpPr>
          <p:spPr bwMode="auto">
            <a:xfrm>
              <a:off x="3174719" y="3813792"/>
              <a:ext cx="632214"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Change feed: source documents</a:t>
              </a:r>
            </a:p>
          </p:txBody>
        </p:sp>
        <p:sp>
          <p:nvSpPr>
            <p:cNvPr id="1451" name="Rectangle 1450">
              <a:extLst>
                <a:ext uri="{FF2B5EF4-FFF2-40B4-BE49-F238E27FC236}">
                  <a16:creationId xmlns:a16="http://schemas.microsoft.com/office/drawing/2014/main" id="{9075A71C-278E-75E5-7F6A-BFC8002A54B4}"/>
                </a:ext>
              </a:extLst>
            </p:cNvPr>
            <p:cNvSpPr/>
            <p:nvPr/>
          </p:nvSpPr>
          <p:spPr bwMode="auto">
            <a:xfrm>
              <a:off x="3177930" y="4459528"/>
              <a:ext cx="629554"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Persist embedding vectors</a:t>
              </a:r>
            </a:p>
          </p:txBody>
        </p:sp>
        <p:sp>
          <p:nvSpPr>
            <p:cNvPr id="1452" name="Rectangle 1451">
              <a:extLst>
                <a:ext uri="{FF2B5EF4-FFF2-40B4-BE49-F238E27FC236}">
                  <a16:creationId xmlns:a16="http://schemas.microsoft.com/office/drawing/2014/main" id="{04EFBCA2-30B3-8B26-5465-86AD02822499}"/>
                </a:ext>
              </a:extLst>
            </p:cNvPr>
            <p:cNvSpPr/>
            <p:nvPr/>
          </p:nvSpPr>
          <p:spPr bwMode="auto">
            <a:xfrm>
              <a:off x="3177930" y="5089204"/>
              <a:ext cx="859274" cy="1384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Segoe UI" pitchFamily="34" charset="0"/>
                  <a:cs typeface="Segoe UI" pitchFamily="34" charset="0"/>
                </a:rPr>
                <a:t>Persist Q&amp;A</a:t>
              </a:r>
            </a:p>
          </p:txBody>
        </p:sp>
        <p:sp>
          <p:nvSpPr>
            <p:cNvPr id="1453" name="Oval 1452">
              <a:extLst>
                <a:ext uri="{FF2B5EF4-FFF2-40B4-BE49-F238E27FC236}">
                  <a16:creationId xmlns:a16="http://schemas.microsoft.com/office/drawing/2014/main" id="{0CF6DC9F-7E00-2187-3153-3D60F74A0A08}"/>
                </a:ext>
              </a:extLst>
            </p:cNvPr>
            <p:cNvSpPr/>
            <p:nvPr/>
          </p:nvSpPr>
          <p:spPr bwMode="auto">
            <a:xfrm>
              <a:off x="2894013" y="4459528"/>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4</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54" name="Oval 1453">
              <a:extLst>
                <a:ext uri="{FF2B5EF4-FFF2-40B4-BE49-F238E27FC236}">
                  <a16:creationId xmlns:a16="http://schemas.microsoft.com/office/drawing/2014/main" id="{F8148EDB-FC6D-0826-4FE5-2568F8EBBE94}"/>
                </a:ext>
              </a:extLst>
            </p:cNvPr>
            <p:cNvSpPr/>
            <p:nvPr/>
          </p:nvSpPr>
          <p:spPr bwMode="auto">
            <a:xfrm>
              <a:off x="2894013" y="5044153"/>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6</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55" name="Oval 1454">
              <a:extLst>
                <a:ext uri="{FF2B5EF4-FFF2-40B4-BE49-F238E27FC236}">
                  <a16:creationId xmlns:a16="http://schemas.microsoft.com/office/drawing/2014/main" id="{C4F5FD9E-8695-2DE0-B492-30943584383E}"/>
                </a:ext>
              </a:extLst>
            </p:cNvPr>
            <p:cNvSpPr/>
            <p:nvPr/>
          </p:nvSpPr>
          <p:spPr bwMode="auto">
            <a:xfrm>
              <a:off x="4262733" y="241484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2</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57" name="TextBox 1456">
              <a:extLst>
                <a:ext uri="{FF2B5EF4-FFF2-40B4-BE49-F238E27FC236}">
                  <a16:creationId xmlns:a16="http://schemas.microsoft.com/office/drawing/2014/main" id="{B6D6E560-5B46-4FE6-3605-16F2F652A74C}"/>
                </a:ext>
              </a:extLst>
            </p:cNvPr>
            <p:cNvSpPr txBox="1"/>
            <p:nvPr/>
          </p:nvSpPr>
          <p:spPr>
            <a:xfrm>
              <a:off x="7276325" y="2423643"/>
              <a:ext cx="928668"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Request question embedding (embeddings API)</a:t>
              </a:r>
            </a:p>
          </p:txBody>
        </p:sp>
        <p:sp>
          <p:nvSpPr>
            <p:cNvPr id="1458" name="TextBox 1457">
              <a:extLst>
                <a:ext uri="{FF2B5EF4-FFF2-40B4-BE49-F238E27FC236}">
                  <a16:creationId xmlns:a16="http://schemas.microsoft.com/office/drawing/2014/main" id="{8A27F40C-8B08-B44C-EDE3-300D46DB03D2}"/>
                </a:ext>
              </a:extLst>
            </p:cNvPr>
            <p:cNvSpPr txBox="1"/>
            <p:nvPr/>
          </p:nvSpPr>
          <p:spPr>
            <a:xfrm>
              <a:off x="4285256" y="2676804"/>
              <a:ext cx="940546" cy="415498"/>
            </a:xfrm>
            <a:prstGeom prst="rect">
              <a:avLst/>
            </a:prstGeom>
            <a:noFill/>
          </p:spPr>
          <p:txBody>
            <a:bodyPr wrap="square" lIns="0" tIns="0" rIns="0" bIns="0" rtlCol="0">
              <a:spAutoFit/>
            </a:bodyPr>
            <a:lstStyle>
              <a:defPPr>
                <a:defRPr lang="en-US"/>
              </a:defPPr>
              <a:lvl1pPr marR="0" lvl="0" indent="0" fontAlgn="auto">
                <a:lnSpc>
                  <a:spcPct val="100000"/>
                </a:lnSpc>
                <a:buClrTx/>
                <a:buSzTx/>
                <a:buFontTx/>
                <a:buNone/>
                <a:tabLst/>
                <a:defRPr kumimoji="0" sz="900" b="0" i="0" u="none" strike="noStrike" kern="0" cap="none" normalizeH="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Request embeddings (embeddings API)</a:t>
              </a:r>
            </a:p>
          </p:txBody>
        </p:sp>
        <p:sp>
          <p:nvSpPr>
            <p:cNvPr id="1460" name="Oval 1459">
              <a:extLst>
                <a:ext uri="{FF2B5EF4-FFF2-40B4-BE49-F238E27FC236}">
                  <a16:creationId xmlns:a16="http://schemas.microsoft.com/office/drawing/2014/main" id="{E6029292-62F8-4995-BCDE-29009A0E85F4}"/>
                </a:ext>
              </a:extLst>
            </p:cNvPr>
            <p:cNvSpPr/>
            <p:nvPr/>
          </p:nvSpPr>
          <p:spPr bwMode="auto">
            <a:xfrm>
              <a:off x="4180344" y="4001153"/>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3</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61" name="TextBox 1460">
              <a:extLst>
                <a:ext uri="{FF2B5EF4-FFF2-40B4-BE49-F238E27FC236}">
                  <a16:creationId xmlns:a16="http://schemas.microsoft.com/office/drawing/2014/main" id="{52CCD441-80AD-833D-AED2-837F8329E9EE}"/>
                </a:ext>
              </a:extLst>
            </p:cNvPr>
            <p:cNvSpPr txBox="1"/>
            <p:nvPr/>
          </p:nvSpPr>
          <p:spPr>
            <a:xfrm>
              <a:off x="4193159" y="3413136"/>
              <a:ext cx="68851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Index documents &amp; embedding vectors</a:t>
              </a:r>
            </a:p>
          </p:txBody>
        </p:sp>
        <p:sp>
          <p:nvSpPr>
            <p:cNvPr id="1462" name="Oval 1461">
              <a:extLst>
                <a:ext uri="{FF2B5EF4-FFF2-40B4-BE49-F238E27FC236}">
                  <a16:creationId xmlns:a16="http://schemas.microsoft.com/office/drawing/2014/main" id="{69111703-15B8-189E-8CE1-8C03BBBA80DE}"/>
                </a:ext>
              </a:extLst>
            </p:cNvPr>
            <p:cNvSpPr/>
            <p:nvPr/>
          </p:nvSpPr>
          <p:spPr bwMode="auto">
            <a:xfrm>
              <a:off x="6959567" y="1798669"/>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7</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63" name="TextBox 1462">
              <a:extLst>
                <a:ext uri="{FF2B5EF4-FFF2-40B4-BE49-F238E27FC236}">
                  <a16:creationId xmlns:a16="http://schemas.microsoft.com/office/drawing/2014/main" id="{42BF1F06-F978-F590-433A-A700B61C3378}"/>
                </a:ext>
              </a:extLst>
            </p:cNvPr>
            <p:cNvSpPr txBox="1"/>
            <p:nvPr/>
          </p:nvSpPr>
          <p:spPr>
            <a:xfrm>
              <a:off x="7276325" y="1843720"/>
              <a:ext cx="10875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Return answer</a:t>
              </a:r>
            </a:p>
          </p:txBody>
        </p:sp>
        <p:sp>
          <p:nvSpPr>
            <p:cNvPr id="1466" name="Oval 1465">
              <a:extLst>
                <a:ext uri="{FF2B5EF4-FFF2-40B4-BE49-F238E27FC236}">
                  <a16:creationId xmlns:a16="http://schemas.microsoft.com/office/drawing/2014/main" id="{B2F26522-7B95-8DCF-14CD-0B421BE833A8}"/>
                </a:ext>
              </a:extLst>
            </p:cNvPr>
            <p:cNvSpPr/>
            <p:nvPr/>
          </p:nvSpPr>
          <p:spPr bwMode="auto">
            <a:xfrm>
              <a:off x="6959567" y="2444044"/>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3</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67" name="Oval 1466">
              <a:extLst>
                <a:ext uri="{FF2B5EF4-FFF2-40B4-BE49-F238E27FC236}">
                  <a16:creationId xmlns:a16="http://schemas.microsoft.com/office/drawing/2014/main" id="{B4AB32B4-6CBA-864B-7D9F-67E03B41AFC6}"/>
                </a:ext>
              </a:extLst>
            </p:cNvPr>
            <p:cNvSpPr/>
            <p:nvPr/>
          </p:nvSpPr>
          <p:spPr bwMode="auto">
            <a:xfrm>
              <a:off x="6959567" y="4009717"/>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4</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68" name="TextBox 1467">
              <a:extLst>
                <a:ext uri="{FF2B5EF4-FFF2-40B4-BE49-F238E27FC236}">
                  <a16:creationId xmlns:a16="http://schemas.microsoft.com/office/drawing/2014/main" id="{E73D4888-3AC5-9E6B-A01D-2A25522D54A0}"/>
                </a:ext>
              </a:extLst>
            </p:cNvPr>
            <p:cNvSpPr txBox="1"/>
            <p:nvPr/>
          </p:nvSpPr>
          <p:spPr>
            <a:xfrm>
              <a:off x="7276326" y="3960053"/>
              <a:ext cx="79545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Search for context data</a:t>
              </a:r>
            </a:p>
          </p:txBody>
        </p:sp>
        <p:sp>
          <p:nvSpPr>
            <p:cNvPr id="1469" name="Oval 1468">
              <a:extLst>
                <a:ext uri="{FF2B5EF4-FFF2-40B4-BE49-F238E27FC236}">
                  <a16:creationId xmlns:a16="http://schemas.microsoft.com/office/drawing/2014/main" id="{56A58623-50A6-1DE9-790D-02620C33D134}"/>
                </a:ext>
              </a:extLst>
            </p:cNvPr>
            <p:cNvSpPr/>
            <p:nvPr/>
          </p:nvSpPr>
          <p:spPr bwMode="auto">
            <a:xfrm>
              <a:off x="6959567" y="4910811"/>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5</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70" name="TextBox 1469">
              <a:extLst>
                <a:ext uri="{FF2B5EF4-FFF2-40B4-BE49-F238E27FC236}">
                  <a16:creationId xmlns:a16="http://schemas.microsoft.com/office/drawing/2014/main" id="{2ED66498-3830-7A1F-4C34-7D0959B0F493}"/>
                </a:ext>
              </a:extLst>
            </p:cNvPr>
            <p:cNvSpPr txBox="1"/>
            <p:nvPr/>
          </p:nvSpPr>
          <p:spPr>
            <a:xfrm>
              <a:off x="7276325" y="4844827"/>
              <a:ext cx="108753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Request completion (Completions API)</a:t>
              </a:r>
            </a:p>
          </p:txBody>
        </p:sp>
        <p:sp>
          <p:nvSpPr>
            <p:cNvPr id="1472" name="Oval 1471">
              <a:extLst>
                <a:ext uri="{FF2B5EF4-FFF2-40B4-BE49-F238E27FC236}">
                  <a16:creationId xmlns:a16="http://schemas.microsoft.com/office/drawing/2014/main" id="{52A596C8-7CF4-3D02-3500-5C688CEC1AC8}"/>
                </a:ext>
              </a:extLst>
            </p:cNvPr>
            <p:cNvSpPr/>
            <p:nvPr/>
          </p:nvSpPr>
          <p:spPr bwMode="auto">
            <a:xfrm>
              <a:off x="9097405" y="1670507"/>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rPr>
                <a:t>2</a:t>
              </a:r>
              <a:endParaRPr kumimoji="0" lang="en-AU" sz="1000" b="1"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1473" name="TextBox 1472">
              <a:extLst>
                <a:ext uri="{FF2B5EF4-FFF2-40B4-BE49-F238E27FC236}">
                  <a16:creationId xmlns:a16="http://schemas.microsoft.com/office/drawing/2014/main" id="{C7840B82-6308-033B-0F76-7FF9D65FEAB0}"/>
                </a:ext>
              </a:extLst>
            </p:cNvPr>
            <p:cNvSpPr txBox="1"/>
            <p:nvPr/>
          </p:nvSpPr>
          <p:spPr>
            <a:xfrm>
              <a:off x="9175306" y="1988541"/>
              <a:ext cx="496645"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Submit question &amp; history</a:t>
              </a:r>
            </a:p>
          </p:txBody>
        </p:sp>
        <p:sp>
          <p:nvSpPr>
            <p:cNvPr id="1477" name="Oval 1476">
              <a:extLst>
                <a:ext uri="{FF2B5EF4-FFF2-40B4-BE49-F238E27FC236}">
                  <a16:creationId xmlns:a16="http://schemas.microsoft.com/office/drawing/2014/main" id="{844C978C-90E5-FD8F-C43F-879007A1B9F0}"/>
                </a:ext>
              </a:extLst>
            </p:cNvPr>
            <p:cNvSpPr/>
            <p:nvPr/>
          </p:nvSpPr>
          <p:spPr bwMode="auto">
            <a:xfrm>
              <a:off x="9286137" y="4876212"/>
              <a:ext cx="228600" cy="22860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mn-ea"/>
                  <a:cs typeface="Segoe UI" pitchFamily="34" charset="0"/>
                </a:rPr>
                <a:t>1</a:t>
              </a:r>
              <a:endParaRPr kumimoji="0" lang="en-AU" sz="1000" b="1" i="0" u="none" strike="noStrike" kern="1200" cap="none" spc="0" normalizeH="0" baseline="0" noProof="0" dirty="0">
                <a:ln>
                  <a:noFill/>
                </a:ln>
                <a:solidFill>
                  <a:srgbClr val="FFFFFF"/>
                </a:solidFill>
                <a:effectLst/>
                <a:uLnTx/>
                <a:uFillTx/>
                <a:latin typeface="Segoe Sans Text"/>
                <a:ea typeface="+mn-ea"/>
                <a:cs typeface="Segoe UI" pitchFamily="34" charset="0"/>
              </a:endParaRPr>
            </a:p>
          </p:txBody>
        </p:sp>
        <p:sp>
          <p:nvSpPr>
            <p:cNvPr id="1478" name="TextBox 1477">
              <a:extLst>
                <a:ext uri="{FF2B5EF4-FFF2-40B4-BE49-F238E27FC236}">
                  <a16:creationId xmlns:a16="http://schemas.microsoft.com/office/drawing/2014/main" id="{49DA2BA4-9D7A-16EA-BA28-AC1ADB40CC0F}"/>
                </a:ext>
              </a:extLst>
            </p:cNvPr>
            <p:cNvSpPr txBox="1"/>
            <p:nvPr/>
          </p:nvSpPr>
          <p:spPr>
            <a:xfrm>
              <a:off x="9344144" y="5158453"/>
              <a:ext cx="1087531" cy="138499"/>
            </a:xfrm>
            <a:prstGeom prst="rect">
              <a:avLst/>
            </a:prstGeom>
            <a:noFill/>
          </p:spPr>
          <p:txBody>
            <a:bodyPr wrap="square" lIns="0" tIns="0" rIns="0" bIns="0" rtlCol="0">
              <a:spAutoFit/>
            </a:bodyPr>
            <a:lstStyle>
              <a:defPPr>
                <a:defRPr lang="en-US"/>
              </a:defPPr>
              <a:lvl1pPr marR="0" lvl="0" indent="0" fontAlgn="auto">
                <a:lnSpc>
                  <a:spcPct val="100000"/>
                </a:lnSpc>
                <a:buClrTx/>
                <a:buSzTx/>
                <a:buFontTx/>
                <a:buNone/>
                <a:tabLst/>
                <a:defRPr kumimoji="0" sz="900" b="0" i="0" u="none" strike="noStrike" kern="0"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Sans Text"/>
                  <a:ea typeface="+mn-ea"/>
                  <a:cs typeface="+mn-cs"/>
                </a:rPr>
                <a:t>Ask question</a:t>
              </a:r>
            </a:p>
          </p:txBody>
        </p:sp>
        <p:sp>
          <p:nvSpPr>
            <p:cNvPr id="1418" name="TextBox 1417">
              <a:extLst>
                <a:ext uri="{FF2B5EF4-FFF2-40B4-BE49-F238E27FC236}">
                  <a16:creationId xmlns:a16="http://schemas.microsoft.com/office/drawing/2014/main" id="{E2E54B71-C2FC-7CF7-9626-659C652093F0}"/>
                </a:ext>
              </a:extLst>
            </p:cNvPr>
            <p:cNvSpPr txBox="1"/>
            <p:nvPr/>
          </p:nvSpPr>
          <p:spPr>
            <a:xfrm>
              <a:off x="10588966" y="1573628"/>
              <a:ext cx="71716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Legend:</a:t>
              </a:r>
            </a:p>
          </p:txBody>
        </p:sp>
        <p:grpSp>
          <p:nvGrpSpPr>
            <p:cNvPr id="43" name="Group 42">
              <a:extLst>
                <a:ext uri="{FF2B5EF4-FFF2-40B4-BE49-F238E27FC236}">
                  <a16:creationId xmlns:a16="http://schemas.microsoft.com/office/drawing/2014/main" id="{731A7B8B-BD15-B7BD-A7C8-CDC961C6F8D8}"/>
                </a:ext>
              </a:extLst>
            </p:cNvPr>
            <p:cNvGrpSpPr/>
            <p:nvPr/>
          </p:nvGrpSpPr>
          <p:grpSpPr>
            <a:xfrm>
              <a:off x="10588966" y="1837895"/>
              <a:ext cx="859630" cy="285860"/>
              <a:chOff x="10776679" y="1958387"/>
              <a:chExt cx="859630" cy="285860"/>
            </a:xfrm>
          </p:grpSpPr>
          <p:cxnSp>
            <p:nvCxnSpPr>
              <p:cNvPr id="1419" name="Straight Arrow Connector 1418">
                <a:extLst>
                  <a:ext uri="{FF2B5EF4-FFF2-40B4-BE49-F238E27FC236}">
                    <a16:creationId xmlns:a16="http://schemas.microsoft.com/office/drawing/2014/main" id="{540B6FE2-B953-E5AB-CE5B-F05855770814}"/>
                  </a:ext>
                  <a:ext uri="{C183D7F6-B498-43B3-948B-1728B52AA6E4}">
                    <adec:decorative xmlns:adec="http://schemas.microsoft.com/office/drawing/2017/decorative" val="1"/>
                  </a:ext>
                </a:extLst>
              </p:cNvPr>
              <p:cNvCxnSpPr>
                <a:cxnSpLocks/>
              </p:cNvCxnSpPr>
              <p:nvPr/>
            </p:nvCxnSpPr>
            <p:spPr>
              <a:xfrm>
                <a:off x="10776679" y="2244247"/>
                <a:ext cx="822960" cy="0"/>
              </a:xfrm>
              <a:prstGeom prst="straightConnector1">
                <a:avLst/>
              </a:prstGeom>
              <a:ln w="22225">
                <a:solidFill>
                  <a:srgbClr val="FF5C3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20" name="TextBox 1419">
                <a:extLst>
                  <a:ext uri="{FF2B5EF4-FFF2-40B4-BE49-F238E27FC236}">
                    <a16:creationId xmlns:a16="http://schemas.microsoft.com/office/drawing/2014/main" id="{98F189A2-63B5-1BF5-402C-3A6E3F74F0DC}"/>
                  </a:ext>
                </a:extLst>
              </p:cNvPr>
              <p:cNvSpPr txBox="1"/>
              <p:nvPr/>
            </p:nvSpPr>
            <p:spPr>
              <a:xfrm>
                <a:off x="10776679" y="1958387"/>
                <a:ext cx="859630" cy="246221"/>
              </a:xfrm>
              <a:prstGeom prst="rect">
                <a:avLst/>
              </a:prstGeom>
              <a:noFill/>
            </p:spPr>
            <p:txBody>
              <a:bodyPr wrap="square" lIns="0" tIns="0" rIns="0" bIns="0" rtlCol="0">
                <a:spAutoFit/>
              </a:bodyPr>
              <a:lstStyle>
                <a:defPPr>
                  <a:defRPr lang="en-US"/>
                </a:defPPr>
                <a:lvl1pPr marR="0" lvl="0" indent="0" fontAlgn="auto">
                  <a:lnSpc>
                    <a:spcPct val="100000"/>
                  </a:lnSpc>
                  <a:buClrTx/>
                  <a:buSzTx/>
                  <a:buFontTx/>
                  <a:buNone/>
                  <a:tabLst/>
                  <a:defRPr kumimoji="0" sz="900" b="0" i="0" u="none" strike="noStrike" kern="0"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Semantic Kernel orchestrated call</a:t>
                </a:r>
              </a:p>
            </p:txBody>
          </p:sp>
        </p:grpSp>
        <p:grpSp>
          <p:nvGrpSpPr>
            <p:cNvPr id="44" name="Group 43">
              <a:extLst>
                <a:ext uri="{FF2B5EF4-FFF2-40B4-BE49-F238E27FC236}">
                  <a16:creationId xmlns:a16="http://schemas.microsoft.com/office/drawing/2014/main" id="{5B91EB64-94A9-40B1-2D45-171ABAAFA31D}"/>
                </a:ext>
              </a:extLst>
            </p:cNvPr>
            <p:cNvGrpSpPr/>
            <p:nvPr/>
          </p:nvGrpSpPr>
          <p:grpSpPr>
            <a:xfrm>
              <a:off x="10588966" y="2260805"/>
              <a:ext cx="859629" cy="162749"/>
              <a:chOff x="11830171" y="2081498"/>
              <a:chExt cx="859629" cy="162749"/>
            </a:xfrm>
          </p:grpSpPr>
          <p:cxnSp>
            <p:nvCxnSpPr>
              <p:cNvPr id="1421" name="Straight Arrow Connector 1420">
                <a:extLst>
                  <a:ext uri="{FF2B5EF4-FFF2-40B4-BE49-F238E27FC236}">
                    <a16:creationId xmlns:a16="http://schemas.microsoft.com/office/drawing/2014/main" id="{C8211397-590B-9995-8DB6-3458A6E57EA2}"/>
                  </a:ext>
                  <a:ext uri="{C183D7F6-B498-43B3-948B-1728B52AA6E4}">
                    <adec:decorative xmlns:adec="http://schemas.microsoft.com/office/drawing/2017/decorative" val="1"/>
                  </a:ext>
                </a:extLst>
              </p:cNvPr>
              <p:cNvCxnSpPr>
                <a:cxnSpLocks/>
              </p:cNvCxnSpPr>
              <p:nvPr/>
            </p:nvCxnSpPr>
            <p:spPr>
              <a:xfrm>
                <a:off x="11830171" y="2244247"/>
                <a:ext cx="822960" cy="0"/>
              </a:xfrm>
              <a:prstGeom prst="straightConnector1">
                <a:avLst/>
              </a:prstGeom>
              <a:ln w="222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22" name="TextBox 1421">
                <a:extLst>
                  <a:ext uri="{FF2B5EF4-FFF2-40B4-BE49-F238E27FC236}">
                    <a16:creationId xmlns:a16="http://schemas.microsoft.com/office/drawing/2014/main" id="{37DCA19D-2ACF-D005-EAB3-8487D7F3A47B}"/>
                  </a:ext>
                </a:extLst>
              </p:cNvPr>
              <p:cNvSpPr txBox="1"/>
              <p:nvPr/>
            </p:nvSpPr>
            <p:spPr>
              <a:xfrm>
                <a:off x="11830171" y="2081498"/>
                <a:ext cx="859629" cy="123111"/>
              </a:xfrm>
              <a:prstGeom prst="rect">
                <a:avLst/>
              </a:prstGeom>
              <a:noFill/>
            </p:spPr>
            <p:txBody>
              <a:bodyPr wrap="square" lIns="0" tIns="0" rIns="0" bIns="0" rtlCol="0">
                <a:spAutoFit/>
              </a:bodyPr>
              <a:lstStyle>
                <a:defPPr>
                  <a:defRPr lang="en-US"/>
                </a:defPPr>
                <a:lvl1pPr marR="0" lvl="0" indent="0" fontAlgn="auto">
                  <a:lnSpc>
                    <a:spcPct val="100000"/>
                  </a:lnSpc>
                  <a:buClrTx/>
                  <a:buSzTx/>
                  <a:buFontTx/>
                  <a:buNone/>
                  <a:tabLst/>
                  <a:defRPr kumimoji="0" sz="900" b="0" i="0" u="none" strike="noStrike" kern="0"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Other service calls</a:t>
                </a:r>
              </a:p>
            </p:txBody>
          </p:sp>
        </p:grpSp>
        <p:grpSp>
          <p:nvGrpSpPr>
            <p:cNvPr id="45" name="Group 44">
              <a:extLst>
                <a:ext uri="{FF2B5EF4-FFF2-40B4-BE49-F238E27FC236}">
                  <a16:creationId xmlns:a16="http://schemas.microsoft.com/office/drawing/2014/main" id="{BF89E48F-833E-D08D-766F-83D918B9A678}"/>
                </a:ext>
              </a:extLst>
            </p:cNvPr>
            <p:cNvGrpSpPr/>
            <p:nvPr/>
          </p:nvGrpSpPr>
          <p:grpSpPr>
            <a:xfrm>
              <a:off x="10588966" y="2560603"/>
              <a:ext cx="822960" cy="162750"/>
              <a:chOff x="12883663" y="2081497"/>
              <a:chExt cx="822960" cy="162750"/>
            </a:xfrm>
          </p:grpSpPr>
          <p:cxnSp>
            <p:nvCxnSpPr>
              <p:cNvPr id="1423" name="Straight Arrow Connector 1422">
                <a:extLst>
                  <a:ext uri="{FF2B5EF4-FFF2-40B4-BE49-F238E27FC236}">
                    <a16:creationId xmlns:a16="http://schemas.microsoft.com/office/drawing/2014/main" id="{8AB61703-F286-2845-3B76-8A2CE6731946}"/>
                  </a:ext>
                  <a:ext uri="{C183D7F6-B498-43B3-948B-1728B52AA6E4}">
                    <adec:decorative xmlns:adec="http://schemas.microsoft.com/office/drawing/2017/decorative" val="1"/>
                  </a:ext>
                </a:extLst>
              </p:cNvPr>
              <p:cNvCxnSpPr>
                <a:cxnSpLocks/>
              </p:cNvCxnSpPr>
              <p:nvPr/>
            </p:nvCxnSpPr>
            <p:spPr>
              <a:xfrm>
                <a:off x="12883663" y="2244247"/>
                <a:ext cx="822960" cy="0"/>
              </a:xfrm>
              <a:prstGeom prst="straightConnector1">
                <a:avLst/>
              </a:prstGeom>
              <a:ln w="22225">
                <a:solidFill>
                  <a:srgbClr val="49C5B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24" name="TextBox 1423">
                <a:extLst>
                  <a:ext uri="{FF2B5EF4-FFF2-40B4-BE49-F238E27FC236}">
                    <a16:creationId xmlns:a16="http://schemas.microsoft.com/office/drawing/2014/main" id="{AC6E051C-5661-093E-BA4B-7247E8D1667A}"/>
                  </a:ext>
                </a:extLst>
              </p:cNvPr>
              <p:cNvSpPr txBox="1"/>
              <p:nvPr/>
            </p:nvSpPr>
            <p:spPr>
              <a:xfrm>
                <a:off x="12883663" y="2081497"/>
                <a:ext cx="717166" cy="123111"/>
              </a:xfrm>
              <a:prstGeom prst="rect">
                <a:avLst/>
              </a:prstGeom>
              <a:noFill/>
            </p:spPr>
            <p:txBody>
              <a:bodyPr wrap="square" lIns="0" tIns="0" rIns="0" bIns="0" rtlCol="0">
                <a:spAutoFit/>
              </a:bodyPr>
              <a:lstStyle>
                <a:defPPr>
                  <a:defRPr lang="en-US"/>
                </a:defPPr>
                <a:lvl1pPr marR="0" lvl="0" indent="0" fontAlgn="auto">
                  <a:lnSpc>
                    <a:spcPct val="100000"/>
                  </a:lnSpc>
                  <a:buClrTx/>
                  <a:buSzTx/>
                  <a:buFontTx/>
                  <a:buNone/>
                  <a:tabLst/>
                  <a:defRPr kumimoji="0" sz="900" b="0" i="0" u="none" strike="noStrike" kern="0"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User interaction</a:t>
                </a:r>
              </a:p>
            </p:txBody>
          </p:sp>
        </p:grpSp>
        <p:grpSp>
          <p:nvGrpSpPr>
            <p:cNvPr id="46" name="Group 45">
              <a:extLst>
                <a:ext uri="{FF2B5EF4-FFF2-40B4-BE49-F238E27FC236}">
                  <a16:creationId xmlns:a16="http://schemas.microsoft.com/office/drawing/2014/main" id="{939D4693-8316-9B2D-1A8C-753F3ED3A4F4}"/>
                </a:ext>
              </a:extLst>
            </p:cNvPr>
            <p:cNvGrpSpPr/>
            <p:nvPr/>
          </p:nvGrpSpPr>
          <p:grpSpPr>
            <a:xfrm>
              <a:off x="10588966" y="2860402"/>
              <a:ext cx="695617" cy="246221"/>
              <a:chOff x="10781415" y="3343913"/>
              <a:chExt cx="695617" cy="246221"/>
            </a:xfrm>
          </p:grpSpPr>
          <p:sp>
            <p:nvSpPr>
              <p:cNvPr id="1427" name="TextBox 1426">
                <a:extLst>
                  <a:ext uri="{FF2B5EF4-FFF2-40B4-BE49-F238E27FC236}">
                    <a16:creationId xmlns:a16="http://schemas.microsoft.com/office/drawing/2014/main" id="{3E37F743-3345-9C9B-FBA8-127F1FFDCAE8}"/>
                  </a:ext>
                </a:extLst>
              </p:cNvPr>
              <p:cNvSpPr txBox="1"/>
              <p:nvPr/>
            </p:nvSpPr>
            <p:spPr>
              <a:xfrm>
                <a:off x="11019832" y="3343913"/>
                <a:ext cx="45720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Backend</a:t>
                </a:r>
                <a:br>
                  <a:rPr kumimoji="0" lang="en-US" sz="800" b="0" i="0" u="none" strike="noStrike" kern="0" cap="none" spc="0" normalizeH="0" baseline="0" noProof="0" dirty="0">
                    <a:ln>
                      <a:noFill/>
                    </a:ln>
                    <a:solidFill>
                      <a:srgbClr val="000000"/>
                    </a:solidFill>
                    <a:effectLst/>
                    <a:uLnTx/>
                    <a:uFillTx/>
                    <a:latin typeface="Segoe Sans Text"/>
                    <a:ea typeface="+mn-ea"/>
                    <a:cs typeface="+mn-cs"/>
                  </a:rPr>
                </a:br>
                <a:r>
                  <a:rPr kumimoji="0" lang="en-US" sz="800" b="0" i="0" u="none" strike="noStrike" kern="0" cap="none" spc="0" normalizeH="0" baseline="0" noProof="0" dirty="0">
                    <a:ln>
                      <a:noFill/>
                    </a:ln>
                    <a:solidFill>
                      <a:srgbClr val="000000"/>
                    </a:solidFill>
                    <a:effectLst/>
                    <a:uLnTx/>
                    <a:uFillTx/>
                    <a:latin typeface="Segoe Sans Text"/>
                    <a:ea typeface="+mn-ea"/>
                    <a:cs typeface="+mn-cs"/>
                  </a:rPr>
                  <a:t>data flow</a:t>
                </a:r>
              </a:p>
            </p:txBody>
          </p:sp>
          <p:sp>
            <p:nvSpPr>
              <p:cNvPr id="1482" name="Oval 1481">
                <a:extLst>
                  <a:ext uri="{FF2B5EF4-FFF2-40B4-BE49-F238E27FC236}">
                    <a16:creationId xmlns:a16="http://schemas.microsoft.com/office/drawing/2014/main" id="{C852343D-4C02-7584-F48C-EC9F32F34DF3}"/>
                  </a:ext>
                </a:extLst>
              </p:cNvPr>
              <p:cNvSpPr/>
              <p:nvPr/>
            </p:nvSpPr>
            <p:spPr bwMode="auto">
              <a:xfrm>
                <a:off x="10781415" y="3375583"/>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mn-ea"/>
                    <a:cs typeface="Segoe UI" pitchFamily="34" charset="0"/>
                  </a:rPr>
                  <a:t>#</a:t>
                </a:r>
                <a:endParaRPr kumimoji="0" lang="en-AU" sz="1000" b="1" i="0" u="none" strike="noStrike" kern="1200" cap="none" spc="0" normalizeH="0" baseline="0" noProof="0" dirty="0">
                  <a:ln>
                    <a:noFill/>
                  </a:ln>
                  <a:solidFill>
                    <a:srgbClr val="FFFFFF"/>
                  </a:solidFill>
                  <a:effectLst/>
                  <a:uLnTx/>
                  <a:uFillTx/>
                  <a:latin typeface="Segoe Sans Text"/>
                  <a:ea typeface="+mn-ea"/>
                  <a:cs typeface="Segoe UI" pitchFamily="34" charset="0"/>
                </a:endParaRPr>
              </a:p>
            </p:txBody>
          </p:sp>
        </p:grpSp>
        <p:grpSp>
          <p:nvGrpSpPr>
            <p:cNvPr id="47" name="Group 46">
              <a:extLst>
                <a:ext uri="{FF2B5EF4-FFF2-40B4-BE49-F238E27FC236}">
                  <a16:creationId xmlns:a16="http://schemas.microsoft.com/office/drawing/2014/main" id="{85FE557A-E6D7-E70C-2473-44E001605801}"/>
                </a:ext>
              </a:extLst>
            </p:cNvPr>
            <p:cNvGrpSpPr/>
            <p:nvPr/>
          </p:nvGrpSpPr>
          <p:grpSpPr>
            <a:xfrm>
              <a:off x="10588966" y="3199542"/>
              <a:ext cx="706162" cy="246221"/>
              <a:chOff x="10770870" y="3778455"/>
              <a:chExt cx="706162" cy="246221"/>
            </a:xfrm>
          </p:grpSpPr>
          <p:sp>
            <p:nvSpPr>
              <p:cNvPr id="1428" name="TextBox 1427">
                <a:extLst>
                  <a:ext uri="{FF2B5EF4-FFF2-40B4-BE49-F238E27FC236}">
                    <a16:creationId xmlns:a16="http://schemas.microsoft.com/office/drawing/2014/main" id="{7BCCC50E-0B22-AC56-22FA-088C35C0F9E3}"/>
                  </a:ext>
                </a:extLst>
              </p:cNvPr>
              <p:cNvSpPr txBox="1"/>
              <p:nvPr/>
            </p:nvSpPr>
            <p:spPr>
              <a:xfrm>
                <a:off x="11019832" y="3778455"/>
                <a:ext cx="45720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Sans Text"/>
                    <a:ea typeface="+mn-ea"/>
                    <a:cs typeface="+mn-cs"/>
                  </a:rPr>
                  <a:t>Frontend workflow</a:t>
                </a:r>
              </a:p>
            </p:txBody>
          </p:sp>
          <p:sp>
            <p:nvSpPr>
              <p:cNvPr id="1483" name="Oval 1482">
                <a:extLst>
                  <a:ext uri="{FF2B5EF4-FFF2-40B4-BE49-F238E27FC236}">
                    <a16:creationId xmlns:a16="http://schemas.microsoft.com/office/drawing/2014/main" id="{277564AF-FC97-0CA6-A786-213E13B8A858}"/>
                  </a:ext>
                </a:extLst>
              </p:cNvPr>
              <p:cNvSpPr/>
              <p:nvPr/>
            </p:nvSpPr>
            <p:spPr bwMode="auto">
              <a:xfrm>
                <a:off x="10770870" y="3810125"/>
                <a:ext cx="182880" cy="18288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Sans Text"/>
                    <a:ea typeface="+mn-ea"/>
                    <a:cs typeface="Segoe UI" pitchFamily="34" charset="0"/>
                  </a:rPr>
                  <a:t>#</a:t>
                </a:r>
                <a:endParaRPr kumimoji="0" lang="en-AU" sz="1000" b="1" i="0" u="none" strike="noStrike" kern="1200" cap="none" spc="0" normalizeH="0" baseline="0" noProof="0" dirty="0">
                  <a:ln>
                    <a:noFill/>
                  </a:ln>
                  <a:solidFill>
                    <a:srgbClr val="FFFFFF"/>
                  </a:solidFill>
                  <a:effectLst/>
                  <a:uLnTx/>
                  <a:uFillTx/>
                  <a:latin typeface="Segoe Sans Text"/>
                  <a:ea typeface="+mn-ea"/>
                  <a:cs typeface="Segoe UI" pitchFamily="34" charset="0"/>
                </a:endParaRPr>
              </a:p>
            </p:txBody>
          </p:sp>
        </p:grpSp>
        <p:sp>
          <p:nvSpPr>
            <p:cNvPr id="14" name="Freeform: Shape 13">
              <a:extLst>
                <a:ext uri="{FF2B5EF4-FFF2-40B4-BE49-F238E27FC236}">
                  <a16:creationId xmlns:a16="http://schemas.microsoft.com/office/drawing/2014/main" id="{F12123DC-AA7B-79A2-6428-8B24B942B7D6}"/>
                </a:ext>
              </a:extLst>
            </p:cNvPr>
            <p:cNvSpPr/>
            <p:nvPr/>
          </p:nvSpPr>
          <p:spPr bwMode="auto">
            <a:xfrm>
              <a:off x="2793999" y="1984371"/>
              <a:ext cx="2970735" cy="2306637"/>
            </a:xfrm>
            <a:custGeom>
              <a:avLst/>
              <a:gdLst>
                <a:gd name="connsiteX0" fmla="*/ 0 w 2533650"/>
                <a:gd name="connsiteY0" fmla="*/ 2330450 h 2330450"/>
                <a:gd name="connsiteX1" fmla="*/ 1212850 w 2533650"/>
                <a:gd name="connsiteY1" fmla="*/ 2330450 h 2330450"/>
                <a:gd name="connsiteX2" fmla="*/ 1212850 w 2533650"/>
                <a:gd name="connsiteY2" fmla="*/ 0 h 2330450"/>
                <a:gd name="connsiteX3" fmla="*/ 2533650 w 2533650"/>
                <a:gd name="connsiteY3" fmla="*/ 0 h 2330450"/>
                <a:gd name="connsiteX0" fmla="*/ 0 w 2533650"/>
                <a:gd name="connsiteY0" fmla="*/ 2330450 h 2330455"/>
                <a:gd name="connsiteX1" fmla="*/ 341491 w 2533650"/>
                <a:gd name="connsiteY1" fmla="*/ 2330455 h 2330455"/>
                <a:gd name="connsiteX2" fmla="*/ 1212850 w 2533650"/>
                <a:gd name="connsiteY2" fmla="*/ 2330450 h 2330455"/>
                <a:gd name="connsiteX3" fmla="*/ 1212850 w 2533650"/>
                <a:gd name="connsiteY3" fmla="*/ 0 h 2330455"/>
                <a:gd name="connsiteX4" fmla="*/ 2533650 w 2533650"/>
                <a:gd name="connsiteY4" fmla="*/ 0 h 2330455"/>
                <a:gd name="connsiteX0" fmla="*/ 0 w 2192159"/>
                <a:gd name="connsiteY0" fmla="*/ 2330455 h 2330455"/>
                <a:gd name="connsiteX1" fmla="*/ 871359 w 2192159"/>
                <a:gd name="connsiteY1" fmla="*/ 2330450 h 2330455"/>
                <a:gd name="connsiteX2" fmla="*/ 871359 w 2192159"/>
                <a:gd name="connsiteY2" fmla="*/ 0 h 2330455"/>
                <a:gd name="connsiteX3" fmla="*/ 2192159 w 2192159"/>
                <a:gd name="connsiteY3" fmla="*/ 0 h 2330455"/>
                <a:gd name="connsiteX0" fmla="*/ 0 w 2192159"/>
                <a:gd name="connsiteY0" fmla="*/ 2330455 h 2330455"/>
                <a:gd name="connsiteX1" fmla="*/ 49076 w 2192159"/>
                <a:gd name="connsiteY1" fmla="*/ 2328850 h 2330455"/>
                <a:gd name="connsiteX2" fmla="*/ 871359 w 2192159"/>
                <a:gd name="connsiteY2" fmla="*/ 2330450 h 2330455"/>
                <a:gd name="connsiteX3" fmla="*/ 871359 w 2192159"/>
                <a:gd name="connsiteY3" fmla="*/ 0 h 2330455"/>
                <a:gd name="connsiteX4" fmla="*/ 2192159 w 2192159"/>
                <a:gd name="connsiteY4" fmla="*/ 0 h 2330455"/>
                <a:gd name="connsiteX0" fmla="*/ 0 w 2143083"/>
                <a:gd name="connsiteY0" fmla="*/ 2328850 h 2330450"/>
                <a:gd name="connsiteX1" fmla="*/ 822283 w 2143083"/>
                <a:gd name="connsiteY1" fmla="*/ 2330450 h 2330450"/>
                <a:gd name="connsiteX2" fmla="*/ 822283 w 2143083"/>
                <a:gd name="connsiteY2" fmla="*/ 0 h 2330450"/>
                <a:gd name="connsiteX3" fmla="*/ 2143083 w 2143083"/>
                <a:gd name="connsiteY3" fmla="*/ 0 h 2330450"/>
                <a:gd name="connsiteX0" fmla="*/ 0 w 2143083"/>
                <a:gd name="connsiteY0" fmla="*/ 2328850 h 2330450"/>
                <a:gd name="connsiteX1" fmla="*/ 94933 w 2143083"/>
                <a:gd name="connsiteY1" fmla="*/ 2328851 h 2330450"/>
                <a:gd name="connsiteX2" fmla="*/ 822283 w 2143083"/>
                <a:gd name="connsiteY2" fmla="*/ 2330450 h 2330450"/>
                <a:gd name="connsiteX3" fmla="*/ 822283 w 2143083"/>
                <a:gd name="connsiteY3" fmla="*/ 0 h 2330450"/>
                <a:gd name="connsiteX4" fmla="*/ 2143083 w 2143083"/>
                <a:gd name="connsiteY4" fmla="*/ 0 h 2330450"/>
                <a:gd name="connsiteX0" fmla="*/ 0 w 2048150"/>
                <a:gd name="connsiteY0" fmla="*/ 2328851 h 2330450"/>
                <a:gd name="connsiteX1" fmla="*/ 727350 w 2048150"/>
                <a:gd name="connsiteY1" fmla="*/ 2330450 h 2330450"/>
                <a:gd name="connsiteX2" fmla="*/ 727350 w 2048150"/>
                <a:gd name="connsiteY2" fmla="*/ 0 h 2330450"/>
                <a:gd name="connsiteX3" fmla="*/ 2048150 w 2048150"/>
                <a:gd name="connsiteY3" fmla="*/ 0 h 2330450"/>
              </a:gdLst>
              <a:ahLst/>
              <a:cxnLst>
                <a:cxn ang="0">
                  <a:pos x="connsiteX0" y="connsiteY0"/>
                </a:cxn>
                <a:cxn ang="0">
                  <a:pos x="connsiteX1" y="connsiteY1"/>
                </a:cxn>
                <a:cxn ang="0">
                  <a:pos x="connsiteX2" y="connsiteY2"/>
                </a:cxn>
                <a:cxn ang="0">
                  <a:pos x="connsiteX3" y="connsiteY3"/>
                </a:cxn>
              </a:cxnLst>
              <a:rect l="l" t="t" r="r" b="b"/>
              <a:pathLst>
                <a:path w="2048150" h="2330450">
                  <a:moveTo>
                    <a:pt x="0" y="2328851"/>
                  </a:moveTo>
                  <a:lnTo>
                    <a:pt x="727350" y="2330450"/>
                  </a:lnTo>
                  <a:lnTo>
                    <a:pt x="727350" y="0"/>
                  </a:lnTo>
                  <a:lnTo>
                    <a:pt x="2048150" y="0"/>
                  </a:ln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1CC223AE-94D3-76C0-6DF0-13F748F9D8C3}"/>
                </a:ext>
              </a:extLst>
            </p:cNvPr>
            <p:cNvSpPr/>
            <p:nvPr/>
          </p:nvSpPr>
          <p:spPr bwMode="auto">
            <a:xfrm>
              <a:off x="2803525" y="2084848"/>
              <a:ext cx="2961210" cy="2313759"/>
            </a:xfrm>
            <a:custGeom>
              <a:avLst/>
              <a:gdLst>
                <a:gd name="connsiteX0" fmla="*/ 2576512 w 2576512"/>
                <a:gd name="connsiteY0" fmla="*/ 0 h 2238375"/>
                <a:gd name="connsiteX1" fmla="*/ 1362075 w 2576512"/>
                <a:gd name="connsiteY1" fmla="*/ 0 h 2238375"/>
                <a:gd name="connsiteX2" fmla="*/ 1362075 w 2576512"/>
                <a:gd name="connsiteY2" fmla="*/ 2238375 h 2238375"/>
                <a:gd name="connsiteX3" fmla="*/ 0 w 2576512"/>
                <a:gd name="connsiteY3" fmla="*/ 2238375 h 2238375"/>
                <a:gd name="connsiteX0" fmla="*/ 2576512 w 2576512"/>
                <a:gd name="connsiteY0" fmla="*/ 0 h 2238375"/>
                <a:gd name="connsiteX1" fmla="*/ 1362075 w 2576512"/>
                <a:gd name="connsiteY1" fmla="*/ 0 h 2238375"/>
                <a:gd name="connsiteX2" fmla="*/ 1362075 w 2576512"/>
                <a:gd name="connsiteY2" fmla="*/ 2238375 h 2238375"/>
                <a:gd name="connsiteX3" fmla="*/ 400068 w 2576512"/>
                <a:gd name="connsiteY3" fmla="*/ 2237951 h 2238375"/>
                <a:gd name="connsiteX4" fmla="*/ 0 w 2576512"/>
                <a:gd name="connsiteY4" fmla="*/ 2238375 h 2238375"/>
                <a:gd name="connsiteX0" fmla="*/ 2176444 w 2176444"/>
                <a:gd name="connsiteY0" fmla="*/ 0 h 2238375"/>
                <a:gd name="connsiteX1" fmla="*/ 962007 w 2176444"/>
                <a:gd name="connsiteY1" fmla="*/ 0 h 2238375"/>
                <a:gd name="connsiteX2" fmla="*/ 962007 w 2176444"/>
                <a:gd name="connsiteY2" fmla="*/ 2238375 h 2238375"/>
                <a:gd name="connsiteX3" fmla="*/ 0 w 2176444"/>
                <a:gd name="connsiteY3" fmla="*/ 2237951 h 2238375"/>
                <a:gd name="connsiteX0" fmla="*/ 2176444 w 2176444"/>
                <a:gd name="connsiteY0" fmla="*/ 0 h 2238719"/>
                <a:gd name="connsiteX1" fmla="*/ 962007 w 2176444"/>
                <a:gd name="connsiteY1" fmla="*/ 0 h 2238719"/>
                <a:gd name="connsiteX2" fmla="*/ 962007 w 2176444"/>
                <a:gd name="connsiteY2" fmla="*/ 2238375 h 2238719"/>
                <a:gd name="connsiteX3" fmla="*/ 101933 w 2176444"/>
                <a:gd name="connsiteY3" fmla="*/ 2238719 h 2238719"/>
                <a:gd name="connsiteX4" fmla="*/ 0 w 2176444"/>
                <a:gd name="connsiteY4" fmla="*/ 2237951 h 2238719"/>
                <a:gd name="connsiteX0" fmla="*/ 2074511 w 2074511"/>
                <a:gd name="connsiteY0" fmla="*/ 0 h 2238719"/>
                <a:gd name="connsiteX1" fmla="*/ 860074 w 2074511"/>
                <a:gd name="connsiteY1" fmla="*/ 0 h 2238719"/>
                <a:gd name="connsiteX2" fmla="*/ 860074 w 2074511"/>
                <a:gd name="connsiteY2" fmla="*/ 2238375 h 2238719"/>
                <a:gd name="connsiteX3" fmla="*/ 0 w 2074511"/>
                <a:gd name="connsiteY3" fmla="*/ 2238719 h 2238719"/>
                <a:gd name="connsiteX0" fmla="*/ 2074511 w 2074511"/>
                <a:gd name="connsiteY0" fmla="*/ 0 h 2238719"/>
                <a:gd name="connsiteX1" fmla="*/ 860074 w 2074511"/>
                <a:gd name="connsiteY1" fmla="*/ 0 h 2238719"/>
                <a:gd name="connsiteX2" fmla="*/ 860074 w 2074511"/>
                <a:gd name="connsiteY2" fmla="*/ 2238375 h 2238719"/>
                <a:gd name="connsiteX3" fmla="*/ 103205 w 2074511"/>
                <a:gd name="connsiteY3" fmla="*/ 2234111 h 2238719"/>
                <a:gd name="connsiteX4" fmla="*/ 0 w 2074511"/>
                <a:gd name="connsiteY4" fmla="*/ 2238719 h 2238719"/>
                <a:gd name="connsiteX0" fmla="*/ 1971306 w 1971306"/>
                <a:gd name="connsiteY0" fmla="*/ 0 h 2238375"/>
                <a:gd name="connsiteX1" fmla="*/ 756869 w 1971306"/>
                <a:gd name="connsiteY1" fmla="*/ 0 h 2238375"/>
                <a:gd name="connsiteX2" fmla="*/ 756869 w 1971306"/>
                <a:gd name="connsiteY2" fmla="*/ 2238375 h 2238375"/>
                <a:gd name="connsiteX3" fmla="*/ 0 w 1971306"/>
                <a:gd name="connsiteY3" fmla="*/ 2234111 h 2238375"/>
              </a:gdLst>
              <a:ahLst/>
              <a:cxnLst>
                <a:cxn ang="0">
                  <a:pos x="connsiteX0" y="connsiteY0"/>
                </a:cxn>
                <a:cxn ang="0">
                  <a:pos x="connsiteX1" y="connsiteY1"/>
                </a:cxn>
                <a:cxn ang="0">
                  <a:pos x="connsiteX2" y="connsiteY2"/>
                </a:cxn>
                <a:cxn ang="0">
                  <a:pos x="connsiteX3" y="connsiteY3"/>
                </a:cxn>
              </a:cxnLst>
              <a:rect l="l" t="t" r="r" b="b"/>
              <a:pathLst>
                <a:path w="1971306" h="2238375">
                  <a:moveTo>
                    <a:pt x="1971306" y="0"/>
                  </a:moveTo>
                  <a:lnTo>
                    <a:pt x="756869" y="0"/>
                  </a:lnTo>
                  <a:lnTo>
                    <a:pt x="756869" y="2238375"/>
                  </a:lnTo>
                  <a:lnTo>
                    <a:pt x="0" y="2234111"/>
                  </a:ln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ECB6EF49-1C60-B701-C30E-BF41E5757108}"/>
                </a:ext>
              </a:extLst>
            </p:cNvPr>
            <p:cNvSpPr/>
            <p:nvPr/>
          </p:nvSpPr>
          <p:spPr bwMode="auto">
            <a:xfrm>
              <a:off x="2803525" y="2165350"/>
              <a:ext cx="2961210" cy="2800937"/>
            </a:xfrm>
            <a:custGeom>
              <a:avLst/>
              <a:gdLst>
                <a:gd name="connsiteX0" fmla="*/ 2486025 w 2486025"/>
                <a:gd name="connsiteY0" fmla="*/ 0 h 2752725"/>
                <a:gd name="connsiteX1" fmla="*/ 1438275 w 2486025"/>
                <a:gd name="connsiteY1" fmla="*/ 0 h 2752725"/>
                <a:gd name="connsiteX2" fmla="*/ 1438275 w 2486025"/>
                <a:gd name="connsiteY2" fmla="*/ 2752725 h 2752725"/>
                <a:gd name="connsiteX3" fmla="*/ 0 w 2486025"/>
                <a:gd name="connsiteY3" fmla="*/ 2752725 h 2752725"/>
                <a:gd name="connsiteX0" fmla="*/ 2486025 w 2486025"/>
                <a:gd name="connsiteY0" fmla="*/ 0 h 2753709"/>
                <a:gd name="connsiteX1" fmla="*/ 1438275 w 2486025"/>
                <a:gd name="connsiteY1" fmla="*/ 0 h 2753709"/>
                <a:gd name="connsiteX2" fmla="*/ 1438275 w 2486025"/>
                <a:gd name="connsiteY2" fmla="*/ 2752725 h 2753709"/>
                <a:gd name="connsiteX3" fmla="*/ 444650 w 2486025"/>
                <a:gd name="connsiteY3" fmla="*/ 2753709 h 2753709"/>
                <a:gd name="connsiteX4" fmla="*/ 0 w 2486025"/>
                <a:gd name="connsiteY4" fmla="*/ 2752725 h 2753709"/>
                <a:gd name="connsiteX0" fmla="*/ 2041375 w 2041375"/>
                <a:gd name="connsiteY0" fmla="*/ 0 h 2753709"/>
                <a:gd name="connsiteX1" fmla="*/ 993625 w 2041375"/>
                <a:gd name="connsiteY1" fmla="*/ 0 h 2753709"/>
                <a:gd name="connsiteX2" fmla="*/ 993625 w 2041375"/>
                <a:gd name="connsiteY2" fmla="*/ 2752725 h 2753709"/>
                <a:gd name="connsiteX3" fmla="*/ 0 w 2041375"/>
                <a:gd name="connsiteY3" fmla="*/ 2753709 h 2753709"/>
                <a:gd name="connsiteX0" fmla="*/ 2041375 w 2041375"/>
                <a:gd name="connsiteY0" fmla="*/ 0 h 2753709"/>
                <a:gd name="connsiteX1" fmla="*/ 993625 w 2041375"/>
                <a:gd name="connsiteY1" fmla="*/ 0 h 2753709"/>
                <a:gd name="connsiteX2" fmla="*/ 993625 w 2041375"/>
                <a:gd name="connsiteY2" fmla="*/ 2752725 h 2753709"/>
                <a:gd name="connsiteX3" fmla="*/ 159945 w 2041375"/>
                <a:gd name="connsiteY3" fmla="*/ 2752147 h 2753709"/>
                <a:gd name="connsiteX4" fmla="*/ 0 w 2041375"/>
                <a:gd name="connsiteY4" fmla="*/ 2753709 h 2753709"/>
                <a:gd name="connsiteX0" fmla="*/ 1881430 w 1881430"/>
                <a:gd name="connsiteY0" fmla="*/ 0 h 2752725"/>
                <a:gd name="connsiteX1" fmla="*/ 833680 w 1881430"/>
                <a:gd name="connsiteY1" fmla="*/ 0 h 2752725"/>
                <a:gd name="connsiteX2" fmla="*/ 833680 w 1881430"/>
                <a:gd name="connsiteY2" fmla="*/ 2752725 h 2752725"/>
                <a:gd name="connsiteX3" fmla="*/ 0 w 1881430"/>
                <a:gd name="connsiteY3" fmla="*/ 2752147 h 2752725"/>
                <a:gd name="connsiteX0" fmla="*/ 1881430 w 1881430"/>
                <a:gd name="connsiteY0" fmla="*/ 0 h 2752725"/>
                <a:gd name="connsiteX1" fmla="*/ 833680 w 1881430"/>
                <a:gd name="connsiteY1" fmla="*/ 0 h 2752725"/>
                <a:gd name="connsiteX2" fmla="*/ 833680 w 1881430"/>
                <a:gd name="connsiteY2" fmla="*/ 2752725 h 2752725"/>
                <a:gd name="connsiteX3" fmla="*/ 89107 w 1881430"/>
                <a:gd name="connsiteY3" fmla="*/ 2749028 h 2752725"/>
                <a:gd name="connsiteX4" fmla="*/ 0 w 1881430"/>
                <a:gd name="connsiteY4" fmla="*/ 2752147 h 2752725"/>
                <a:gd name="connsiteX0" fmla="*/ 1792323 w 1792323"/>
                <a:gd name="connsiteY0" fmla="*/ 0 h 2752725"/>
                <a:gd name="connsiteX1" fmla="*/ 744573 w 1792323"/>
                <a:gd name="connsiteY1" fmla="*/ 0 h 2752725"/>
                <a:gd name="connsiteX2" fmla="*/ 744573 w 1792323"/>
                <a:gd name="connsiteY2" fmla="*/ 2752725 h 2752725"/>
                <a:gd name="connsiteX3" fmla="*/ 0 w 1792323"/>
                <a:gd name="connsiteY3" fmla="*/ 2749028 h 2752725"/>
              </a:gdLst>
              <a:ahLst/>
              <a:cxnLst>
                <a:cxn ang="0">
                  <a:pos x="connsiteX0" y="connsiteY0"/>
                </a:cxn>
                <a:cxn ang="0">
                  <a:pos x="connsiteX1" y="connsiteY1"/>
                </a:cxn>
                <a:cxn ang="0">
                  <a:pos x="connsiteX2" y="connsiteY2"/>
                </a:cxn>
                <a:cxn ang="0">
                  <a:pos x="connsiteX3" y="connsiteY3"/>
                </a:cxn>
              </a:cxnLst>
              <a:rect l="l" t="t" r="r" b="b"/>
              <a:pathLst>
                <a:path w="1792323" h="2752725">
                  <a:moveTo>
                    <a:pt x="1792323" y="0"/>
                  </a:moveTo>
                  <a:lnTo>
                    <a:pt x="744573" y="0"/>
                  </a:lnTo>
                  <a:lnTo>
                    <a:pt x="744573" y="2752725"/>
                  </a:lnTo>
                  <a:lnTo>
                    <a:pt x="0" y="2749028"/>
                  </a:lnTo>
                </a:path>
              </a:pathLst>
            </a:custGeom>
            <a:ln w="12700">
              <a:solidFill>
                <a:srgbClr val="FF5C39"/>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7" name="Rectangle 16">
              <a:extLst>
                <a:ext uri="{FF2B5EF4-FFF2-40B4-BE49-F238E27FC236}">
                  <a16:creationId xmlns:a16="http://schemas.microsoft.com/office/drawing/2014/main" id="{E122A3CE-BB65-6673-A712-1080FE94C904}"/>
                </a:ext>
              </a:extLst>
            </p:cNvPr>
            <p:cNvSpPr/>
            <p:nvPr/>
          </p:nvSpPr>
          <p:spPr bwMode="auto">
            <a:xfrm>
              <a:off x="4128723" y="2258710"/>
              <a:ext cx="1636011" cy="2032298"/>
            </a:xfrm>
            <a:custGeom>
              <a:avLst/>
              <a:gdLst>
                <a:gd name="connsiteX0" fmla="*/ 0 w 523926"/>
                <a:gd name="connsiteY0" fmla="*/ 0 h 617190"/>
                <a:gd name="connsiteX1" fmla="*/ 523926 w 523926"/>
                <a:gd name="connsiteY1" fmla="*/ 0 h 617190"/>
                <a:gd name="connsiteX2" fmla="*/ 523926 w 523926"/>
                <a:gd name="connsiteY2" fmla="*/ 617190 h 617190"/>
                <a:gd name="connsiteX3" fmla="*/ 0 w 523926"/>
                <a:gd name="connsiteY3" fmla="*/ 617190 h 617190"/>
                <a:gd name="connsiteX4" fmla="*/ 0 w 523926"/>
                <a:gd name="connsiteY4" fmla="*/ 0 h 617190"/>
                <a:gd name="connsiteX0" fmla="*/ 0 w 784276"/>
                <a:gd name="connsiteY0" fmla="*/ 0 h 617190"/>
                <a:gd name="connsiteX1" fmla="*/ 523926 w 784276"/>
                <a:gd name="connsiteY1" fmla="*/ 0 h 617190"/>
                <a:gd name="connsiteX2" fmla="*/ 784264 w 784276"/>
                <a:gd name="connsiteY2" fmla="*/ 373996 h 617190"/>
                <a:gd name="connsiteX3" fmla="*/ 523926 w 784276"/>
                <a:gd name="connsiteY3" fmla="*/ 617190 h 617190"/>
                <a:gd name="connsiteX4" fmla="*/ 0 w 784276"/>
                <a:gd name="connsiteY4" fmla="*/ 617190 h 617190"/>
                <a:gd name="connsiteX5" fmla="*/ 0 w 784276"/>
                <a:gd name="connsiteY5" fmla="*/ 0 h 617190"/>
                <a:gd name="connsiteX0" fmla="*/ 784264 w 875704"/>
                <a:gd name="connsiteY0" fmla="*/ 373996 h 617190"/>
                <a:gd name="connsiteX1" fmla="*/ 523926 w 875704"/>
                <a:gd name="connsiteY1" fmla="*/ 617190 h 617190"/>
                <a:gd name="connsiteX2" fmla="*/ 0 w 875704"/>
                <a:gd name="connsiteY2" fmla="*/ 617190 h 617190"/>
                <a:gd name="connsiteX3" fmla="*/ 0 w 875704"/>
                <a:gd name="connsiteY3" fmla="*/ 0 h 617190"/>
                <a:gd name="connsiteX4" fmla="*/ 523926 w 875704"/>
                <a:gd name="connsiteY4" fmla="*/ 0 h 617190"/>
                <a:gd name="connsiteX5" fmla="*/ 875704 w 875704"/>
                <a:gd name="connsiteY5" fmla="*/ 465436 h 617190"/>
                <a:gd name="connsiteX0" fmla="*/ 784264 w 784264"/>
                <a:gd name="connsiteY0" fmla="*/ 373996 h 617190"/>
                <a:gd name="connsiteX1" fmla="*/ 523926 w 784264"/>
                <a:gd name="connsiteY1" fmla="*/ 617190 h 617190"/>
                <a:gd name="connsiteX2" fmla="*/ 0 w 784264"/>
                <a:gd name="connsiteY2" fmla="*/ 617190 h 617190"/>
                <a:gd name="connsiteX3" fmla="*/ 0 w 784264"/>
                <a:gd name="connsiteY3" fmla="*/ 0 h 617190"/>
                <a:gd name="connsiteX4" fmla="*/ 523926 w 784264"/>
                <a:gd name="connsiteY4" fmla="*/ 0 h 617190"/>
                <a:gd name="connsiteX0" fmla="*/ 523926 w 523926"/>
                <a:gd name="connsiteY0" fmla="*/ 617190 h 617190"/>
                <a:gd name="connsiteX1" fmla="*/ 0 w 523926"/>
                <a:gd name="connsiteY1" fmla="*/ 617190 h 617190"/>
                <a:gd name="connsiteX2" fmla="*/ 0 w 523926"/>
                <a:gd name="connsiteY2" fmla="*/ 0 h 617190"/>
                <a:gd name="connsiteX3" fmla="*/ 523926 w 523926"/>
                <a:gd name="connsiteY3" fmla="*/ 0 h 617190"/>
              </a:gdLst>
              <a:ahLst/>
              <a:cxnLst>
                <a:cxn ang="0">
                  <a:pos x="connsiteX0" y="connsiteY0"/>
                </a:cxn>
                <a:cxn ang="0">
                  <a:pos x="connsiteX1" y="connsiteY1"/>
                </a:cxn>
                <a:cxn ang="0">
                  <a:pos x="connsiteX2" y="connsiteY2"/>
                </a:cxn>
                <a:cxn ang="0">
                  <a:pos x="connsiteX3" y="connsiteY3"/>
                </a:cxn>
              </a:cxnLst>
              <a:rect l="l" t="t" r="r" b="b"/>
              <a:pathLst>
                <a:path w="523926" h="617190">
                  <a:moveTo>
                    <a:pt x="523926" y="617190"/>
                  </a:moveTo>
                  <a:lnTo>
                    <a:pt x="0" y="617190"/>
                  </a:lnTo>
                  <a:lnTo>
                    <a:pt x="0" y="0"/>
                  </a:lnTo>
                  <a:lnTo>
                    <a:pt x="523926" y="0"/>
                  </a:lnTo>
                </a:path>
              </a:pathLst>
            </a:cu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8" name="Rectangle 16">
              <a:extLst>
                <a:ext uri="{FF2B5EF4-FFF2-40B4-BE49-F238E27FC236}">
                  <a16:creationId xmlns:a16="http://schemas.microsoft.com/office/drawing/2014/main" id="{A4ADBD44-4A72-0103-DC52-C0BFB770FF92}"/>
                </a:ext>
              </a:extLst>
            </p:cNvPr>
            <p:cNvSpPr/>
            <p:nvPr/>
          </p:nvSpPr>
          <p:spPr bwMode="auto">
            <a:xfrm>
              <a:off x="4219792" y="2362200"/>
              <a:ext cx="1544942" cy="866658"/>
            </a:xfrm>
            <a:custGeom>
              <a:avLst/>
              <a:gdLst>
                <a:gd name="connsiteX0" fmla="*/ 0 w 523926"/>
                <a:gd name="connsiteY0" fmla="*/ 0 h 617190"/>
                <a:gd name="connsiteX1" fmla="*/ 523926 w 523926"/>
                <a:gd name="connsiteY1" fmla="*/ 0 h 617190"/>
                <a:gd name="connsiteX2" fmla="*/ 523926 w 523926"/>
                <a:gd name="connsiteY2" fmla="*/ 617190 h 617190"/>
                <a:gd name="connsiteX3" fmla="*/ 0 w 523926"/>
                <a:gd name="connsiteY3" fmla="*/ 617190 h 617190"/>
                <a:gd name="connsiteX4" fmla="*/ 0 w 523926"/>
                <a:gd name="connsiteY4" fmla="*/ 0 h 617190"/>
                <a:gd name="connsiteX0" fmla="*/ 0 w 784276"/>
                <a:gd name="connsiteY0" fmla="*/ 0 h 617190"/>
                <a:gd name="connsiteX1" fmla="*/ 523926 w 784276"/>
                <a:gd name="connsiteY1" fmla="*/ 0 h 617190"/>
                <a:gd name="connsiteX2" fmla="*/ 784264 w 784276"/>
                <a:gd name="connsiteY2" fmla="*/ 373996 h 617190"/>
                <a:gd name="connsiteX3" fmla="*/ 523926 w 784276"/>
                <a:gd name="connsiteY3" fmla="*/ 617190 h 617190"/>
                <a:gd name="connsiteX4" fmla="*/ 0 w 784276"/>
                <a:gd name="connsiteY4" fmla="*/ 617190 h 617190"/>
                <a:gd name="connsiteX5" fmla="*/ 0 w 784276"/>
                <a:gd name="connsiteY5" fmla="*/ 0 h 617190"/>
                <a:gd name="connsiteX0" fmla="*/ 784264 w 875704"/>
                <a:gd name="connsiteY0" fmla="*/ 373996 h 617190"/>
                <a:gd name="connsiteX1" fmla="*/ 523926 w 875704"/>
                <a:gd name="connsiteY1" fmla="*/ 617190 h 617190"/>
                <a:gd name="connsiteX2" fmla="*/ 0 w 875704"/>
                <a:gd name="connsiteY2" fmla="*/ 617190 h 617190"/>
                <a:gd name="connsiteX3" fmla="*/ 0 w 875704"/>
                <a:gd name="connsiteY3" fmla="*/ 0 h 617190"/>
                <a:gd name="connsiteX4" fmla="*/ 523926 w 875704"/>
                <a:gd name="connsiteY4" fmla="*/ 0 h 617190"/>
                <a:gd name="connsiteX5" fmla="*/ 875704 w 875704"/>
                <a:gd name="connsiteY5" fmla="*/ 465436 h 617190"/>
                <a:gd name="connsiteX0" fmla="*/ 784264 w 784264"/>
                <a:gd name="connsiteY0" fmla="*/ 373996 h 617190"/>
                <a:gd name="connsiteX1" fmla="*/ 523926 w 784264"/>
                <a:gd name="connsiteY1" fmla="*/ 617190 h 617190"/>
                <a:gd name="connsiteX2" fmla="*/ 0 w 784264"/>
                <a:gd name="connsiteY2" fmla="*/ 617190 h 617190"/>
                <a:gd name="connsiteX3" fmla="*/ 0 w 784264"/>
                <a:gd name="connsiteY3" fmla="*/ 0 h 617190"/>
                <a:gd name="connsiteX4" fmla="*/ 523926 w 784264"/>
                <a:gd name="connsiteY4" fmla="*/ 0 h 617190"/>
                <a:gd name="connsiteX0" fmla="*/ 523926 w 523926"/>
                <a:gd name="connsiteY0" fmla="*/ 617190 h 617190"/>
                <a:gd name="connsiteX1" fmla="*/ 0 w 523926"/>
                <a:gd name="connsiteY1" fmla="*/ 617190 h 617190"/>
                <a:gd name="connsiteX2" fmla="*/ 0 w 523926"/>
                <a:gd name="connsiteY2" fmla="*/ 0 h 617190"/>
                <a:gd name="connsiteX3" fmla="*/ 523926 w 523926"/>
                <a:gd name="connsiteY3" fmla="*/ 0 h 617190"/>
              </a:gdLst>
              <a:ahLst/>
              <a:cxnLst>
                <a:cxn ang="0">
                  <a:pos x="connsiteX0" y="connsiteY0"/>
                </a:cxn>
                <a:cxn ang="0">
                  <a:pos x="connsiteX1" y="connsiteY1"/>
                </a:cxn>
                <a:cxn ang="0">
                  <a:pos x="connsiteX2" y="connsiteY2"/>
                </a:cxn>
                <a:cxn ang="0">
                  <a:pos x="connsiteX3" y="connsiteY3"/>
                </a:cxn>
              </a:cxnLst>
              <a:rect l="l" t="t" r="r" b="b"/>
              <a:pathLst>
                <a:path w="523926" h="617190">
                  <a:moveTo>
                    <a:pt x="523926" y="617190"/>
                  </a:moveTo>
                  <a:lnTo>
                    <a:pt x="0" y="617190"/>
                  </a:lnTo>
                  <a:lnTo>
                    <a:pt x="0" y="0"/>
                  </a:lnTo>
                  <a:lnTo>
                    <a:pt x="523926" y="0"/>
                  </a:lnTo>
                </a:path>
              </a:pathLst>
            </a:cu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cxnSp>
          <p:nvCxnSpPr>
            <p:cNvPr id="20" name="Connector: Elbow 19">
              <a:extLst>
                <a:ext uri="{FF2B5EF4-FFF2-40B4-BE49-F238E27FC236}">
                  <a16:creationId xmlns:a16="http://schemas.microsoft.com/office/drawing/2014/main" id="{42B1BAC5-9446-E0F7-F391-E261B0FD39F9}"/>
                </a:ext>
              </a:extLst>
            </p:cNvPr>
            <p:cNvCxnSpPr>
              <a:cxnSpLocks/>
            </p:cNvCxnSpPr>
            <p:nvPr/>
          </p:nvCxnSpPr>
          <p:spPr>
            <a:xfrm rot="16200000" flipH="1" flipV="1">
              <a:off x="3841483" y="20390"/>
              <a:ext cx="315863" cy="4079348"/>
            </a:xfrm>
            <a:prstGeom prst="bentConnector3">
              <a:avLst>
                <a:gd name="adj1" fmla="val -72373"/>
              </a:avLst>
            </a:pr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E1D72566-1D8D-9A28-FD83-34A951641159}"/>
                </a:ext>
              </a:extLst>
            </p:cNvPr>
            <p:cNvCxnSpPr>
              <a:cxnSpLocks/>
            </p:cNvCxnSpPr>
            <p:nvPr/>
          </p:nvCxnSpPr>
          <p:spPr>
            <a:xfrm rot="16200000" flipH="1">
              <a:off x="5989133" y="2048332"/>
              <a:ext cx="3200930" cy="2908532"/>
            </a:xfrm>
            <a:prstGeom prst="bentConnector3">
              <a:avLst>
                <a:gd name="adj1" fmla="val -7142"/>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16">
              <a:extLst>
                <a:ext uri="{FF2B5EF4-FFF2-40B4-BE49-F238E27FC236}">
                  <a16:creationId xmlns:a16="http://schemas.microsoft.com/office/drawing/2014/main" id="{D85A5088-E9F7-9DA3-221C-CF7A25B54E4A}"/>
                </a:ext>
              </a:extLst>
            </p:cNvPr>
            <p:cNvSpPr/>
            <p:nvPr/>
          </p:nvSpPr>
          <p:spPr bwMode="auto">
            <a:xfrm flipH="1">
              <a:off x="6439696" y="2258710"/>
              <a:ext cx="1924159" cy="2032298"/>
            </a:xfrm>
            <a:custGeom>
              <a:avLst/>
              <a:gdLst>
                <a:gd name="connsiteX0" fmla="*/ 0 w 523926"/>
                <a:gd name="connsiteY0" fmla="*/ 0 h 617190"/>
                <a:gd name="connsiteX1" fmla="*/ 523926 w 523926"/>
                <a:gd name="connsiteY1" fmla="*/ 0 h 617190"/>
                <a:gd name="connsiteX2" fmla="*/ 523926 w 523926"/>
                <a:gd name="connsiteY2" fmla="*/ 617190 h 617190"/>
                <a:gd name="connsiteX3" fmla="*/ 0 w 523926"/>
                <a:gd name="connsiteY3" fmla="*/ 617190 h 617190"/>
                <a:gd name="connsiteX4" fmla="*/ 0 w 523926"/>
                <a:gd name="connsiteY4" fmla="*/ 0 h 617190"/>
                <a:gd name="connsiteX0" fmla="*/ 0 w 784276"/>
                <a:gd name="connsiteY0" fmla="*/ 0 h 617190"/>
                <a:gd name="connsiteX1" fmla="*/ 523926 w 784276"/>
                <a:gd name="connsiteY1" fmla="*/ 0 h 617190"/>
                <a:gd name="connsiteX2" fmla="*/ 784264 w 784276"/>
                <a:gd name="connsiteY2" fmla="*/ 373996 h 617190"/>
                <a:gd name="connsiteX3" fmla="*/ 523926 w 784276"/>
                <a:gd name="connsiteY3" fmla="*/ 617190 h 617190"/>
                <a:gd name="connsiteX4" fmla="*/ 0 w 784276"/>
                <a:gd name="connsiteY4" fmla="*/ 617190 h 617190"/>
                <a:gd name="connsiteX5" fmla="*/ 0 w 784276"/>
                <a:gd name="connsiteY5" fmla="*/ 0 h 617190"/>
                <a:gd name="connsiteX0" fmla="*/ 784264 w 875704"/>
                <a:gd name="connsiteY0" fmla="*/ 373996 h 617190"/>
                <a:gd name="connsiteX1" fmla="*/ 523926 w 875704"/>
                <a:gd name="connsiteY1" fmla="*/ 617190 h 617190"/>
                <a:gd name="connsiteX2" fmla="*/ 0 w 875704"/>
                <a:gd name="connsiteY2" fmla="*/ 617190 h 617190"/>
                <a:gd name="connsiteX3" fmla="*/ 0 w 875704"/>
                <a:gd name="connsiteY3" fmla="*/ 0 h 617190"/>
                <a:gd name="connsiteX4" fmla="*/ 523926 w 875704"/>
                <a:gd name="connsiteY4" fmla="*/ 0 h 617190"/>
                <a:gd name="connsiteX5" fmla="*/ 875704 w 875704"/>
                <a:gd name="connsiteY5" fmla="*/ 465436 h 617190"/>
                <a:gd name="connsiteX0" fmla="*/ 784264 w 784264"/>
                <a:gd name="connsiteY0" fmla="*/ 373996 h 617190"/>
                <a:gd name="connsiteX1" fmla="*/ 523926 w 784264"/>
                <a:gd name="connsiteY1" fmla="*/ 617190 h 617190"/>
                <a:gd name="connsiteX2" fmla="*/ 0 w 784264"/>
                <a:gd name="connsiteY2" fmla="*/ 617190 h 617190"/>
                <a:gd name="connsiteX3" fmla="*/ 0 w 784264"/>
                <a:gd name="connsiteY3" fmla="*/ 0 h 617190"/>
                <a:gd name="connsiteX4" fmla="*/ 523926 w 784264"/>
                <a:gd name="connsiteY4" fmla="*/ 0 h 617190"/>
                <a:gd name="connsiteX0" fmla="*/ 523926 w 523926"/>
                <a:gd name="connsiteY0" fmla="*/ 617190 h 617190"/>
                <a:gd name="connsiteX1" fmla="*/ 0 w 523926"/>
                <a:gd name="connsiteY1" fmla="*/ 617190 h 617190"/>
                <a:gd name="connsiteX2" fmla="*/ 0 w 523926"/>
                <a:gd name="connsiteY2" fmla="*/ 0 h 617190"/>
                <a:gd name="connsiteX3" fmla="*/ 523926 w 523926"/>
                <a:gd name="connsiteY3" fmla="*/ 0 h 617190"/>
              </a:gdLst>
              <a:ahLst/>
              <a:cxnLst>
                <a:cxn ang="0">
                  <a:pos x="connsiteX0" y="connsiteY0"/>
                </a:cxn>
                <a:cxn ang="0">
                  <a:pos x="connsiteX1" y="connsiteY1"/>
                </a:cxn>
                <a:cxn ang="0">
                  <a:pos x="connsiteX2" y="connsiteY2"/>
                </a:cxn>
                <a:cxn ang="0">
                  <a:pos x="connsiteX3" y="connsiteY3"/>
                </a:cxn>
              </a:cxnLst>
              <a:rect l="l" t="t" r="r" b="b"/>
              <a:pathLst>
                <a:path w="523926" h="617190">
                  <a:moveTo>
                    <a:pt x="523926" y="617190"/>
                  </a:moveTo>
                  <a:lnTo>
                    <a:pt x="0" y="617190"/>
                  </a:lnTo>
                  <a:lnTo>
                    <a:pt x="0" y="0"/>
                  </a:lnTo>
                  <a:lnTo>
                    <a:pt x="523926" y="0"/>
                  </a:lnTo>
                </a:path>
              </a:pathLst>
            </a:cu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7" name="Rectangle 16">
              <a:extLst>
                <a:ext uri="{FF2B5EF4-FFF2-40B4-BE49-F238E27FC236}">
                  <a16:creationId xmlns:a16="http://schemas.microsoft.com/office/drawing/2014/main" id="{97B72E7E-1BEB-CC74-83AB-33137786A600}"/>
                </a:ext>
              </a:extLst>
            </p:cNvPr>
            <p:cNvSpPr/>
            <p:nvPr/>
          </p:nvSpPr>
          <p:spPr bwMode="auto">
            <a:xfrm flipH="1">
              <a:off x="6439695" y="2362200"/>
              <a:ext cx="1824829" cy="866658"/>
            </a:xfrm>
            <a:custGeom>
              <a:avLst/>
              <a:gdLst>
                <a:gd name="connsiteX0" fmla="*/ 0 w 523926"/>
                <a:gd name="connsiteY0" fmla="*/ 0 h 617190"/>
                <a:gd name="connsiteX1" fmla="*/ 523926 w 523926"/>
                <a:gd name="connsiteY1" fmla="*/ 0 h 617190"/>
                <a:gd name="connsiteX2" fmla="*/ 523926 w 523926"/>
                <a:gd name="connsiteY2" fmla="*/ 617190 h 617190"/>
                <a:gd name="connsiteX3" fmla="*/ 0 w 523926"/>
                <a:gd name="connsiteY3" fmla="*/ 617190 h 617190"/>
                <a:gd name="connsiteX4" fmla="*/ 0 w 523926"/>
                <a:gd name="connsiteY4" fmla="*/ 0 h 617190"/>
                <a:gd name="connsiteX0" fmla="*/ 0 w 784276"/>
                <a:gd name="connsiteY0" fmla="*/ 0 h 617190"/>
                <a:gd name="connsiteX1" fmla="*/ 523926 w 784276"/>
                <a:gd name="connsiteY1" fmla="*/ 0 h 617190"/>
                <a:gd name="connsiteX2" fmla="*/ 784264 w 784276"/>
                <a:gd name="connsiteY2" fmla="*/ 373996 h 617190"/>
                <a:gd name="connsiteX3" fmla="*/ 523926 w 784276"/>
                <a:gd name="connsiteY3" fmla="*/ 617190 h 617190"/>
                <a:gd name="connsiteX4" fmla="*/ 0 w 784276"/>
                <a:gd name="connsiteY4" fmla="*/ 617190 h 617190"/>
                <a:gd name="connsiteX5" fmla="*/ 0 w 784276"/>
                <a:gd name="connsiteY5" fmla="*/ 0 h 617190"/>
                <a:gd name="connsiteX0" fmla="*/ 784264 w 875704"/>
                <a:gd name="connsiteY0" fmla="*/ 373996 h 617190"/>
                <a:gd name="connsiteX1" fmla="*/ 523926 w 875704"/>
                <a:gd name="connsiteY1" fmla="*/ 617190 h 617190"/>
                <a:gd name="connsiteX2" fmla="*/ 0 w 875704"/>
                <a:gd name="connsiteY2" fmla="*/ 617190 h 617190"/>
                <a:gd name="connsiteX3" fmla="*/ 0 w 875704"/>
                <a:gd name="connsiteY3" fmla="*/ 0 h 617190"/>
                <a:gd name="connsiteX4" fmla="*/ 523926 w 875704"/>
                <a:gd name="connsiteY4" fmla="*/ 0 h 617190"/>
                <a:gd name="connsiteX5" fmla="*/ 875704 w 875704"/>
                <a:gd name="connsiteY5" fmla="*/ 465436 h 617190"/>
                <a:gd name="connsiteX0" fmla="*/ 784264 w 784264"/>
                <a:gd name="connsiteY0" fmla="*/ 373996 h 617190"/>
                <a:gd name="connsiteX1" fmla="*/ 523926 w 784264"/>
                <a:gd name="connsiteY1" fmla="*/ 617190 h 617190"/>
                <a:gd name="connsiteX2" fmla="*/ 0 w 784264"/>
                <a:gd name="connsiteY2" fmla="*/ 617190 h 617190"/>
                <a:gd name="connsiteX3" fmla="*/ 0 w 784264"/>
                <a:gd name="connsiteY3" fmla="*/ 0 h 617190"/>
                <a:gd name="connsiteX4" fmla="*/ 523926 w 784264"/>
                <a:gd name="connsiteY4" fmla="*/ 0 h 617190"/>
                <a:gd name="connsiteX0" fmla="*/ 523926 w 523926"/>
                <a:gd name="connsiteY0" fmla="*/ 617190 h 617190"/>
                <a:gd name="connsiteX1" fmla="*/ 0 w 523926"/>
                <a:gd name="connsiteY1" fmla="*/ 617190 h 617190"/>
                <a:gd name="connsiteX2" fmla="*/ 0 w 523926"/>
                <a:gd name="connsiteY2" fmla="*/ 0 h 617190"/>
                <a:gd name="connsiteX3" fmla="*/ 523926 w 523926"/>
                <a:gd name="connsiteY3" fmla="*/ 0 h 617190"/>
              </a:gdLst>
              <a:ahLst/>
              <a:cxnLst>
                <a:cxn ang="0">
                  <a:pos x="connsiteX0" y="connsiteY0"/>
                </a:cxn>
                <a:cxn ang="0">
                  <a:pos x="connsiteX1" y="connsiteY1"/>
                </a:cxn>
                <a:cxn ang="0">
                  <a:pos x="connsiteX2" y="connsiteY2"/>
                </a:cxn>
                <a:cxn ang="0">
                  <a:pos x="connsiteX3" y="connsiteY3"/>
                </a:cxn>
              </a:cxnLst>
              <a:rect l="l" t="t" r="r" b="b"/>
              <a:pathLst>
                <a:path w="523926" h="617190">
                  <a:moveTo>
                    <a:pt x="523926" y="617190"/>
                  </a:moveTo>
                  <a:lnTo>
                    <a:pt x="0" y="617190"/>
                  </a:lnTo>
                  <a:lnTo>
                    <a:pt x="0" y="0"/>
                  </a:lnTo>
                  <a:lnTo>
                    <a:pt x="523926" y="0"/>
                  </a:lnTo>
                </a:path>
              </a:pathLst>
            </a:cu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8" name="Rectangle 16">
              <a:extLst>
                <a:ext uri="{FF2B5EF4-FFF2-40B4-BE49-F238E27FC236}">
                  <a16:creationId xmlns:a16="http://schemas.microsoft.com/office/drawing/2014/main" id="{DEB6CF87-99EB-7318-58E7-EACE192B8154}"/>
                </a:ext>
              </a:extLst>
            </p:cNvPr>
            <p:cNvSpPr/>
            <p:nvPr/>
          </p:nvSpPr>
          <p:spPr bwMode="auto">
            <a:xfrm flipH="1">
              <a:off x="6439695" y="2172676"/>
              <a:ext cx="2004515" cy="3053606"/>
            </a:xfrm>
            <a:custGeom>
              <a:avLst/>
              <a:gdLst>
                <a:gd name="connsiteX0" fmla="*/ 0 w 523926"/>
                <a:gd name="connsiteY0" fmla="*/ 0 h 617190"/>
                <a:gd name="connsiteX1" fmla="*/ 523926 w 523926"/>
                <a:gd name="connsiteY1" fmla="*/ 0 h 617190"/>
                <a:gd name="connsiteX2" fmla="*/ 523926 w 523926"/>
                <a:gd name="connsiteY2" fmla="*/ 617190 h 617190"/>
                <a:gd name="connsiteX3" fmla="*/ 0 w 523926"/>
                <a:gd name="connsiteY3" fmla="*/ 617190 h 617190"/>
                <a:gd name="connsiteX4" fmla="*/ 0 w 523926"/>
                <a:gd name="connsiteY4" fmla="*/ 0 h 617190"/>
                <a:gd name="connsiteX0" fmla="*/ 0 w 784276"/>
                <a:gd name="connsiteY0" fmla="*/ 0 h 617190"/>
                <a:gd name="connsiteX1" fmla="*/ 523926 w 784276"/>
                <a:gd name="connsiteY1" fmla="*/ 0 h 617190"/>
                <a:gd name="connsiteX2" fmla="*/ 784264 w 784276"/>
                <a:gd name="connsiteY2" fmla="*/ 373996 h 617190"/>
                <a:gd name="connsiteX3" fmla="*/ 523926 w 784276"/>
                <a:gd name="connsiteY3" fmla="*/ 617190 h 617190"/>
                <a:gd name="connsiteX4" fmla="*/ 0 w 784276"/>
                <a:gd name="connsiteY4" fmla="*/ 617190 h 617190"/>
                <a:gd name="connsiteX5" fmla="*/ 0 w 784276"/>
                <a:gd name="connsiteY5" fmla="*/ 0 h 617190"/>
                <a:gd name="connsiteX0" fmla="*/ 784264 w 875704"/>
                <a:gd name="connsiteY0" fmla="*/ 373996 h 617190"/>
                <a:gd name="connsiteX1" fmla="*/ 523926 w 875704"/>
                <a:gd name="connsiteY1" fmla="*/ 617190 h 617190"/>
                <a:gd name="connsiteX2" fmla="*/ 0 w 875704"/>
                <a:gd name="connsiteY2" fmla="*/ 617190 h 617190"/>
                <a:gd name="connsiteX3" fmla="*/ 0 w 875704"/>
                <a:gd name="connsiteY3" fmla="*/ 0 h 617190"/>
                <a:gd name="connsiteX4" fmla="*/ 523926 w 875704"/>
                <a:gd name="connsiteY4" fmla="*/ 0 h 617190"/>
                <a:gd name="connsiteX5" fmla="*/ 875704 w 875704"/>
                <a:gd name="connsiteY5" fmla="*/ 465436 h 617190"/>
                <a:gd name="connsiteX0" fmla="*/ 784264 w 784264"/>
                <a:gd name="connsiteY0" fmla="*/ 373996 h 617190"/>
                <a:gd name="connsiteX1" fmla="*/ 523926 w 784264"/>
                <a:gd name="connsiteY1" fmla="*/ 617190 h 617190"/>
                <a:gd name="connsiteX2" fmla="*/ 0 w 784264"/>
                <a:gd name="connsiteY2" fmla="*/ 617190 h 617190"/>
                <a:gd name="connsiteX3" fmla="*/ 0 w 784264"/>
                <a:gd name="connsiteY3" fmla="*/ 0 h 617190"/>
                <a:gd name="connsiteX4" fmla="*/ 523926 w 784264"/>
                <a:gd name="connsiteY4" fmla="*/ 0 h 617190"/>
                <a:gd name="connsiteX0" fmla="*/ 523926 w 523926"/>
                <a:gd name="connsiteY0" fmla="*/ 617190 h 617190"/>
                <a:gd name="connsiteX1" fmla="*/ 0 w 523926"/>
                <a:gd name="connsiteY1" fmla="*/ 617190 h 617190"/>
                <a:gd name="connsiteX2" fmla="*/ 0 w 523926"/>
                <a:gd name="connsiteY2" fmla="*/ 0 h 617190"/>
                <a:gd name="connsiteX3" fmla="*/ 523926 w 523926"/>
                <a:gd name="connsiteY3" fmla="*/ 0 h 617190"/>
              </a:gdLst>
              <a:ahLst/>
              <a:cxnLst>
                <a:cxn ang="0">
                  <a:pos x="connsiteX0" y="connsiteY0"/>
                </a:cxn>
                <a:cxn ang="0">
                  <a:pos x="connsiteX1" y="connsiteY1"/>
                </a:cxn>
                <a:cxn ang="0">
                  <a:pos x="connsiteX2" y="connsiteY2"/>
                </a:cxn>
                <a:cxn ang="0">
                  <a:pos x="connsiteX3" y="connsiteY3"/>
                </a:cxn>
              </a:cxnLst>
              <a:rect l="l" t="t" r="r" b="b"/>
              <a:pathLst>
                <a:path w="523926" h="617190">
                  <a:moveTo>
                    <a:pt x="523926" y="617190"/>
                  </a:moveTo>
                  <a:lnTo>
                    <a:pt x="0" y="617190"/>
                  </a:lnTo>
                  <a:lnTo>
                    <a:pt x="0" y="0"/>
                  </a:lnTo>
                  <a:lnTo>
                    <a:pt x="523926" y="0"/>
                  </a:lnTo>
                </a:path>
              </a:pathLst>
            </a:custGeom>
            <a:ln w="12700">
              <a:solidFill>
                <a:srgbClr val="FF5C3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ACEE2D55-7B75-B5A4-854B-A97716E04D55}"/>
                </a:ext>
              </a:extLst>
            </p:cNvPr>
            <p:cNvSpPr/>
            <p:nvPr/>
          </p:nvSpPr>
          <p:spPr bwMode="auto">
            <a:xfrm>
              <a:off x="6439696" y="2084848"/>
              <a:ext cx="2447020" cy="3018214"/>
            </a:xfrm>
            <a:custGeom>
              <a:avLst/>
              <a:gdLst>
                <a:gd name="connsiteX0" fmla="*/ 0 w 457200"/>
                <a:gd name="connsiteY0" fmla="*/ 0 h 537029"/>
                <a:gd name="connsiteX1" fmla="*/ 457200 w 457200"/>
                <a:gd name="connsiteY1" fmla="*/ 0 h 537029"/>
                <a:gd name="connsiteX2" fmla="*/ 457200 w 457200"/>
                <a:gd name="connsiteY2" fmla="*/ 537029 h 537029"/>
              </a:gdLst>
              <a:ahLst/>
              <a:cxnLst>
                <a:cxn ang="0">
                  <a:pos x="connsiteX0" y="connsiteY0"/>
                </a:cxn>
                <a:cxn ang="0">
                  <a:pos x="connsiteX1" y="connsiteY1"/>
                </a:cxn>
                <a:cxn ang="0">
                  <a:pos x="connsiteX2" y="connsiteY2"/>
                </a:cxn>
              </a:cxnLst>
              <a:rect l="l" t="t" r="r" b="b"/>
              <a:pathLst>
                <a:path w="457200" h="537029">
                  <a:moveTo>
                    <a:pt x="0" y="0"/>
                  </a:moveTo>
                  <a:lnTo>
                    <a:pt x="457200" y="0"/>
                  </a:lnTo>
                  <a:lnTo>
                    <a:pt x="457200" y="537029"/>
                  </a:ln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cxnSp>
          <p:nvCxnSpPr>
            <p:cNvPr id="31" name="Connector: Elbow 30">
              <a:extLst>
                <a:ext uri="{FF2B5EF4-FFF2-40B4-BE49-F238E27FC236}">
                  <a16:creationId xmlns:a16="http://schemas.microsoft.com/office/drawing/2014/main" id="{78E3A074-C5A7-E615-1F6E-2C281CFE9C8C}"/>
                </a:ext>
              </a:extLst>
            </p:cNvPr>
            <p:cNvCxnSpPr>
              <a:stCxn id="1485" idx="2"/>
              <a:endCxn id="1369" idx="2"/>
            </p:cNvCxnSpPr>
            <p:nvPr/>
          </p:nvCxnSpPr>
          <p:spPr>
            <a:xfrm rot="16200000" flipH="1">
              <a:off x="5386650" y="2370909"/>
              <a:ext cx="171158" cy="6905061"/>
            </a:xfrm>
            <a:prstGeom prst="bentConnector3">
              <a:avLst>
                <a:gd name="adj1" fmla="val 23356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246C718E-60B1-531E-A845-7936A671A7A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4215" y="5097430"/>
              <a:ext cx="548640" cy="548640"/>
            </a:xfrm>
            <a:prstGeom prst="rect">
              <a:avLst/>
            </a:prstGeom>
          </p:spPr>
        </p:pic>
        <p:sp>
          <p:nvSpPr>
            <p:cNvPr id="8" name="TextBox 7">
              <a:extLst>
                <a:ext uri="{FF2B5EF4-FFF2-40B4-BE49-F238E27FC236}">
                  <a16:creationId xmlns:a16="http://schemas.microsoft.com/office/drawing/2014/main" id="{D92AD238-8CBA-0464-B910-6E6CF42E4653}"/>
                </a:ext>
              </a:extLst>
            </p:cNvPr>
            <p:cNvSpPr txBox="1"/>
            <p:nvPr/>
          </p:nvSpPr>
          <p:spPr>
            <a:xfrm>
              <a:off x="10627127" y="6551711"/>
              <a:ext cx="1963750" cy="307777"/>
            </a:xfrm>
            <a:prstGeom prst="rect">
              <a:avLst/>
            </a:prstGeom>
            <a:noFill/>
          </p:spPr>
          <p:txBody>
            <a:bodyPr wrap="square" lIns="0" tIns="0" rIns="0" bIns="0" rtlCol="0">
              <a:spAutoFit/>
            </a:bodyPr>
            <a:lstStyle/>
            <a:p>
              <a:pPr algn="l"/>
              <a:r>
                <a:rPr lang="en-US" sz="2000" dirty="0">
                  <a:solidFill>
                    <a:schemeClr val="tx2"/>
                  </a:solidFill>
                  <a:hlinkClick r:id="rId17">
                    <a:extLst>
                      <a:ext uri="{A12FA001-AC4F-418D-AE19-62706E023703}">
                        <ahyp:hlinkClr xmlns:ahyp="http://schemas.microsoft.com/office/drawing/2018/hyperlinkcolor" val="tx"/>
                      </a:ext>
                    </a:extLst>
                  </a:hlinkClick>
                </a:rPr>
                <a:t>GitHub repo</a:t>
              </a:r>
              <a:endParaRPr lang="en-US" sz="2000" dirty="0">
                <a:solidFill>
                  <a:schemeClr val="tx2"/>
                </a:solidFill>
              </a:endParaRPr>
            </a:p>
          </p:txBody>
        </p:sp>
      </p:grpSp>
      <p:grpSp>
        <p:nvGrpSpPr>
          <p:cNvPr id="3" name="Group 2">
            <a:extLst>
              <a:ext uri="{FF2B5EF4-FFF2-40B4-BE49-F238E27FC236}">
                <a16:creationId xmlns:a16="http://schemas.microsoft.com/office/drawing/2014/main" id="{8EC60591-4AB9-C254-670D-AE30182E10A2}"/>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9" name="Rectangle: Rounded Corners 8">
              <a:extLst>
                <a:ext uri="{FF2B5EF4-FFF2-40B4-BE49-F238E27FC236}">
                  <a16:creationId xmlns:a16="http://schemas.microsoft.com/office/drawing/2014/main" id="{137BE11A-288B-71F7-F45B-0F1AE2520B22}"/>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D51C63BD-030A-4ACC-F84A-A1B9634DD868}"/>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11" name="Graphic 38">
              <a:extLst>
                <a:ext uri="{FF2B5EF4-FFF2-40B4-BE49-F238E27FC236}">
                  <a16:creationId xmlns:a16="http://schemas.microsoft.com/office/drawing/2014/main" id="{4DD22E73-04D1-BDFE-F632-B1356D8AAAEC}"/>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43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64">
            <a:extLst>
              <a:ext uri="{FF2B5EF4-FFF2-40B4-BE49-F238E27FC236}">
                <a16:creationId xmlns:a16="http://schemas.microsoft.com/office/drawing/2014/main" id="{2E0A07E8-C249-B616-DC95-74412217AB86}"/>
              </a:ext>
              <a:ext uri="{C183D7F6-B498-43B3-948B-1728B52AA6E4}">
                <adec:decorative xmlns:adec="http://schemas.microsoft.com/office/drawing/2017/decorative" val="1"/>
              </a:ext>
            </a:extLst>
          </p:cNvPr>
          <p:cNvSpPr/>
          <p:nvPr/>
        </p:nvSpPr>
        <p:spPr bwMode="auto">
          <a:xfrm>
            <a:off x="584201" y="1666876"/>
            <a:ext cx="7253287" cy="2692536"/>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3" name="Rounded Rectangle 64">
            <a:extLst>
              <a:ext uri="{FF2B5EF4-FFF2-40B4-BE49-F238E27FC236}">
                <a16:creationId xmlns:a16="http://schemas.microsoft.com/office/drawing/2014/main" id="{3193D728-F4CD-85E5-985F-495C7492BC1F}"/>
              </a:ext>
              <a:ext uri="{C183D7F6-B498-43B3-948B-1728B52AA6E4}">
                <adec:decorative xmlns:adec="http://schemas.microsoft.com/office/drawing/2017/decorative" val="1"/>
              </a:ext>
            </a:extLst>
          </p:cNvPr>
          <p:cNvSpPr/>
          <p:nvPr/>
        </p:nvSpPr>
        <p:spPr bwMode="auto">
          <a:xfrm>
            <a:off x="584201" y="4736446"/>
            <a:ext cx="7253287" cy="2068142"/>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7" name="Title 11">
            <a:extLst>
              <a:ext uri="{FF2B5EF4-FFF2-40B4-BE49-F238E27FC236}">
                <a16:creationId xmlns:a16="http://schemas.microsoft.com/office/drawing/2014/main" id="{7C9B9D88-A127-5184-771F-18604C464FD2}"/>
              </a:ext>
            </a:extLst>
          </p:cNvPr>
          <p:cNvSpPr>
            <a:spLocks noGrp="1"/>
          </p:cNvSpPr>
          <p:nvPr>
            <p:ph type="title"/>
          </p:nvPr>
        </p:nvSpPr>
        <p:spPr>
          <a:xfrm>
            <a:off x="565403" y="218302"/>
            <a:ext cx="7380080" cy="553998"/>
          </a:xfrm>
        </p:spPr>
        <p:txBody>
          <a:bodyPr/>
          <a:lstStyle/>
          <a:p>
            <a:r>
              <a:rPr lang="en-US" sz="3600" dirty="0"/>
              <a:t>Transaction processing</a:t>
            </a:r>
            <a:endParaRPr lang="en-IN" dirty="0"/>
          </a:p>
        </p:txBody>
      </p:sp>
      <p:sp>
        <p:nvSpPr>
          <p:cNvPr id="2" name="Rectangle 1">
            <a:extLst>
              <a:ext uri="{FF2B5EF4-FFF2-40B4-BE49-F238E27FC236}">
                <a16:creationId xmlns:a16="http://schemas.microsoft.com/office/drawing/2014/main" id="{CA20C986-563B-ADE6-1FEB-BC57512A44BB}"/>
              </a:ext>
              <a:ext uri="{C183D7F6-B498-43B3-948B-1728B52AA6E4}">
                <adec:decorative xmlns:adec="http://schemas.microsoft.com/office/drawing/2017/decorative" val="1"/>
              </a:ext>
            </a:extLst>
          </p:cNvPr>
          <p:cNvSpPr/>
          <p:nvPr/>
        </p:nvSpPr>
        <p:spPr bwMode="auto">
          <a:xfrm flipH="1">
            <a:off x="8128000" y="0"/>
            <a:ext cx="4064000" cy="6858000"/>
          </a:xfrm>
          <a:prstGeom prst="rect">
            <a:avLst/>
          </a:prstGeom>
          <a:gradFill flip="none" rotWithShape="1">
            <a:gsLst>
              <a:gs pos="50000">
                <a:srgbClr val="C03BC4"/>
              </a:gs>
              <a:gs pos="100000">
                <a:srgbClr val="0078D4"/>
              </a:gs>
              <a:gs pos="10000">
                <a:srgbClr val="FF5C3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1200"/>
              </a:spcBef>
            </a:pPr>
            <a:endParaRPr lang="en-US" sz="3600" dirty="0">
              <a:gradFill>
                <a:gsLst>
                  <a:gs pos="67133">
                    <a:srgbClr val="FFFFFF"/>
                  </a:gs>
                  <a:gs pos="51000">
                    <a:srgbClr val="FFFFFF"/>
                  </a:gs>
                </a:gsLst>
                <a:lin ang="0" scaled="0"/>
              </a:gradFill>
              <a:latin typeface="Segoe UI Variable Display Semib" pitchFamily="2" charset="0"/>
            </a:endParaRPr>
          </a:p>
        </p:txBody>
      </p:sp>
      <p:sp>
        <p:nvSpPr>
          <p:cNvPr id="8" name="TextBox 7">
            <a:extLst>
              <a:ext uri="{FF2B5EF4-FFF2-40B4-BE49-F238E27FC236}">
                <a16:creationId xmlns:a16="http://schemas.microsoft.com/office/drawing/2014/main" id="{D9DD8528-8E7B-D156-D1BE-288E30E3992B}"/>
              </a:ext>
            </a:extLst>
          </p:cNvPr>
          <p:cNvSpPr txBox="1"/>
          <p:nvPr/>
        </p:nvSpPr>
        <p:spPr>
          <a:xfrm>
            <a:off x="1003452" y="1480344"/>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Use Case Description</a:t>
            </a:r>
          </a:p>
        </p:txBody>
      </p:sp>
      <p:sp>
        <p:nvSpPr>
          <p:cNvPr id="7" name="Rounded Rectangle 64">
            <a:extLst>
              <a:ext uri="{FF2B5EF4-FFF2-40B4-BE49-F238E27FC236}">
                <a16:creationId xmlns:a16="http://schemas.microsoft.com/office/drawing/2014/main" id="{13AF86D0-EE56-2917-7BBA-DBE4F613A311}"/>
              </a:ext>
              <a:ext uri="{C183D7F6-B498-43B3-948B-1728B52AA6E4}">
                <adec:decorative xmlns:adec="http://schemas.microsoft.com/office/drawing/2017/decorative" val="0"/>
              </a:ext>
            </a:extLst>
          </p:cNvPr>
          <p:cNvSpPr/>
          <p:nvPr/>
        </p:nvSpPr>
        <p:spPr bwMode="auto">
          <a:xfrm>
            <a:off x="628799" y="1791936"/>
            <a:ext cx="7253287" cy="2849261"/>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r>
              <a:rPr lang="en-US" sz="1600" dirty="0">
                <a:solidFill>
                  <a:srgbClr val="0078D4"/>
                </a:solidFill>
              </a:rPr>
              <a:t>Automate data extraction, categorization, and validation</a:t>
            </a:r>
            <a:r>
              <a:rPr lang="en-US" sz="1600" dirty="0">
                <a:gradFill>
                  <a:gsLst>
                    <a:gs pos="51000">
                      <a:srgbClr val="000000"/>
                    </a:gs>
                    <a:gs pos="42000">
                      <a:srgbClr val="000000"/>
                    </a:gs>
                  </a:gsLst>
                  <a:lin ang="0" scaled="0"/>
                </a:gradFill>
              </a:rPr>
              <a:t> of data from documents</a:t>
            </a:r>
          </a:p>
          <a:p>
            <a:pPr marL="342900" indent="-342900" defTabSz="914400">
              <a:spcBef>
                <a:spcPts val="1200"/>
              </a:spcBef>
              <a:buFont typeface="Arial" panose="020B0604020202020204" pitchFamily="34" charset="0"/>
              <a:buChar char="•"/>
            </a:pPr>
            <a:r>
              <a:rPr lang="en-US" sz="1600" dirty="0">
                <a:solidFill>
                  <a:srgbClr val="0078D4"/>
                </a:solidFill>
              </a:rPr>
              <a:t>Transform</a:t>
            </a:r>
            <a:r>
              <a:rPr lang="en-US" sz="1600" dirty="0">
                <a:gradFill>
                  <a:gsLst>
                    <a:gs pos="51000">
                      <a:srgbClr val="000000"/>
                    </a:gs>
                    <a:gs pos="42000">
                      <a:srgbClr val="000000"/>
                    </a:gs>
                  </a:gsLst>
                  <a:lin ang="0" scaled="0"/>
                </a:gradFill>
              </a:rPr>
              <a:t> unstructured data, such as claims, contracts, applications, invoices, and forms into structured digital information to facilitate downstream processes like insurance claim processing</a:t>
            </a:r>
          </a:p>
          <a:p>
            <a:pPr marL="342900" indent="-342900">
              <a:spcBef>
                <a:spcPts val="1200"/>
              </a:spcBef>
              <a:buFont typeface="Arial" panose="020B0604020202020204" pitchFamily="34" charset="0"/>
              <a:buChar char="•"/>
            </a:pPr>
            <a:r>
              <a:rPr lang="en-US" sz="1600" dirty="0">
                <a:solidFill>
                  <a:schemeClr val="tx1"/>
                </a:solidFill>
              </a:rPr>
              <a:t>Leverage computer vision to visually inspect machinery and products for defects, preventative maintenance, and safety concerns</a:t>
            </a:r>
          </a:p>
          <a:p>
            <a:pPr marL="342900" indent="-342900">
              <a:spcBef>
                <a:spcPts val="1200"/>
              </a:spcBef>
              <a:buFont typeface="Arial" panose="020B0604020202020204" pitchFamily="34" charset="0"/>
              <a:buChar char="•"/>
            </a:pPr>
            <a:r>
              <a:rPr lang="en-US" sz="1600" dirty="0">
                <a:solidFill>
                  <a:schemeClr val="tx1"/>
                </a:solidFill>
              </a:rPr>
              <a:t>Benefits:  Process improvement, leading to greater productivity</a:t>
            </a:r>
          </a:p>
        </p:txBody>
      </p:sp>
      <p:sp>
        <p:nvSpPr>
          <p:cNvPr id="16" name="TextBox 15">
            <a:extLst>
              <a:ext uri="{FF2B5EF4-FFF2-40B4-BE49-F238E27FC236}">
                <a16:creationId xmlns:a16="http://schemas.microsoft.com/office/drawing/2014/main" id="{2CA6554A-058D-3943-7013-C46BEB54164E}"/>
              </a:ext>
            </a:extLst>
          </p:cNvPr>
          <p:cNvSpPr txBox="1"/>
          <p:nvPr/>
        </p:nvSpPr>
        <p:spPr>
          <a:xfrm>
            <a:off x="1003452" y="4549910"/>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Key considerations</a:t>
            </a:r>
          </a:p>
        </p:txBody>
      </p:sp>
      <p:sp>
        <p:nvSpPr>
          <p:cNvPr id="10" name="Rounded Rectangle 64">
            <a:extLst>
              <a:ext uri="{FF2B5EF4-FFF2-40B4-BE49-F238E27FC236}">
                <a16:creationId xmlns:a16="http://schemas.microsoft.com/office/drawing/2014/main" id="{996F0B07-6827-773F-C394-0145E653FC19}"/>
              </a:ext>
              <a:ext uri="{C183D7F6-B498-43B3-948B-1728B52AA6E4}">
                <adec:decorative xmlns:adec="http://schemas.microsoft.com/office/drawing/2017/decorative" val="0"/>
              </a:ext>
            </a:extLst>
          </p:cNvPr>
          <p:cNvSpPr/>
          <p:nvPr/>
        </p:nvSpPr>
        <p:spPr bwMode="auto">
          <a:xfrm>
            <a:off x="687577" y="5092423"/>
            <a:ext cx="7135732" cy="1745938"/>
          </a:xfrm>
          <a:prstGeom prst="roundRect">
            <a:avLst>
              <a:gd name="adj" fmla="val 1575"/>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82880" numCol="1" spcCol="0" rtlCol="0" fromWordArt="0" anchor="t" anchorCtr="0" forceAA="0" compatLnSpc="1">
            <a:prstTxWarp prst="textNoShape">
              <a:avLst/>
            </a:prstTxWarp>
            <a:noAutofit/>
          </a:bodyPr>
          <a:lstStyle/>
          <a:p>
            <a:pPr marR="0" lvl="0" algn="l" defTabSz="914400" rtl="0" eaLnBrk="1" fontAlgn="auto" latinLnBrk="0" hangingPunct="1">
              <a:lnSpc>
                <a:spcPct val="100000"/>
              </a:lnSpc>
              <a:spcBef>
                <a:spcPts val="0"/>
              </a:spcBef>
              <a:buClrTx/>
              <a:buSzTx/>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Manage industry-specific compliance standards and regulations governing transactional data</a:t>
            </a:r>
          </a:p>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Distributed database systems, designed for horizontal scaling, are increasingly used to handle large volumes of transactions.</a:t>
            </a:r>
          </a:p>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AI and machine learning can automate routine tasks, and improve overall efficiency in transaction processing</a:t>
            </a:r>
          </a:p>
        </p:txBody>
      </p:sp>
      <p:sp>
        <p:nvSpPr>
          <p:cNvPr id="6" name="TextBox 5">
            <a:extLst>
              <a:ext uri="{FF2B5EF4-FFF2-40B4-BE49-F238E27FC236}">
                <a16:creationId xmlns:a16="http://schemas.microsoft.com/office/drawing/2014/main" id="{5D8C1382-7E95-5202-4798-FFC9A2A7A710}"/>
              </a:ext>
            </a:extLst>
          </p:cNvPr>
          <p:cNvSpPr txBox="1"/>
          <p:nvPr/>
        </p:nvSpPr>
        <p:spPr>
          <a:xfrm>
            <a:off x="9462453" y="568424"/>
            <a:ext cx="216414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schemeClr val="bg1"/>
                </a:solidFill>
                <a:effectLst/>
                <a:uLnTx/>
                <a:uFillTx/>
                <a:ea typeface="+mn-ea"/>
                <a:cs typeface="Segoe UI Semilight" panose="020B0402040204020203" pitchFamily="34" charset="0"/>
              </a:rPr>
              <a:t>REINVENT CUSTOMER EXPERIENCES</a:t>
            </a:r>
          </a:p>
        </p:txBody>
      </p:sp>
      <p:sp>
        <p:nvSpPr>
          <p:cNvPr id="20" name="TextBox 19">
            <a:extLst>
              <a:ext uri="{FF2B5EF4-FFF2-40B4-BE49-F238E27FC236}">
                <a16:creationId xmlns:a16="http://schemas.microsoft.com/office/drawing/2014/main" id="{DB8C5445-A2B8-6664-784D-14144E3F035D}"/>
              </a:ext>
            </a:extLst>
          </p:cNvPr>
          <p:cNvSpPr txBox="1"/>
          <p:nvPr/>
        </p:nvSpPr>
        <p:spPr>
          <a:xfrm>
            <a:off x="8777288" y="1436688"/>
            <a:ext cx="3273198" cy="430887"/>
          </a:xfrm>
          <a:prstGeom prst="rect">
            <a:avLst/>
          </a:prstGeom>
          <a:noFill/>
        </p:spPr>
        <p:txBody>
          <a:bodyPr wrap="square" lIns="0" tIns="0" rIns="0" bIns="0" rtlCol="0">
            <a:spAutoFit/>
          </a:bodyPr>
          <a:lstStyle/>
          <a:p>
            <a:pPr algn="l"/>
            <a:r>
              <a:rPr lang="en-US" sz="2800" dirty="0">
                <a:solidFill>
                  <a:schemeClr val="bg1"/>
                </a:solidFill>
                <a:latin typeface="+mj-lt"/>
              </a:rPr>
              <a:t>Use Case Examples</a:t>
            </a:r>
          </a:p>
        </p:txBody>
      </p:sp>
      <p:sp>
        <p:nvSpPr>
          <p:cNvPr id="21" name="TextBox 20">
            <a:extLst>
              <a:ext uri="{FF2B5EF4-FFF2-40B4-BE49-F238E27FC236}">
                <a16:creationId xmlns:a16="http://schemas.microsoft.com/office/drawing/2014/main" id="{70A87C8F-47AE-23EF-D7D1-5FAD43ED1AC1}"/>
              </a:ext>
            </a:extLst>
          </p:cNvPr>
          <p:cNvSpPr txBox="1"/>
          <p:nvPr/>
        </p:nvSpPr>
        <p:spPr>
          <a:xfrm>
            <a:off x="8777288" y="2140753"/>
            <a:ext cx="3273198" cy="4154984"/>
          </a:xfrm>
          <a:prstGeom prst="rect">
            <a:avLst/>
          </a:prstGeom>
          <a:noFill/>
        </p:spPr>
        <p:txBody>
          <a:bodyPr wrap="square" lIns="0" tIns="0" rIns="0" bIns="0" rtlCol="0">
            <a:spAutoFit/>
          </a:bodyPr>
          <a:lstStyle/>
          <a:p>
            <a:pPr marL="342900" indent="-342900" algn="l">
              <a:spcAft>
                <a:spcPts val="1200"/>
              </a:spcAft>
              <a:buFont typeface="Arial" panose="020B0604020202020204" pitchFamily="34" charset="0"/>
              <a:buChar char="•"/>
            </a:pPr>
            <a:r>
              <a:rPr lang="en-US" sz="2000" dirty="0">
                <a:solidFill>
                  <a:schemeClr val="bg1"/>
                </a:solidFill>
              </a:rPr>
              <a:t>Order processing</a:t>
            </a:r>
          </a:p>
          <a:p>
            <a:pPr marL="342900" indent="-342900" algn="l">
              <a:spcAft>
                <a:spcPts val="1200"/>
              </a:spcAft>
              <a:buFont typeface="Arial" panose="020B0604020202020204" pitchFamily="34" charset="0"/>
              <a:buChar char="•"/>
            </a:pPr>
            <a:r>
              <a:rPr lang="en-US" sz="2000" dirty="0">
                <a:solidFill>
                  <a:schemeClr val="bg1"/>
                </a:solidFill>
              </a:rPr>
              <a:t>Buy online, pick up in store</a:t>
            </a:r>
          </a:p>
          <a:p>
            <a:pPr marL="342900" indent="-342900" algn="l">
              <a:spcAft>
                <a:spcPts val="1200"/>
              </a:spcAft>
              <a:buFont typeface="Arial" panose="020B0604020202020204" pitchFamily="34" charset="0"/>
              <a:buChar char="•"/>
            </a:pPr>
            <a:r>
              <a:rPr lang="en-US" sz="2000" dirty="0">
                <a:solidFill>
                  <a:schemeClr val="bg1"/>
                </a:solidFill>
              </a:rPr>
              <a:t>Banking payments</a:t>
            </a:r>
          </a:p>
          <a:p>
            <a:pPr marL="342900" indent="-342900" algn="l">
              <a:spcAft>
                <a:spcPts val="1200"/>
              </a:spcAft>
              <a:buFont typeface="Arial" panose="020B0604020202020204" pitchFamily="34" charset="0"/>
              <a:buChar char="•"/>
            </a:pPr>
            <a:r>
              <a:rPr lang="en-US" sz="2000" dirty="0">
                <a:solidFill>
                  <a:schemeClr val="bg1"/>
                </a:solidFill>
              </a:rPr>
              <a:t>Airline reservations</a:t>
            </a:r>
          </a:p>
          <a:p>
            <a:pPr marL="342900" indent="-342900" algn="l">
              <a:spcAft>
                <a:spcPts val="1200"/>
              </a:spcAft>
              <a:buFont typeface="Arial" panose="020B0604020202020204" pitchFamily="34" charset="0"/>
              <a:buChar char="•"/>
            </a:pPr>
            <a:r>
              <a:rPr lang="en-US" sz="2000" dirty="0">
                <a:solidFill>
                  <a:schemeClr val="bg1"/>
                </a:solidFill>
              </a:rPr>
              <a:t>Employee payroll records</a:t>
            </a:r>
          </a:p>
          <a:p>
            <a:pPr marL="342900" indent="-342900" algn="l">
              <a:spcAft>
                <a:spcPts val="1200"/>
              </a:spcAft>
              <a:buFont typeface="Arial" panose="020B0604020202020204" pitchFamily="34" charset="0"/>
              <a:buChar char="•"/>
            </a:pPr>
            <a:r>
              <a:rPr lang="en-US" sz="2000" dirty="0">
                <a:solidFill>
                  <a:schemeClr val="bg1"/>
                </a:solidFill>
              </a:rPr>
              <a:t>Patient appointment scheduling</a:t>
            </a:r>
          </a:p>
          <a:p>
            <a:pPr marL="342900" indent="-342900" algn="l">
              <a:spcAft>
                <a:spcPts val="1200"/>
              </a:spcAft>
              <a:buFont typeface="Arial" panose="020B0604020202020204" pitchFamily="34" charset="0"/>
              <a:buChar char="•"/>
            </a:pPr>
            <a:r>
              <a:rPr lang="en-US" sz="2000" dirty="0">
                <a:solidFill>
                  <a:schemeClr val="bg1"/>
                </a:solidFill>
              </a:rPr>
              <a:t>Quality assurance</a:t>
            </a:r>
          </a:p>
          <a:p>
            <a:pPr marL="342900" indent="-342900" algn="l">
              <a:spcAft>
                <a:spcPts val="1200"/>
              </a:spcAft>
              <a:buFont typeface="Arial" panose="020B0604020202020204" pitchFamily="34" charset="0"/>
              <a:buChar char="•"/>
            </a:pPr>
            <a:r>
              <a:rPr lang="en-US" sz="2000" dirty="0">
                <a:solidFill>
                  <a:schemeClr val="bg1"/>
                </a:solidFill>
              </a:rPr>
              <a:t>Equipment maintenance</a:t>
            </a:r>
          </a:p>
        </p:txBody>
      </p:sp>
      <p:sp>
        <p:nvSpPr>
          <p:cNvPr id="26" name="Graphic 11">
            <a:extLst>
              <a:ext uri="{FF2B5EF4-FFF2-40B4-BE49-F238E27FC236}">
                <a16:creationId xmlns:a16="http://schemas.microsoft.com/office/drawing/2014/main" id="{1AE6C312-B25D-F69B-5595-DA60A888A2B9}"/>
              </a:ext>
              <a:ext uri="{C183D7F6-B498-43B3-948B-1728B52AA6E4}">
                <adec:decorative xmlns:adec="http://schemas.microsoft.com/office/drawing/2017/decorative" val="1"/>
              </a:ext>
            </a:extLst>
          </p:cNvPr>
          <p:cNvSpPr/>
          <p:nvPr/>
        </p:nvSpPr>
        <p:spPr>
          <a:xfrm>
            <a:off x="8932620" y="560042"/>
            <a:ext cx="312979" cy="316605"/>
          </a:xfrm>
          <a:custGeom>
            <a:avLst/>
            <a:gdLst>
              <a:gd name="connsiteX0" fmla="*/ 14288 w 190500"/>
              <a:gd name="connsiteY0" fmla="*/ 104775 h 180975"/>
              <a:gd name="connsiteX1" fmla="*/ 109538 w 190500"/>
              <a:gd name="connsiteY1" fmla="*/ 104785 h 180975"/>
              <a:gd name="connsiteX2" fmla="*/ 123758 w 190500"/>
              <a:gd name="connsiteY2" fmla="*/ 117700 h 180975"/>
              <a:gd name="connsiteX3" fmla="*/ 123825 w 190500"/>
              <a:gd name="connsiteY3" fmla="*/ 119063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19063 h 180975"/>
              <a:gd name="connsiteX9" fmla="*/ 12916 w 190500"/>
              <a:gd name="connsiteY9" fmla="*/ 104842 h 180975"/>
              <a:gd name="connsiteX10" fmla="*/ 14288 w 190500"/>
              <a:gd name="connsiteY10" fmla="*/ 104775 h 180975"/>
              <a:gd name="connsiteX11" fmla="*/ 128473 w 190500"/>
              <a:gd name="connsiteY11" fmla="*/ 104775 h 180975"/>
              <a:gd name="connsiteX12" fmla="*/ 176213 w 190500"/>
              <a:gd name="connsiteY12" fmla="*/ 104775 h 180975"/>
              <a:gd name="connsiteX13" fmla="*/ 190433 w 190500"/>
              <a:gd name="connsiteY13" fmla="*/ 117681 h 180975"/>
              <a:gd name="connsiteX14" fmla="*/ 190500 w 190500"/>
              <a:gd name="connsiteY14" fmla="*/ 119063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3283 w 190500"/>
              <a:gd name="connsiteY18" fmla="*/ 140780 h 180975"/>
              <a:gd name="connsiteX19" fmla="*/ 133350 w 190500"/>
              <a:gd name="connsiteY19" fmla="*/ 138113 h 180975"/>
              <a:gd name="connsiteX20" fmla="*/ 133350 w 190500"/>
              <a:gd name="connsiteY20" fmla="*/ 119063 h 180975"/>
              <a:gd name="connsiteX21" fmla="*/ 129550 w 190500"/>
              <a:gd name="connsiteY21" fmla="*/ 106318 h 180975"/>
              <a:gd name="connsiteX22" fmla="*/ 128473 w 190500"/>
              <a:gd name="connsiteY22" fmla="*/ 104775 h 180975"/>
              <a:gd name="connsiteX23" fmla="*/ 176213 w 190500"/>
              <a:gd name="connsiteY23" fmla="*/ 104775 h 180975"/>
              <a:gd name="connsiteX24" fmla="*/ 128473 w 190500"/>
              <a:gd name="connsiteY24" fmla="*/ 104775 h 180975"/>
              <a:gd name="connsiteX25" fmla="*/ 61913 w 190500"/>
              <a:gd name="connsiteY25" fmla="*/ 0 h 180975"/>
              <a:gd name="connsiteX26" fmla="*/ 104775 w 190500"/>
              <a:gd name="connsiteY26" fmla="*/ 42863 h 180975"/>
              <a:gd name="connsiteX27" fmla="*/ 61913 w 190500"/>
              <a:gd name="connsiteY27" fmla="*/ 85725 h 180975"/>
              <a:gd name="connsiteX28" fmla="*/ 19050 w 190500"/>
              <a:gd name="connsiteY28" fmla="*/ 42863 h 180975"/>
              <a:gd name="connsiteX29" fmla="*/ 61913 w 190500"/>
              <a:gd name="connsiteY29" fmla="*/ 0 h 180975"/>
              <a:gd name="connsiteX30" fmla="*/ 147638 w 190500"/>
              <a:gd name="connsiteY30" fmla="*/ 19050 h 180975"/>
              <a:gd name="connsiteX31" fmla="*/ 180975 w 190500"/>
              <a:gd name="connsiteY31" fmla="*/ 52388 h 180975"/>
              <a:gd name="connsiteX32" fmla="*/ 147638 w 190500"/>
              <a:gd name="connsiteY32" fmla="*/ 85725 h 180975"/>
              <a:gd name="connsiteX33" fmla="*/ 114300 w 190500"/>
              <a:gd name="connsiteY33" fmla="*/ 52388 h 180975"/>
              <a:gd name="connsiteX34" fmla="*/ 147638 w 190500"/>
              <a:gd name="connsiteY34"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500" h="180975">
                <a:moveTo>
                  <a:pt x="14288" y="104775"/>
                </a:moveTo>
                <a:lnTo>
                  <a:pt x="109538" y="104785"/>
                </a:lnTo>
                <a:cubicBezTo>
                  <a:pt x="116897" y="104785"/>
                  <a:pt x="123052" y="110375"/>
                  <a:pt x="123758" y="117700"/>
                </a:cubicBezTo>
                <a:lnTo>
                  <a:pt x="123825" y="119063"/>
                </a:lnTo>
                <a:lnTo>
                  <a:pt x="123825" y="138113"/>
                </a:lnTo>
                <a:cubicBezTo>
                  <a:pt x="123815" y="171450"/>
                  <a:pt x="88430" y="180975"/>
                  <a:pt x="61913" y="180975"/>
                </a:cubicBezTo>
                <a:cubicBezTo>
                  <a:pt x="35985" y="180975"/>
                  <a:pt x="1572" y="171869"/>
                  <a:pt x="48" y="140303"/>
                </a:cubicBezTo>
                <a:lnTo>
                  <a:pt x="0" y="138113"/>
                </a:lnTo>
                <a:lnTo>
                  <a:pt x="0" y="119063"/>
                </a:lnTo>
                <a:cubicBezTo>
                  <a:pt x="0" y="111703"/>
                  <a:pt x="5591" y="105548"/>
                  <a:pt x="12916" y="104842"/>
                </a:cubicBezTo>
                <a:lnTo>
                  <a:pt x="14288" y="104775"/>
                </a:lnTo>
                <a:close/>
                <a:moveTo>
                  <a:pt x="128473" y="104775"/>
                </a:moveTo>
                <a:lnTo>
                  <a:pt x="176213" y="104775"/>
                </a:lnTo>
                <a:cubicBezTo>
                  <a:pt x="183569" y="104775"/>
                  <a:pt x="189722" y="110360"/>
                  <a:pt x="190433" y="117681"/>
                </a:cubicBezTo>
                <a:lnTo>
                  <a:pt x="190500" y="119063"/>
                </a:lnTo>
                <a:lnTo>
                  <a:pt x="190500" y="133350"/>
                </a:lnTo>
                <a:cubicBezTo>
                  <a:pt x="190490" y="162516"/>
                  <a:pt x="163278" y="171450"/>
                  <a:pt x="142875" y="171450"/>
                </a:cubicBezTo>
                <a:cubicBezTo>
                  <a:pt x="135965" y="171466"/>
                  <a:pt x="129091" y="170432"/>
                  <a:pt x="122492" y="168383"/>
                </a:cubicBezTo>
                <a:cubicBezTo>
                  <a:pt x="128711" y="161239"/>
                  <a:pt x="132740" y="152162"/>
                  <a:pt x="133283" y="140780"/>
                </a:cubicBezTo>
                <a:lnTo>
                  <a:pt x="133350" y="138113"/>
                </a:lnTo>
                <a:lnTo>
                  <a:pt x="133350" y="119063"/>
                </a:lnTo>
                <a:cubicBezTo>
                  <a:pt x="133350" y="114357"/>
                  <a:pt x="131921" y="110004"/>
                  <a:pt x="129550" y="106318"/>
                </a:cubicBezTo>
                <a:lnTo>
                  <a:pt x="128473" y="104775"/>
                </a:lnTo>
                <a:lnTo>
                  <a:pt x="176213" y="104775"/>
                </a:lnTo>
                <a:lnTo>
                  <a:pt x="128473" y="104775"/>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solidFill>
            <a:schemeClr val="bg1"/>
          </a:solidFill>
          <a:ln w="9525" cap="flat" cmpd="sng" algn="ctr">
            <a:noFill/>
            <a:prstDash val="solid"/>
            <a:headEnd type="none" w="med" len="med"/>
            <a:tailEnd type="none" w="med" len="med"/>
          </a:ln>
          <a:effectLst>
            <a:outerShdw blurRad="63500" dist="127000" dir="2700000" algn="tl" rotWithShape="0">
              <a:srgbClr val="000000">
                <a:alpha val="3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Sans Text" pitchFamily="2" charset="0"/>
            </a:endParaRPr>
          </a:p>
        </p:txBody>
      </p:sp>
    </p:spTree>
    <p:extLst>
      <p:ext uri="{BB962C8B-B14F-4D97-AF65-F5344CB8AC3E}">
        <p14:creationId xmlns:p14="http://schemas.microsoft.com/office/powerpoint/2010/main" val="55111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BDF721-ECE0-30A5-039B-7050B6479B8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429000"/>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1051040" y="4446598"/>
            <a:ext cx="10089920" cy="19082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r>
              <a:rPr lang="en-US" sz="2400" b="0" i="0" dirty="0">
                <a:effectLst/>
                <a:highlight>
                  <a:srgbClr val="FFFFFF"/>
                </a:highlight>
                <a:latin typeface="SegoeUI"/>
              </a:rPr>
              <a:t>With Azure, our customers can submit more documentation online, and we can then use document analysis to extract information and conduct processing to accelerate workflows, ensure accuracy, and improve user experiences</a:t>
            </a: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0" i="0" dirty="0">
                <a:effectLst/>
                <a:highlight>
                  <a:srgbClr val="FFFFFF"/>
                </a:highlight>
                <a:latin typeface="SegoeUI"/>
              </a:rPr>
              <a:t>Len van Greuning, Chief Information Officer, John Hancock (Manulife)</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696968" y="2880078"/>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pic>
        <p:nvPicPr>
          <p:cNvPr id="3" name="Picture 4">
            <a:extLst>
              <a:ext uri="{FF2B5EF4-FFF2-40B4-BE49-F238E27FC236}">
                <a16:creationId xmlns:a16="http://schemas.microsoft.com/office/drawing/2014/main" id="{49CB97AE-9353-8D77-1D3B-B824F7B35190}"/>
              </a:ext>
              <a:ext uri="{C183D7F6-B498-43B3-948B-1728B52AA6E4}">
                <adec:decorative xmlns:adec="http://schemas.microsoft.com/office/drawing/2017/decorative"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a:ext>
            </a:extLst>
          </a:blip>
          <a:srcRect/>
          <a:stretch>
            <a:fillRect/>
          </a:stretch>
        </p:blipFill>
        <p:spPr bwMode="auto">
          <a:xfrm>
            <a:off x="5005630" y="3219444"/>
            <a:ext cx="2180740" cy="419112"/>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08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D9D027-BC7A-DDD4-5722-D77D7C09DEE8}"/>
              </a:ext>
            </a:extLst>
          </p:cNvPr>
          <p:cNvSpPr>
            <a:spLocks noGrp="1"/>
          </p:cNvSpPr>
          <p:nvPr>
            <p:ph type="title"/>
          </p:nvPr>
        </p:nvSpPr>
        <p:spPr>
          <a:xfrm>
            <a:off x="588962" y="457200"/>
            <a:ext cx="10320337" cy="1107996"/>
          </a:xfrm>
        </p:spPr>
        <p:txBody>
          <a:bodyPr/>
          <a:lstStyle/>
          <a:p>
            <a:r>
              <a:rPr lang="en-US" dirty="0"/>
              <a:t>Sample architecture: Real-time payments and transactions</a:t>
            </a:r>
            <a:endParaRPr lang="en-AU" dirty="0"/>
          </a:p>
        </p:txBody>
      </p:sp>
      <p:grpSp>
        <p:nvGrpSpPr>
          <p:cNvPr id="2" name="Group 1">
            <a:extLst>
              <a:ext uri="{FF2B5EF4-FFF2-40B4-BE49-F238E27FC236}">
                <a16:creationId xmlns:a16="http://schemas.microsoft.com/office/drawing/2014/main" id="{88E3FC1D-7A55-863A-6FBD-89DE46D50C29}"/>
              </a:ext>
              <a:ext uri="{C183D7F6-B498-43B3-948B-1728B52AA6E4}">
                <adec:decorative xmlns:adec="http://schemas.microsoft.com/office/drawing/2017/decorative" val="1"/>
              </a:ext>
            </a:extLst>
          </p:cNvPr>
          <p:cNvGrpSpPr/>
          <p:nvPr/>
        </p:nvGrpSpPr>
        <p:grpSpPr>
          <a:xfrm>
            <a:off x="571499" y="2033913"/>
            <a:ext cx="11051571" cy="4221091"/>
            <a:chOff x="571499" y="2033913"/>
            <a:chExt cx="11051571" cy="4221091"/>
          </a:xfrm>
        </p:grpSpPr>
        <p:sp>
          <p:nvSpPr>
            <p:cNvPr id="71" name="Rectangle: Rounded Corners 70">
              <a:extLst>
                <a:ext uri="{FF2B5EF4-FFF2-40B4-BE49-F238E27FC236}">
                  <a16:creationId xmlns:a16="http://schemas.microsoft.com/office/drawing/2014/main" id="{EA67CA49-19D1-ACF9-936E-2CF834744CA5}"/>
                </a:ext>
              </a:extLst>
            </p:cNvPr>
            <p:cNvSpPr/>
            <p:nvPr/>
          </p:nvSpPr>
          <p:spPr bwMode="auto">
            <a:xfrm>
              <a:off x="1879250" y="2033913"/>
              <a:ext cx="8417522" cy="4221091"/>
            </a:xfrm>
            <a:prstGeom prst="roundRect">
              <a:avLst>
                <a:gd name="adj" fmla="val 1774"/>
              </a:avLst>
            </a:prstGeom>
            <a:solidFill>
              <a:schemeClr val="bg1">
                <a:alpha val="50000"/>
              </a:schemeClr>
            </a:solidFill>
            <a:ln w="12700" cap="flat" cmpd="sng" algn="ctr">
              <a:solidFill>
                <a:srgbClr val="8DC8E8"/>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pic>
          <p:nvPicPr>
            <p:cNvPr id="43" name="Graphic 42">
              <a:extLst>
                <a:ext uri="{FF2B5EF4-FFF2-40B4-BE49-F238E27FC236}">
                  <a16:creationId xmlns:a16="http://schemas.microsoft.com/office/drawing/2014/main" id="{070E3A7C-B358-BBE4-652F-DAE68A3B2D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8080" y="3990957"/>
              <a:ext cx="3295650" cy="1866900"/>
            </a:xfrm>
            <a:prstGeom prst="rect">
              <a:avLst/>
            </a:prstGeom>
          </p:spPr>
        </p:pic>
        <p:sp>
          <p:nvSpPr>
            <p:cNvPr id="63" name="Rectangle: Rounded Corners 62">
              <a:extLst>
                <a:ext uri="{FF2B5EF4-FFF2-40B4-BE49-F238E27FC236}">
                  <a16:creationId xmlns:a16="http://schemas.microsoft.com/office/drawing/2014/main" id="{58602517-E731-9C39-C036-6044759FBEAD}"/>
                </a:ext>
              </a:extLst>
            </p:cNvPr>
            <p:cNvSpPr/>
            <p:nvPr/>
          </p:nvSpPr>
          <p:spPr bwMode="auto">
            <a:xfrm>
              <a:off x="10648845" y="3476850"/>
              <a:ext cx="974225" cy="1242850"/>
            </a:xfrm>
            <a:prstGeom prst="roundRect">
              <a:avLst>
                <a:gd name="adj" fmla="val 6855"/>
              </a:avLst>
            </a:prstGeom>
            <a:solidFill>
              <a:schemeClr val="bg1"/>
            </a:solidFill>
            <a:ln w="12700" cap="flat" cmpd="sng" algn="ctr">
              <a:solidFill>
                <a:schemeClr val="accent1">
                  <a:alpha val="75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rPr>
                <a:t>Consumers</a:t>
              </a:r>
            </a:p>
          </p:txBody>
        </p:sp>
        <p:sp>
          <p:nvSpPr>
            <p:cNvPr id="64" name="Rectangle: Rounded Corners 63">
              <a:extLst>
                <a:ext uri="{FF2B5EF4-FFF2-40B4-BE49-F238E27FC236}">
                  <a16:creationId xmlns:a16="http://schemas.microsoft.com/office/drawing/2014/main" id="{F66ACD5D-E4DA-BF31-0EE3-3D64C05E45D0}"/>
                </a:ext>
              </a:extLst>
            </p:cNvPr>
            <p:cNvSpPr/>
            <p:nvPr/>
          </p:nvSpPr>
          <p:spPr bwMode="auto">
            <a:xfrm>
              <a:off x="571499" y="2638425"/>
              <a:ext cx="955676" cy="3098396"/>
            </a:xfrm>
            <a:prstGeom prst="roundRect">
              <a:avLst>
                <a:gd name="adj" fmla="val 7596"/>
              </a:avLst>
            </a:prstGeom>
            <a:solidFill>
              <a:schemeClr val="bg1"/>
            </a:solidFill>
            <a:ln w="12700" cap="flat" cmpd="sng" algn="ctr">
              <a:solidFill>
                <a:schemeClr val="accent1">
                  <a:alpha val="75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Sans Text" pitchFamily="2" charset="0"/>
                  <a:ea typeface="+mn-ea"/>
                  <a:cs typeface="Segoe Sans Text" pitchFamily="2" charset="0"/>
                </a:rPr>
                <a:t>Data sources</a:t>
              </a:r>
            </a:p>
          </p:txBody>
        </p:sp>
        <p:sp>
          <p:nvSpPr>
            <p:cNvPr id="66" name="TextBox 65">
              <a:extLst>
                <a:ext uri="{FF2B5EF4-FFF2-40B4-BE49-F238E27FC236}">
                  <a16:creationId xmlns:a16="http://schemas.microsoft.com/office/drawing/2014/main" id="{6BEF4F3F-F631-E17C-8F8C-DB429E13E399}"/>
                </a:ext>
              </a:extLst>
            </p:cNvPr>
            <p:cNvSpPr txBox="1"/>
            <p:nvPr/>
          </p:nvSpPr>
          <p:spPr>
            <a:xfrm>
              <a:off x="700230" y="4395229"/>
              <a:ext cx="698215" cy="1384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72" fontAlgn="base">
                <a:lnSpc>
                  <a:spcPct val="90000"/>
                </a:lnSpc>
                <a:spcBef>
                  <a:spcPct val="0"/>
                </a:spcBef>
                <a:spcAft>
                  <a:spcPts val="300"/>
                </a:spcAft>
                <a:defRPr sz="1000">
                  <a:solidFill>
                    <a:srgbClr val="00000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Apps</a:t>
              </a:r>
            </a:p>
          </p:txBody>
        </p:sp>
        <p:sp>
          <p:nvSpPr>
            <p:cNvPr id="72" name="TextBox 71">
              <a:extLst>
                <a:ext uri="{FF2B5EF4-FFF2-40B4-BE49-F238E27FC236}">
                  <a16:creationId xmlns:a16="http://schemas.microsoft.com/office/drawing/2014/main" id="{0813FF43-2E6A-F72B-27AE-89DA1AE1893B}"/>
                </a:ext>
              </a:extLst>
            </p:cNvPr>
            <p:cNvSpPr txBox="1"/>
            <p:nvPr/>
          </p:nvSpPr>
          <p:spPr>
            <a:xfrm>
              <a:off x="10776252" y="4395229"/>
              <a:ext cx="719410" cy="1384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72" fontAlgn="base">
                <a:lnSpc>
                  <a:spcPct val="90000"/>
                </a:lnSpc>
                <a:spcBef>
                  <a:spcPct val="0"/>
                </a:spcBef>
                <a:spcAft>
                  <a:spcPts val="300"/>
                </a:spcAft>
                <a:defRPr sz="1000">
                  <a:solidFill>
                    <a:srgbClr val="00000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Agents</a:t>
              </a:r>
            </a:p>
          </p:txBody>
        </p:sp>
        <p:sp>
          <p:nvSpPr>
            <p:cNvPr id="75" name="TextBox 74">
              <a:extLst>
                <a:ext uri="{FF2B5EF4-FFF2-40B4-BE49-F238E27FC236}">
                  <a16:creationId xmlns:a16="http://schemas.microsoft.com/office/drawing/2014/main" id="{A887CDD2-B82F-7659-DB6E-68814261100D}"/>
                </a:ext>
              </a:extLst>
            </p:cNvPr>
            <p:cNvSpPr txBox="1"/>
            <p:nvPr/>
          </p:nvSpPr>
          <p:spPr>
            <a:xfrm>
              <a:off x="2811659" y="3397029"/>
              <a:ext cx="1820350" cy="444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defPPr>
                <a:defRPr lang="en-US"/>
              </a:defPPr>
              <a:lvl1pPr algn="ctr" defTabSz="932472" fontAlgn="base">
                <a:spcBef>
                  <a:spcPct val="0"/>
                </a:spcBef>
                <a:spcAft>
                  <a:spcPts val="300"/>
                </a:spcAft>
                <a:defRPr sz="1050" b="0">
                  <a:solidFill>
                    <a:srgbClr val="000000"/>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OpenAI Service</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Completions API</a:t>
              </a:r>
            </a:p>
          </p:txBody>
        </p:sp>
        <p:pic>
          <p:nvPicPr>
            <p:cNvPr id="76" name="Graphic 75">
              <a:extLst>
                <a:ext uri="{FF2B5EF4-FFF2-40B4-BE49-F238E27FC236}">
                  <a16:creationId xmlns:a16="http://schemas.microsoft.com/office/drawing/2014/main" id="{D6B0403E-0C42-8AD8-EEF3-308729149F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23031" y="3670917"/>
              <a:ext cx="640080" cy="640080"/>
            </a:xfrm>
            <a:prstGeom prst="rect">
              <a:avLst/>
            </a:prstGeom>
          </p:spPr>
        </p:pic>
        <p:sp>
          <p:nvSpPr>
            <p:cNvPr id="77" name="TextBox 76">
              <a:extLst>
                <a:ext uri="{FF2B5EF4-FFF2-40B4-BE49-F238E27FC236}">
                  <a16:creationId xmlns:a16="http://schemas.microsoft.com/office/drawing/2014/main" id="{8F3DF139-A792-D6FF-C636-45A69483528A}"/>
                </a:ext>
              </a:extLst>
            </p:cNvPr>
            <p:cNvSpPr txBox="1"/>
            <p:nvPr/>
          </p:nvSpPr>
          <p:spPr>
            <a:xfrm>
              <a:off x="8743581" y="4361602"/>
              <a:ext cx="1398980" cy="6294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defPPr>
                <a:defRPr lang="en-US"/>
              </a:defPPr>
              <a:lvl1pPr algn="ctr" defTabSz="932472" fontAlgn="base">
                <a:spcBef>
                  <a:spcPct val="0"/>
                </a:spcBef>
                <a:spcAft>
                  <a:spcPts val="300"/>
                </a:spcAft>
                <a:defRPr sz="1050" b="0">
                  <a:solidFill>
                    <a:srgbClr val="000000"/>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Semibold"/>
                  <a:ea typeface="+mn-ea"/>
                  <a:cs typeface="Segoe UI" pitchFamily="34" charset="0"/>
                </a:rPr>
                <a:t>Static Web App</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Account Managements</a:t>
              </a:r>
            </a:p>
          </p:txBody>
        </p:sp>
        <p:cxnSp>
          <p:nvCxnSpPr>
            <p:cNvPr id="78" name="Straight Arrow Connector 77">
              <a:extLst>
                <a:ext uri="{FF2B5EF4-FFF2-40B4-BE49-F238E27FC236}">
                  <a16:creationId xmlns:a16="http://schemas.microsoft.com/office/drawing/2014/main" id="{887C62E5-E8DA-6A5C-DA5B-674BDC766C74}"/>
                </a:ext>
                <a:ext uri="{C183D7F6-B498-43B3-948B-1728B52AA6E4}">
                  <adec:decorative xmlns:adec="http://schemas.microsoft.com/office/drawing/2017/decorative" val="1"/>
                </a:ext>
              </a:extLst>
            </p:cNvPr>
            <p:cNvCxnSpPr>
              <a:cxnSpLocks/>
              <a:endCxn id="76" idx="3"/>
            </p:cNvCxnSpPr>
            <p:nvPr/>
          </p:nvCxnSpPr>
          <p:spPr>
            <a:xfrm flipH="1">
              <a:off x="9763111" y="3990957"/>
              <a:ext cx="885734" cy="0"/>
            </a:xfrm>
            <a:prstGeom prst="straightConnector1">
              <a:avLst/>
            </a:prstGeom>
            <a:noFill/>
            <a:ln w="12700" cap="flat" cmpd="sng" algn="ctr">
              <a:solidFill>
                <a:schemeClr val="tx1"/>
              </a:solidFill>
              <a:prstDash val="solid"/>
              <a:headEnd type="none" w="lg" len="med"/>
              <a:tailEnd type="triangle"/>
            </a:ln>
            <a:effectLst/>
          </p:spPr>
        </p:cxnSp>
        <p:cxnSp>
          <p:nvCxnSpPr>
            <p:cNvPr id="79" name="Straight Arrow Connector 78">
              <a:extLst>
                <a:ext uri="{FF2B5EF4-FFF2-40B4-BE49-F238E27FC236}">
                  <a16:creationId xmlns:a16="http://schemas.microsoft.com/office/drawing/2014/main" id="{4F6586C5-6F97-8971-3EA2-81141D91F0A8}"/>
                </a:ext>
                <a:ext uri="{C183D7F6-B498-43B3-948B-1728B52AA6E4}">
                  <adec:decorative xmlns:adec="http://schemas.microsoft.com/office/drawing/2017/decorative" val="1"/>
                </a:ext>
              </a:extLst>
            </p:cNvPr>
            <p:cNvCxnSpPr>
              <a:cxnSpLocks/>
              <a:stCxn id="83" idx="1"/>
              <a:endCxn id="61" idx="3"/>
            </p:cNvCxnSpPr>
            <p:nvPr/>
          </p:nvCxnSpPr>
          <p:spPr>
            <a:xfrm flipH="1">
              <a:off x="6761144" y="3990957"/>
              <a:ext cx="860903" cy="0"/>
            </a:xfrm>
            <a:prstGeom prst="straightConnector1">
              <a:avLst/>
            </a:prstGeom>
            <a:noFill/>
            <a:ln w="12700" cap="flat" cmpd="sng" algn="ctr">
              <a:solidFill>
                <a:schemeClr val="tx1"/>
              </a:solidFill>
              <a:prstDash val="solid"/>
              <a:headEnd type="none" w="lg" len="med"/>
              <a:tailEnd type="triangle"/>
            </a:ln>
            <a:effectLst/>
          </p:spPr>
        </p:cxnSp>
        <p:cxnSp>
          <p:nvCxnSpPr>
            <p:cNvPr id="80" name="Connector: Elbow 261">
              <a:extLst>
                <a:ext uri="{FF2B5EF4-FFF2-40B4-BE49-F238E27FC236}">
                  <a16:creationId xmlns:a16="http://schemas.microsoft.com/office/drawing/2014/main" id="{49A07533-52F2-F408-3761-C2737B2ADA7C}"/>
                </a:ext>
                <a:ext uri="{C183D7F6-B498-43B3-948B-1728B52AA6E4}">
                  <adec:decorative xmlns:adec="http://schemas.microsoft.com/office/drawing/2017/decorative" val="1"/>
                </a:ext>
              </a:extLst>
            </p:cNvPr>
            <p:cNvCxnSpPr>
              <a:cxnSpLocks/>
              <a:stCxn id="3" idx="3"/>
            </p:cNvCxnSpPr>
            <p:nvPr/>
          </p:nvCxnSpPr>
          <p:spPr>
            <a:xfrm>
              <a:off x="4041874" y="2993773"/>
              <a:ext cx="2042918" cy="955147"/>
            </a:xfrm>
            <a:prstGeom prst="bentConnector3">
              <a:avLst>
                <a:gd name="adj1" fmla="val 64920"/>
              </a:avLst>
            </a:prstGeom>
            <a:noFill/>
            <a:ln w="12700" cap="flat" cmpd="sng" algn="ctr">
              <a:solidFill>
                <a:schemeClr val="tx1"/>
              </a:solidFill>
              <a:prstDash val="solid"/>
              <a:headEnd type="triangle" w="med" len="med"/>
              <a:tailEnd type="none" w="med" len="med"/>
            </a:ln>
            <a:effectLst/>
          </p:spPr>
        </p:cxnSp>
        <p:cxnSp>
          <p:nvCxnSpPr>
            <p:cNvPr id="81" name="Connector: Elbow 262">
              <a:extLst>
                <a:ext uri="{FF2B5EF4-FFF2-40B4-BE49-F238E27FC236}">
                  <a16:creationId xmlns:a16="http://schemas.microsoft.com/office/drawing/2014/main" id="{EEDDC0F3-5B7E-F4C6-83C9-8899BFDBD3DF}"/>
                </a:ext>
                <a:ext uri="{C183D7F6-B498-43B3-948B-1728B52AA6E4}">
                  <adec:decorative xmlns:adec="http://schemas.microsoft.com/office/drawing/2017/decorative" val="1"/>
                </a:ext>
              </a:extLst>
            </p:cNvPr>
            <p:cNvCxnSpPr>
              <a:cxnSpLocks/>
            </p:cNvCxnSpPr>
            <p:nvPr/>
          </p:nvCxnSpPr>
          <p:spPr>
            <a:xfrm flipV="1">
              <a:off x="5151214" y="4046501"/>
              <a:ext cx="933578" cy="956743"/>
            </a:xfrm>
            <a:prstGeom prst="bentConnector3">
              <a:avLst>
                <a:gd name="adj1" fmla="val 22605"/>
              </a:avLst>
            </a:prstGeom>
            <a:noFill/>
            <a:ln w="12700" cap="flat" cmpd="sng" algn="ctr">
              <a:solidFill>
                <a:schemeClr val="tx1"/>
              </a:solidFill>
              <a:prstDash val="solid"/>
              <a:headEnd type="triangle" w="med" len="med"/>
              <a:tailEnd type="none" w="med" len="med"/>
            </a:ln>
            <a:effectLst/>
          </p:spPr>
        </p:cxnSp>
        <p:sp>
          <p:nvSpPr>
            <p:cNvPr id="82" name="TextBox 81">
              <a:extLst>
                <a:ext uri="{FF2B5EF4-FFF2-40B4-BE49-F238E27FC236}">
                  <a16:creationId xmlns:a16="http://schemas.microsoft.com/office/drawing/2014/main" id="{2F4D75F4-EC30-9C64-7A7B-5D166C9C2BE1}"/>
                </a:ext>
              </a:extLst>
            </p:cNvPr>
            <p:cNvSpPr txBox="1"/>
            <p:nvPr/>
          </p:nvSpPr>
          <p:spPr>
            <a:xfrm>
              <a:off x="5602258" y="4361602"/>
              <a:ext cx="1611543" cy="8140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defPPr>
                <a:defRPr lang="en-US"/>
              </a:defPPr>
              <a:lvl1pPr algn="ctr" defTabSz="932472" fontAlgn="base">
                <a:spcBef>
                  <a:spcPct val="0"/>
                </a:spcBef>
                <a:spcAft>
                  <a:spcPts val="300"/>
                </a:spcAft>
                <a:defRPr sz="1050" b="0">
                  <a:solidFill>
                    <a:srgbClr val="000000"/>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Kubernetes Service (AKS)</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Payments API /</a:t>
              </a:r>
              <a:b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Worker Service</a:t>
              </a:r>
            </a:p>
          </p:txBody>
        </p:sp>
        <p:pic>
          <p:nvPicPr>
            <p:cNvPr id="83" name="Graphic 82">
              <a:extLst>
                <a:ext uri="{FF2B5EF4-FFF2-40B4-BE49-F238E27FC236}">
                  <a16:creationId xmlns:a16="http://schemas.microsoft.com/office/drawing/2014/main" id="{2F960DAE-7FB8-9EC8-615B-F68E128494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22047" y="3670917"/>
              <a:ext cx="640081" cy="640080"/>
            </a:xfrm>
            <a:prstGeom prst="rect">
              <a:avLst/>
            </a:prstGeom>
          </p:spPr>
        </p:pic>
        <p:cxnSp>
          <p:nvCxnSpPr>
            <p:cNvPr id="84" name="Straight Arrow Connector 83">
              <a:extLst>
                <a:ext uri="{FF2B5EF4-FFF2-40B4-BE49-F238E27FC236}">
                  <a16:creationId xmlns:a16="http://schemas.microsoft.com/office/drawing/2014/main" id="{3CFE537F-E82C-BC22-8332-5A6052BC1FD9}"/>
                </a:ext>
                <a:ext uri="{C183D7F6-B498-43B3-948B-1728B52AA6E4}">
                  <adec:decorative xmlns:adec="http://schemas.microsoft.com/office/drawing/2017/decorative" val="1"/>
                </a:ext>
              </a:extLst>
            </p:cNvPr>
            <p:cNvCxnSpPr>
              <a:cxnSpLocks/>
              <a:stCxn id="76" idx="1"/>
              <a:endCxn id="83" idx="3"/>
            </p:cNvCxnSpPr>
            <p:nvPr/>
          </p:nvCxnSpPr>
          <p:spPr>
            <a:xfrm flipH="1">
              <a:off x="8262128" y="3990957"/>
              <a:ext cx="860903" cy="0"/>
            </a:xfrm>
            <a:prstGeom prst="straightConnector1">
              <a:avLst/>
            </a:prstGeom>
            <a:noFill/>
            <a:ln w="12700" cap="flat" cmpd="sng" algn="ctr">
              <a:solidFill>
                <a:schemeClr val="tx1"/>
              </a:solidFill>
              <a:prstDash val="solid"/>
              <a:headEnd type="none" w="lg" len="med"/>
              <a:tailEnd type="triangle"/>
            </a:ln>
            <a:effectLst/>
          </p:spPr>
        </p:cxnSp>
        <p:sp>
          <p:nvSpPr>
            <p:cNvPr id="85" name="TextBox 84">
              <a:extLst>
                <a:ext uri="{FF2B5EF4-FFF2-40B4-BE49-F238E27FC236}">
                  <a16:creationId xmlns:a16="http://schemas.microsoft.com/office/drawing/2014/main" id="{C924173E-05FB-E136-EABA-B603DDAA47AD}"/>
                </a:ext>
              </a:extLst>
            </p:cNvPr>
            <p:cNvSpPr txBox="1"/>
            <p:nvPr/>
          </p:nvSpPr>
          <p:spPr>
            <a:xfrm>
              <a:off x="7242597" y="4361602"/>
              <a:ext cx="139898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defPPr>
                <a:defRPr lang="en-US"/>
              </a:defPPr>
              <a:lvl1pPr algn="ctr" defTabSz="932472" fontAlgn="base">
                <a:spcBef>
                  <a:spcPct val="0"/>
                </a:spcBef>
                <a:spcAft>
                  <a:spcPts val="300"/>
                </a:spcAft>
                <a:defRPr sz="1050" b="0">
                  <a:solidFill>
                    <a:srgbClr val="000000"/>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Front Door</a:t>
              </a:r>
            </a:p>
          </p:txBody>
        </p:sp>
        <p:pic>
          <p:nvPicPr>
            <p:cNvPr id="87" name="Graphic 86">
              <a:extLst>
                <a:ext uri="{FF2B5EF4-FFF2-40B4-BE49-F238E27FC236}">
                  <a16:creationId xmlns:a16="http://schemas.microsoft.com/office/drawing/2014/main" id="{EC4ABB1C-1599-0E22-C416-44D17DC0755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613404" y="5131800"/>
              <a:ext cx="404525" cy="404525"/>
            </a:xfrm>
            <a:prstGeom prst="rect">
              <a:avLst/>
            </a:prstGeom>
          </p:spPr>
        </p:pic>
        <p:sp>
          <p:nvSpPr>
            <p:cNvPr id="88" name="TextBox 87">
              <a:extLst>
                <a:ext uri="{FF2B5EF4-FFF2-40B4-BE49-F238E27FC236}">
                  <a16:creationId xmlns:a16="http://schemas.microsoft.com/office/drawing/2014/main" id="{37D45ABD-C5AF-1113-FF9E-49EE1FDDC809}"/>
                </a:ext>
              </a:extLst>
            </p:cNvPr>
            <p:cNvSpPr txBox="1"/>
            <p:nvPr/>
          </p:nvSpPr>
          <p:spPr>
            <a:xfrm>
              <a:off x="2120290" y="5534426"/>
              <a:ext cx="1390754" cy="378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defPPr>
                <a:defRPr lang="en-US"/>
              </a:defPPr>
              <a:lvl1pPr algn="ctr" defTabSz="932472" fontAlgn="base">
                <a:spcBef>
                  <a:spcPct val="0"/>
                </a:spcBef>
                <a:spcAft>
                  <a:spcPts val="300"/>
                </a:spcAft>
                <a:defRPr sz="1050" b="1">
                  <a:solidFill>
                    <a:srgbClr val="000000"/>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20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SQL DB</a:t>
              </a:r>
            </a:p>
            <a:p>
              <a:pPr marL="0" marR="0" lvl="0" indent="0" algn="ctr" defTabSz="932472" rtl="0" eaLnBrk="1" fontAlgn="base" latinLnBrk="0" hangingPunct="1">
                <a:lnSpc>
                  <a:spcPct val="100000"/>
                </a:lnSpc>
                <a:spcBef>
                  <a:spcPct val="0"/>
                </a:spcBef>
                <a:spcAft>
                  <a:spcPts val="2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Account data</a:t>
              </a:r>
            </a:p>
          </p:txBody>
        </p:sp>
        <p:pic>
          <p:nvPicPr>
            <p:cNvPr id="89" name="Graphic 88">
              <a:extLst>
                <a:ext uri="{FF2B5EF4-FFF2-40B4-BE49-F238E27FC236}">
                  <a16:creationId xmlns:a16="http://schemas.microsoft.com/office/drawing/2014/main" id="{A09F540A-7909-17EA-54C5-A65C6AA6AEA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40012" y="4020030"/>
              <a:ext cx="404525" cy="404525"/>
            </a:xfrm>
            <a:prstGeom prst="rect">
              <a:avLst/>
            </a:prstGeom>
          </p:spPr>
        </p:pic>
        <p:sp>
          <p:nvSpPr>
            <p:cNvPr id="90" name="TextBox 89">
              <a:extLst>
                <a:ext uri="{FF2B5EF4-FFF2-40B4-BE49-F238E27FC236}">
                  <a16:creationId xmlns:a16="http://schemas.microsoft.com/office/drawing/2014/main" id="{3E1CD501-D54B-1DB8-B7E7-444341D3986B}"/>
                </a:ext>
              </a:extLst>
            </p:cNvPr>
            <p:cNvSpPr txBox="1"/>
            <p:nvPr/>
          </p:nvSpPr>
          <p:spPr>
            <a:xfrm>
              <a:off x="2346898" y="4422655"/>
              <a:ext cx="1390754" cy="378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defPPr>
                <a:defRPr lang="en-US"/>
              </a:defPPr>
              <a:lvl1pPr algn="ctr" defTabSz="932472" fontAlgn="base">
                <a:spcBef>
                  <a:spcPct val="0"/>
                </a:spcBef>
                <a:spcAft>
                  <a:spcPts val="300"/>
                </a:spcAft>
                <a:defRPr sz="1050" b="1">
                  <a:solidFill>
                    <a:srgbClr val="000000"/>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20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SQL DB</a:t>
              </a:r>
            </a:p>
            <a:p>
              <a:pPr marL="0" marR="0" lvl="0" indent="0" algn="ctr" defTabSz="932472" rtl="0" eaLnBrk="1" fontAlgn="base" latinLnBrk="0" hangingPunct="1">
                <a:lnSpc>
                  <a:spcPct val="100000"/>
                </a:lnSpc>
                <a:spcBef>
                  <a:spcPct val="0"/>
                </a:spcBef>
                <a:spcAft>
                  <a:spcPts val="2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Account data</a:t>
              </a:r>
            </a:p>
          </p:txBody>
        </p:sp>
        <p:pic>
          <p:nvPicPr>
            <p:cNvPr id="91" name="Graphic 90">
              <a:extLst>
                <a:ext uri="{FF2B5EF4-FFF2-40B4-BE49-F238E27FC236}">
                  <a16:creationId xmlns:a16="http://schemas.microsoft.com/office/drawing/2014/main" id="{F4125C54-0505-A518-ECBC-E259063514A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587766" y="4991005"/>
              <a:ext cx="404525" cy="404525"/>
            </a:xfrm>
            <a:prstGeom prst="rect">
              <a:avLst/>
            </a:prstGeom>
          </p:spPr>
        </p:pic>
        <p:sp>
          <p:nvSpPr>
            <p:cNvPr id="92" name="TextBox 91">
              <a:extLst>
                <a:ext uri="{FF2B5EF4-FFF2-40B4-BE49-F238E27FC236}">
                  <a16:creationId xmlns:a16="http://schemas.microsoft.com/office/drawing/2014/main" id="{852BF4ED-8D5D-3E1F-D43C-35BC38A70044}"/>
                </a:ext>
              </a:extLst>
            </p:cNvPr>
            <p:cNvSpPr txBox="1"/>
            <p:nvPr/>
          </p:nvSpPr>
          <p:spPr>
            <a:xfrm>
              <a:off x="4094652" y="5393630"/>
              <a:ext cx="1390754" cy="378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defPPr>
                <a:defRPr lang="en-US"/>
              </a:defPPr>
              <a:lvl1pPr algn="ctr" defTabSz="932472" fontAlgn="base">
                <a:spcBef>
                  <a:spcPct val="0"/>
                </a:spcBef>
                <a:spcAft>
                  <a:spcPts val="300"/>
                </a:spcAft>
                <a:defRPr sz="1050" b="1">
                  <a:solidFill>
                    <a:srgbClr val="000000"/>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20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Segoe UI" pitchFamily="34" charset="0"/>
                </a:rPr>
                <a:t>Azure SQL DB</a:t>
              </a:r>
            </a:p>
            <a:p>
              <a:pPr marL="0" marR="0" lvl="0" indent="0" algn="ctr" defTabSz="932472" rtl="0" eaLnBrk="1" fontAlgn="base" latinLnBrk="0" hangingPunct="1">
                <a:lnSpc>
                  <a:spcPct val="100000"/>
                </a:lnSpc>
                <a:spcBef>
                  <a:spcPct val="0"/>
                </a:spcBef>
                <a:spcAft>
                  <a:spcPts val="2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Account data</a:t>
              </a:r>
            </a:p>
          </p:txBody>
        </p:sp>
        <p:pic>
          <p:nvPicPr>
            <p:cNvPr id="61" name="Graphic 60">
              <a:extLst>
                <a:ext uri="{FF2B5EF4-FFF2-40B4-BE49-F238E27FC236}">
                  <a16:creationId xmlns:a16="http://schemas.microsoft.com/office/drawing/2014/main" id="{17E19FCE-0E89-CB1D-F67F-99A712FDA4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21064" y="3670917"/>
              <a:ext cx="640080" cy="640080"/>
            </a:xfrm>
            <a:prstGeom prst="rect">
              <a:avLst/>
            </a:prstGeom>
          </p:spPr>
        </p:pic>
        <p:pic>
          <p:nvPicPr>
            <p:cNvPr id="3" name="Graphic 215">
              <a:extLst>
                <a:ext uri="{FF2B5EF4-FFF2-40B4-BE49-F238E27FC236}">
                  <a16:creationId xmlns:a16="http://schemas.microsoft.com/office/drawing/2014/main" id="{83F147EC-8D9A-41AD-1FB3-AB430D25836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401794" y="2673733"/>
              <a:ext cx="640080" cy="640080"/>
            </a:xfrm>
            <a:prstGeom prst="rect">
              <a:avLst/>
            </a:prstGeom>
          </p:spPr>
        </p:pic>
        <p:pic>
          <p:nvPicPr>
            <p:cNvPr id="5" name="Graphic 4">
              <a:extLst>
                <a:ext uri="{FF2B5EF4-FFF2-40B4-BE49-F238E27FC236}">
                  <a16:creationId xmlns:a16="http://schemas.microsoft.com/office/drawing/2014/main" id="{2DF7A6E0-F00E-CB19-F68C-20BBF77EAF7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63677" y="2196374"/>
              <a:ext cx="397913" cy="397913"/>
            </a:xfrm>
            <a:prstGeom prst="rect">
              <a:avLst/>
            </a:prstGeom>
          </p:spPr>
        </p:pic>
        <p:sp>
          <p:nvSpPr>
            <p:cNvPr id="7" name="Rectangle 6">
              <a:extLst>
                <a:ext uri="{FF2B5EF4-FFF2-40B4-BE49-F238E27FC236}">
                  <a16:creationId xmlns:a16="http://schemas.microsoft.com/office/drawing/2014/main" id="{54C1AE34-7815-07D8-D1F9-CCED93B8363B}"/>
                </a:ext>
              </a:extLst>
            </p:cNvPr>
            <p:cNvSpPr/>
            <p:nvPr/>
          </p:nvSpPr>
          <p:spPr bwMode="auto">
            <a:xfrm>
              <a:off x="10720541" y="3186580"/>
              <a:ext cx="830833"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Consumers</a:t>
              </a:r>
            </a:p>
          </p:txBody>
        </p:sp>
        <p:sp>
          <p:nvSpPr>
            <p:cNvPr id="8" name="Rectangle 7">
              <a:extLst>
                <a:ext uri="{FF2B5EF4-FFF2-40B4-BE49-F238E27FC236}">
                  <a16:creationId xmlns:a16="http://schemas.microsoft.com/office/drawing/2014/main" id="{FD47FF04-A7CE-E635-7FAD-AE87E89810DA}"/>
                </a:ext>
              </a:extLst>
            </p:cNvPr>
            <p:cNvSpPr/>
            <p:nvPr/>
          </p:nvSpPr>
          <p:spPr bwMode="auto">
            <a:xfrm>
              <a:off x="571500" y="2307662"/>
              <a:ext cx="955676"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Data sources</a:t>
              </a:r>
            </a:p>
          </p:txBody>
        </p:sp>
        <p:pic>
          <p:nvPicPr>
            <p:cNvPr id="21" name="Graphic 20">
              <a:extLst>
                <a:ext uri="{FF2B5EF4-FFF2-40B4-BE49-F238E27FC236}">
                  <a16:creationId xmlns:a16="http://schemas.microsoft.com/office/drawing/2014/main" id="{881FE9E1-FE4E-7C0C-86EF-33351549FED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15917" y="3670917"/>
              <a:ext cx="640080" cy="640080"/>
            </a:xfrm>
            <a:prstGeom prst="rect">
              <a:avLst/>
            </a:prstGeom>
          </p:spPr>
        </p:pic>
        <p:sp>
          <p:nvSpPr>
            <p:cNvPr id="67" name="TextBox 66">
              <a:extLst>
                <a:ext uri="{FF2B5EF4-FFF2-40B4-BE49-F238E27FC236}">
                  <a16:creationId xmlns:a16="http://schemas.microsoft.com/office/drawing/2014/main" id="{10422A4B-AC7F-953A-E412-60A9FC730A9F}"/>
                </a:ext>
              </a:extLst>
            </p:cNvPr>
            <p:cNvSpPr txBox="1"/>
            <p:nvPr/>
          </p:nvSpPr>
          <p:spPr>
            <a:xfrm>
              <a:off x="700230" y="5450684"/>
              <a:ext cx="698215" cy="1384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72" fontAlgn="base">
                <a:lnSpc>
                  <a:spcPct val="90000"/>
                </a:lnSpc>
                <a:spcBef>
                  <a:spcPct val="0"/>
                </a:spcBef>
                <a:spcAft>
                  <a:spcPts val="300"/>
                </a:spcAft>
                <a:defRPr sz="1000">
                  <a:solidFill>
                    <a:srgbClr val="00000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Files</a:t>
              </a:r>
            </a:p>
          </p:txBody>
        </p:sp>
        <p:pic>
          <p:nvPicPr>
            <p:cNvPr id="28" name="Graphic 27">
              <a:extLst>
                <a:ext uri="{FF2B5EF4-FFF2-40B4-BE49-F238E27FC236}">
                  <a16:creationId xmlns:a16="http://schemas.microsoft.com/office/drawing/2014/main" id="{AADA749A-BB0F-AF48-F045-52B68B0C9BF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84841" y="4819729"/>
              <a:ext cx="528992" cy="528992"/>
            </a:xfrm>
            <a:prstGeom prst="rect">
              <a:avLst/>
            </a:prstGeom>
          </p:spPr>
        </p:pic>
        <p:sp>
          <p:nvSpPr>
            <p:cNvPr id="65" name="TextBox 64">
              <a:extLst>
                <a:ext uri="{FF2B5EF4-FFF2-40B4-BE49-F238E27FC236}">
                  <a16:creationId xmlns:a16="http://schemas.microsoft.com/office/drawing/2014/main" id="{7099A244-7AE3-7DB1-89B1-330CA8A4A404}"/>
                </a:ext>
              </a:extLst>
            </p:cNvPr>
            <p:cNvSpPr txBox="1"/>
            <p:nvPr/>
          </p:nvSpPr>
          <p:spPr>
            <a:xfrm>
              <a:off x="700230" y="3408395"/>
              <a:ext cx="698215" cy="1384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72" fontAlgn="base">
                <a:lnSpc>
                  <a:spcPct val="90000"/>
                </a:lnSpc>
                <a:spcBef>
                  <a:spcPct val="0"/>
                </a:spcBef>
                <a:spcAft>
                  <a:spcPts val="300"/>
                </a:spcAft>
                <a:defRPr sz="1000">
                  <a:solidFill>
                    <a:srgbClr val="00000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Databases</a:t>
              </a:r>
            </a:p>
          </p:txBody>
        </p:sp>
        <p:pic>
          <p:nvPicPr>
            <p:cNvPr id="29" name="Graphic 28">
              <a:extLst>
                <a:ext uri="{FF2B5EF4-FFF2-40B4-BE49-F238E27FC236}">
                  <a16:creationId xmlns:a16="http://schemas.microsoft.com/office/drawing/2014/main" id="{65023E50-EF59-866D-890A-9DB688959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4841" y="2795171"/>
              <a:ext cx="528992" cy="528992"/>
            </a:xfrm>
            <a:prstGeom prst="rect">
              <a:avLst/>
            </a:prstGeom>
          </p:spPr>
        </p:pic>
        <p:pic>
          <p:nvPicPr>
            <p:cNvPr id="30" name="Graphic 29">
              <a:extLst>
                <a:ext uri="{FF2B5EF4-FFF2-40B4-BE49-F238E27FC236}">
                  <a16:creationId xmlns:a16="http://schemas.microsoft.com/office/drawing/2014/main" id="{7D7B2470-A4FD-7AD1-C090-BEBDF3CFE60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84841" y="3782005"/>
              <a:ext cx="528992" cy="528992"/>
            </a:xfrm>
            <a:prstGeom prst="rect">
              <a:avLst/>
            </a:prstGeom>
          </p:spPr>
        </p:pic>
      </p:grpSp>
    </p:spTree>
    <p:custDataLst>
      <p:tags r:id="rId1"/>
    </p:custDataLst>
    <p:extLst>
      <p:ext uri="{BB962C8B-B14F-4D97-AF65-F5344CB8AC3E}">
        <p14:creationId xmlns:p14="http://schemas.microsoft.com/office/powerpoint/2010/main" val="418190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64">
            <a:extLst>
              <a:ext uri="{FF2B5EF4-FFF2-40B4-BE49-F238E27FC236}">
                <a16:creationId xmlns:a16="http://schemas.microsoft.com/office/drawing/2014/main" id="{2E0A07E8-C249-B616-DC95-74412217AB86}"/>
              </a:ext>
              <a:ext uri="{C183D7F6-B498-43B3-948B-1728B52AA6E4}">
                <adec:decorative xmlns:adec="http://schemas.microsoft.com/office/drawing/2017/decorative" val="1"/>
              </a:ext>
            </a:extLst>
          </p:cNvPr>
          <p:cNvSpPr/>
          <p:nvPr/>
        </p:nvSpPr>
        <p:spPr bwMode="auto">
          <a:xfrm>
            <a:off x="584201" y="1666876"/>
            <a:ext cx="7253287" cy="2573094"/>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3" name="Rounded Rectangle 64">
            <a:extLst>
              <a:ext uri="{FF2B5EF4-FFF2-40B4-BE49-F238E27FC236}">
                <a16:creationId xmlns:a16="http://schemas.microsoft.com/office/drawing/2014/main" id="{3193D728-F4CD-85E5-985F-495C7492BC1F}"/>
              </a:ext>
              <a:ext uri="{C183D7F6-B498-43B3-948B-1728B52AA6E4}">
                <adec:decorative xmlns:adec="http://schemas.microsoft.com/office/drawing/2017/decorative" val="1"/>
              </a:ext>
            </a:extLst>
          </p:cNvPr>
          <p:cNvSpPr/>
          <p:nvPr/>
        </p:nvSpPr>
        <p:spPr bwMode="auto">
          <a:xfrm>
            <a:off x="584201" y="4613034"/>
            <a:ext cx="7253287" cy="1965324"/>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7" name="Title 11">
            <a:extLst>
              <a:ext uri="{FF2B5EF4-FFF2-40B4-BE49-F238E27FC236}">
                <a16:creationId xmlns:a16="http://schemas.microsoft.com/office/drawing/2014/main" id="{7C9B9D88-A127-5184-771F-18604C464FD2}"/>
              </a:ext>
            </a:extLst>
          </p:cNvPr>
          <p:cNvSpPr>
            <a:spLocks noGrp="1"/>
          </p:cNvSpPr>
          <p:nvPr>
            <p:ph type="title"/>
          </p:nvPr>
        </p:nvSpPr>
        <p:spPr>
          <a:xfrm>
            <a:off x="577475" y="291057"/>
            <a:ext cx="7737787" cy="430887"/>
          </a:xfrm>
        </p:spPr>
        <p:txBody>
          <a:bodyPr/>
          <a:lstStyle/>
          <a:p>
            <a:r>
              <a:rPr lang="en-IN" sz="2800" dirty="0"/>
              <a:t>Anomaly and fraud detection</a:t>
            </a:r>
          </a:p>
        </p:txBody>
      </p:sp>
      <p:sp>
        <p:nvSpPr>
          <p:cNvPr id="2" name="Rectangle 1">
            <a:extLst>
              <a:ext uri="{FF2B5EF4-FFF2-40B4-BE49-F238E27FC236}">
                <a16:creationId xmlns:a16="http://schemas.microsoft.com/office/drawing/2014/main" id="{CA20C986-563B-ADE6-1FEB-BC57512A44BB}"/>
              </a:ext>
              <a:ext uri="{C183D7F6-B498-43B3-948B-1728B52AA6E4}">
                <adec:decorative xmlns:adec="http://schemas.microsoft.com/office/drawing/2017/decorative" val="1"/>
              </a:ext>
            </a:extLst>
          </p:cNvPr>
          <p:cNvSpPr/>
          <p:nvPr/>
        </p:nvSpPr>
        <p:spPr bwMode="auto">
          <a:xfrm flipH="1">
            <a:off x="8128000" y="1436688"/>
            <a:ext cx="4064000" cy="5421312"/>
          </a:xfrm>
          <a:prstGeom prst="rect">
            <a:avLst/>
          </a:prstGeom>
          <a:gradFill flip="none" rotWithShape="1">
            <a:gsLst>
              <a:gs pos="50000">
                <a:srgbClr val="C03BC4"/>
              </a:gs>
              <a:gs pos="100000">
                <a:srgbClr val="0078D4"/>
              </a:gs>
              <a:gs pos="10000">
                <a:srgbClr val="FF5C3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1200"/>
              </a:spcBef>
            </a:pPr>
            <a:endParaRPr lang="en-US" sz="3600" dirty="0">
              <a:gradFill>
                <a:gsLst>
                  <a:gs pos="67133">
                    <a:srgbClr val="FFFFFF"/>
                  </a:gs>
                  <a:gs pos="51000">
                    <a:srgbClr val="FFFFFF"/>
                  </a:gs>
                </a:gsLst>
                <a:lin ang="0" scaled="0"/>
              </a:gradFill>
              <a:latin typeface="Segoe UI Variable Display Semib" pitchFamily="2" charset="0"/>
            </a:endParaRPr>
          </a:p>
        </p:txBody>
      </p:sp>
      <p:sp>
        <p:nvSpPr>
          <p:cNvPr id="8" name="TextBox 7">
            <a:extLst>
              <a:ext uri="{FF2B5EF4-FFF2-40B4-BE49-F238E27FC236}">
                <a16:creationId xmlns:a16="http://schemas.microsoft.com/office/drawing/2014/main" id="{D9DD8528-8E7B-D156-D1BE-288E30E3992B}"/>
              </a:ext>
            </a:extLst>
          </p:cNvPr>
          <p:cNvSpPr txBox="1"/>
          <p:nvPr/>
        </p:nvSpPr>
        <p:spPr>
          <a:xfrm>
            <a:off x="1003452" y="1480344"/>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Use Case Description</a:t>
            </a:r>
          </a:p>
        </p:txBody>
      </p:sp>
      <p:sp>
        <p:nvSpPr>
          <p:cNvPr id="7" name="Rounded Rectangle 64">
            <a:extLst>
              <a:ext uri="{FF2B5EF4-FFF2-40B4-BE49-F238E27FC236}">
                <a16:creationId xmlns:a16="http://schemas.microsoft.com/office/drawing/2014/main" id="{13AF86D0-EE56-2917-7BBA-DBE4F613A311}"/>
              </a:ext>
              <a:ext uri="{C183D7F6-B498-43B3-948B-1728B52AA6E4}">
                <adec:decorative xmlns:adec="http://schemas.microsoft.com/office/drawing/2017/decorative" val="0"/>
              </a:ext>
            </a:extLst>
          </p:cNvPr>
          <p:cNvSpPr/>
          <p:nvPr/>
        </p:nvSpPr>
        <p:spPr bwMode="auto">
          <a:xfrm>
            <a:off x="764499" y="1666875"/>
            <a:ext cx="7072990" cy="2455419"/>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91440" bIns="182880" numCol="1" spcCol="0" rtlCol="0" fromWordArt="0" anchor="t" anchorCtr="0" forceAA="0" compatLnSpc="1">
            <a:prstTxWarp prst="textNoShape">
              <a:avLst/>
            </a:prstTxWarp>
            <a:noAutofit/>
          </a:bodyPr>
          <a:lstStyle/>
          <a:p>
            <a:pPr marL="285750" indent="-285750" defTabSz="914400">
              <a:spcBef>
                <a:spcPts val="1200"/>
              </a:spcBef>
              <a:buFont typeface="Arial" panose="020B0604020202020204" pitchFamily="34" charset="0"/>
              <a:buChar char="•"/>
            </a:pPr>
            <a:r>
              <a:rPr lang="en-US" sz="1600" dirty="0">
                <a:solidFill>
                  <a:schemeClr val="tx2"/>
                </a:solidFill>
              </a:rPr>
              <a:t>Use AI to identify patterns, anomalies</a:t>
            </a:r>
            <a:r>
              <a:rPr lang="en-US" sz="1600" dirty="0">
                <a:gradFill>
                  <a:gsLst>
                    <a:gs pos="51000">
                      <a:srgbClr val="000000"/>
                    </a:gs>
                    <a:gs pos="42000">
                      <a:srgbClr val="000000"/>
                    </a:gs>
                  </a:gsLst>
                  <a:lin ang="0" scaled="0"/>
                </a:gradFill>
              </a:rPr>
              <a:t>, or suspicious activities that may indicate fraudulent transactions in real time</a:t>
            </a:r>
          </a:p>
          <a:p>
            <a:pPr marL="285750" marR="0" lvl="1"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a:ea typeface="+mn-ea"/>
                <a:cs typeface="Segoe UI Semilight" panose="020B0402040204020203" pitchFamily="34" charset="0"/>
              </a:rPr>
              <a:t>Real-time monitoring of transactions </a:t>
            </a:r>
            <a:r>
              <a:rPr kumimoji="0" lang="en-US" sz="1600" b="0" i="0" u="none" strike="noStrike" kern="1200" cap="none" spc="0" normalizeH="0" baseline="0" noProof="0" dirty="0">
                <a:ln w="3175">
                  <a:noFill/>
                </a:ln>
                <a:solidFill>
                  <a:srgbClr val="000000"/>
                </a:solidFill>
                <a:effectLst/>
                <a:uLnTx/>
                <a:uFillTx/>
                <a:latin typeface="Segoe UI"/>
                <a:ea typeface="+mn-ea"/>
                <a:cs typeface="Segoe UI Semilight" panose="020B0402040204020203" pitchFamily="34" charset="0"/>
              </a:rPr>
              <a:t>and activities allows for immediate detection and response to fraudulent behavior. </a:t>
            </a:r>
          </a:p>
          <a:p>
            <a:pPr marL="285750" lvl="1" indent="-285750" defTabSz="932742">
              <a:buSzPct val="90000"/>
              <a:buFont typeface="Arial" panose="020B0604020202020204" pitchFamily="34" charset="0"/>
              <a:buChar char="•"/>
              <a:defRPr/>
            </a:pPr>
            <a:r>
              <a:rPr kumimoji="0" lang="en-US" sz="1600" b="0" i="0" u="none" strike="noStrike" kern="1200" cap="none" spc="0" normalizeH="0" baseline="0" noProof="0" dirty="0">
                <a:ln w="3175">
                  <a:noFill/>
                </a:ln>
                <a:solidFill>
                  <a:schemeClr val="accent1"/>
                </a:solidFill>
                <a:effectLst/>
                <a:uLnTx/>
                <a:uFillTx/>
                <a:latin typeface="Segoe UI"/>
                <a:ea typeface="+mn-ea"/>
                <a:cs typeface="Segoe UI Semilight" panose="020B0402040204020203" pitchFamily="34" charset="0"/>
              </a:rPr>
              <a:t>Analyzing user behavior and transaction patterns </a:t>
            </a:r>
            <a:r>
              <a:rPr kumimoji="0" lang="en-US" sz="1600" b="0" i="0" u="none" strike="noStrike" kern="1200" cap="none" spc="0" normalizeH="0" baseline="0" noProof="0" dirty="0">
                <a:ln w="3175">
                  <a:noFill/>
                </a:ln>
                <a:solidFill>
                  <a:srgbClr val="000000"/>
                </a:solidFill>
                <a:effectLst/>
                <a:uLnTx/>
                <a:uFillTx/>
                <a:latin typeface="Segoe UI"/>
                <a:ea typeface="+mn-ea"/>
                <a:cs typeface="Segoe UI Semilight" panose="020B0402040204020203" pitchFamily="34" charset="0"/>
              </a:rPr>
              <a:t>helps identify deviations from normal behavior, signaling potential fraud</a:t>
            </a:r>
            <a:r>
              <a:rPr kumimoji="0" lang="en-US" sz="1600" b="0" i="0" u="none" strike="noStrike" kern="1200" cap="none" spc="0" normalizeH="0" baseline="0" noProof="0" dirty="0">
                <a:ln>
                  <a:noFill/>
                </a:ln>
                <a:solidFill>
                  <a:srgbClr val="000000"/>
                </a:solidFill>
                <a:effectLst/>
                <a:uLnTx/>
                <a:uFillTx/>
                <a:latin typeface="Segoe UI"/>
                <a:ea typeface="+mn-ea"/>
                <a:cs typeface="+mn-cs"/>
              </a:rPr>
              <a:t> </a:t>
            </a:r>
          </a:p>
          <a:p>
            <a:pPr marL="285750" marR="0" lvl="1"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2"/>
                </a:solidFill>
                <a:effectLst/>
                <a:uLnTx/>
                <a:uFillTx/>
                <a:latin typeface="Segoe UI"/>
                <a:ea typeface="+mn-ea"/>
                <a:cs typeface="+mn-cs"/>
              </a:rPr>
              <a:t>Minimize financial impact </a:t>
            </a:r>
            <a:r>
              <a:rPr kumimoji="0" lang="en-US" sz="1600" b="0" i="0" u="none" strike="noStrike" kern="1200" cap="none" spc="0" normalizeH="0" baseline="0" noProof="0" dirty="0">
                <a:ln>
                  <a:noFill/>
                </a:ln>
                <a:solidFill>
                  <a:srgbClr val="000000"/>
                </a:solidFill>
                <a:effectLst/>
                <a:uLnTx/>
                <a:uFillTx/>
                <a:latin typeface="Segoe UI"/>
                <a:ea typeface="+mn-ea"/>
                <a:cs typeface="+mn-cs"/>
              </a:rPr>
              <a:t>by </a:t>
            </a:r>
            <a:r>
              <a:rPr lang="en-US" sz="1600" dirty="0">
                <a:solidFill>
                  <a:srgbClr val="000000"/>
                </a:solidFill>
                <a:latin typeface="Segoe UI"/>
              </a:rPr>
              <a:t>quickly identifying fraudulent activity and taking immediate actions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CA6554A-058D-3943-7013-C46BEB54164E}"/>
              </a:ext>
            </a:extLst>
          </p:cNvPr>
          <p:cNvSpPr txBox="1"/>
          <p:nvPr/>
        </p:nvSpPr>
        <p:spPr>
          <a:xfrm>
            <a:off x="1003452" y="4426502"/>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Key Considerations</a:t>
            </a:r>
          </a:p>
        </p:txBody>
      </p:sp>
      <p:sp>
        <p:nvSpPr>
          <p:cNvPr id="6" name="TextBox 5">
            <a:extLst>
              <a:ext uri="{FF2B5EF4-FFF2-40B4-BE49-F238E27FC236}">
                <a16:creationId xmlns:a16="http://schemas.microsoft.com/office/drawing/2014/main" id="{5D8C1382-7E95-5202-4798-FFC9A2A7A710}"/>
              </a:ext>
            </a:extLst>
          </p:cNvPr>
          <p:cNvSpPr txBox="1"/>
          <p:nvPr/>
        </p:nvSpPr>
        <p:spPr>
          <a:xfrm>
            <a:off x="9462453" y="1609824"/>
            <a:ext cx="216414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schemeClr val="bg1"/>
                </a:solidFill>
                <a:effectLst/>
                <a:uLnTx/>
                <a:uFillTx/>
                <a:ea typeface="+mn-ea"/>
                <a:cs typeface="Segoe UI Semilight" panose="020B0402040204020203" pitchFamily="34" charset="0"/>
              </a:rPr>
              <a:t>REINVENT CUSTOMER EXPERIENCES</a:t>
            </a:r>
          </a:p>
        </p:txBody>
      </p:sp>
      <p:sp>
        <p:nvSpPr>
          <p:cNvPr id="20" name="TextBox 19">
            <a:extLst>
              <a:ext uri="{FF2B5EF4-FFF2-40B4-BE49-F238E27FC236}">
                <a16:creationId xmlns:a16="http://schemas.microsoft.com/office/drawing/2014/main" id="{DB8C5445-A2B8-6664-784D-14144E3F035D}"/>
              </a:ext>
            </a:extLst>
          </p:cNvPr>
          <p:cNvSpPr txBox="1"/>
          <p:nvPr/>
        </p:nvSpPr>
        <p:spPr>
          <a:xfrm>
            <a:off x="8777288" y="2478088"/>
            <a:ext cx="3273198" cy="430887"/>
          </a:xfrm>
          <a:prstGeom prst="rect">
            <a:avLst/>
          </a:prstGeom>
          <a:noFill/>
        </p:spPr>
        <p:txBody>
          <a:bodyPr wrap="square" lIns="0" tIns="0" rIns="0" bIns="0" rtlCol="0">
            <a:spAutoFit/>
          </a:bodyPr>
          <a:lstStyle/>
          <a:p>
            <a:pPr algn="l"/>
            <a:r>
              <a:rPr lang="en-US" sz="2800" dirty="0">
                <a:solidFill>
                  <a:schemeClr val="bg1"/>
                </a:solidFill>
                <a:latin typeface="+mj-lt"/>
              </a:rPr>
              <a:t>Use Case Examples</a:t>
            </a:r>
          </a:p>
        </p:txBody>
      </p:sp>
      <p:sp>
        <p:nvSpPr>
          <p:cNvPr id="21" name="TextBox 20">
            <a:extLst>
              <a:ext uri="{FF2B5EF4-FFF2-40B4-BE49-F238E27FC236}">
                <a16:creationId xmlns:a16="http://schemas.microsoft.com/office/drawing/2014/main" id="{70A87C8F-47AE-23EF-D7D1-5FAD43ED1AC1}"/>
              </a:ext>
            </a:extLst>
          </p:cNvPr>
          <p:cNvSpPr txBox="1"/>
          <p:nvPr/>
        </p:nvSpPr>
        <p:spPr>
          <a:xfrm>
            <a:off x="8813798" y="3082633"/>
            <a:ext cx="2849309" cy="329320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Text"/>
                <a:ea typeface="+mn-ea"/>
                <a:cs typeface="Segoe UI" pitchFamily="34" charset="0"/>
              </a:rPr>
              <a:t>Suspicious financial transactions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Text"/>
                <a:ea typeface="+mn-ea"/>
                <a:cs typeface="Segoe UI" pitchFamily="34" charset="0"/>
              </a:rPr>
              <a:t>False account chargebacks </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Text"/>
                <a:ea typeface="+mn-ea"/>
                <a:cs typeface="Segoe UI" pitchFamily="34" charset="0"/>
              </a:rPr>
              <a:t>Fraudulent insurance claims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Text"/>
                <a:ea typeface="+mn-ea"/>
                <a:cs typeface="Segoe UI" pitchFamily="34" charset="0"/>
              </a:rPr>
              <a:t>Identify theft </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Text"/>
                <a:ea typeface="+mn-ea"/>
                <a:cs typeface="Segoe UI" pitchFamily="34" charset="0"/>
              </a:rPr>
              <a:t>Unauthorized account access or account takeover</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Text"/>
                <a:ea typeface="+mn-ea"/>
                <a:cs typeface="Segoe UI" pitchFamily="34" charset="0"/>
              </a:rPr>
              <a:t>Network intrusions or malware attacks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Text"/>
                <a:ea typeface="+mn-ea"/>
                <a:cs typeface="Segoe UI" pitchFamily="34" charset="0"/>
              </a:rPr>
              <a:t>Fake product or content reviews</a:t>
            </a:r>
          </a:p>
        </p:txBody>
      </p:sp>
      <p:sp>
        <p:nvSpPr>
          <p:cNvPr id="26" name="Graphic 11">
            <a:extLst>
              <a:ext uri="{FF2B5EF4-FFF2-40B4-BE49-F238E27FC236}">
                <a16:creationId xmlns:a16="http://schemas.microsoft.com/office/drawing/2014/main" id="{1AE6C312-B25D-F69B-5595-DA60A888A2B9}"/>
              </a:ext>
              <a:ext uri="{C183D7F6-B498-43B3-948B-1728B52AA6E4}">
                <adec:decorative xmlns:adec="http://schemas.microsoft.com/office/drawing/2017/decorative" val="1"/>
              </a:ext>
            </a:extLst>
          </p:cNvPr>
          <p:cNvSpPr/>
          <p:nvPr/>
        </p:nvSpPr>
        <p:spPr>
          <a:xfrm>
            <a:off x="8932620" y="1601442"/>
            <a:ext cx="312979" cy="316605"/>
          </a:xfrm>
          <a:custGeom>
            <a:avLst/>
            <a:gdLst>
              <a:gd name="connsiteX0" fmla="*/ 14288 w 190500"/>
              <a:gd name="connsiteY0" fmla="*/ 104775 h 180975"/>
              <a:gd name="connsiteX1" fmla="*/ 109538 w 190500"/>
              <a:gd name="connsiteY1" fmla="*/ 104785 h 180975"/>
              <a:gd name="connsiteX2" fmla="*/ 123758 w 190500"/>
              <a:gd name="connsiteY2" fmla="*/ 117700 h 180975"/>
              <a:gd name="connsiteX3" fmla="*/ 123825 w 190500"/>
              <a:gd name="connsiteY3" fmla="*/ 119063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19063 h 180975"/>
              <a:gd name="connsiteX9" fmla="*/ 12916 w 190500"/>
              <a:gd name="connsiteY9" fmla="*/ 104842 h 180975"/>
              <a:gd name="connsiteX10" fmla="*/ 14288 w 190500"/>
              <a:gd name="connsiteY10" fmla="*/ 104775 h 180975"/>
              <a:gd name="connsiteX11" fmla="*/ 128473 w 190500"/>
              <a:gd name="connsiteY11" fmla="*/ 104775 h 180975"/>
              <a:gd name="connsiteX12" fmla="*/ 176213 w 190500"/>
              <a:gd name="connsiteY12" fmla="*/ 104775 h 180975"/>
              <a:gd name="connsiteX13" fmla="*/ 190433 w 190500"/>
              <a:gd name="connsiteY13" fmla="*/ 117681 h 180975"/>
              <a:gd name="connsiteX14" fmla="*/ 190500 w 190500"/>
              <a:gd name="connsiteY14" fmla="*/ 119063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3283 w 190500"/>
              <a:gd name="connsiteY18" fmla="*/ 140780 h 180975"/>
              <a:gd name="connsiteX19" fmla="*/ 133350 w 190500"/>
              <a:gd name="connsiteY19" fmla="*/ 138113 h 180975"/>
              <a:gd name="connsiteX20" fmla="*/ 133350 w 190500"/>
              <a:gd name="connsiteY20" fmla="*/ 119063 h 180975"/>
              <a:gd name="connsiteX21" fmla="*/ 129550 w 190500"/>
              <a:gd name="connsiteY21" fmla="*/ 106318 h 180975"/>
              <a:gd name="connsiteX22" fmla="*/ 128473 w 190500"/>
              <a:gd name="connsiteY22" fmla="*/ 104775 h 180975"/>
              <a:gd name="connsiteX23" fmla="*/ 176213 w 190500"/>
              <a:gd name="connsiteY23" fmla="*/ 104775 h 180975"/>
              <a:gd name="connsiteX24" fmla="*/ 128473 w 190500"/>
              <a:gd name="connsiteY24" fmla="*/ 104775 h 180975"/>
              <a:gd name="connsiteX25" fmla="*/ 61913 w 190500"/>
              <a:gd name="connsiteY25" fmla="*/ 0 h 180975"/>
              <a:gd name="connsiteX26" fmla="*/ 104775 w 190500"/>
              <a:gd name="connsiteY26" fmla="*/ 42863 h 180975"/>
              <a:gd name="connsiteX27" fmla="*/ 61913 w 190500"/>
              <a:gd name="connsiteY27" fmla="*/ 85725 h 180975"/>
              <a:gd name="connsiteX28" fmla="*/ 19050 w 190500"/>
              <a:gd name="connsiteY28" fmla="*/ 42863 h 180975"/>
              <a:gd name="connsiteX29" fmla="*/ 61913 w 190500"/>
              <a:gd name="connsiteY29" fmla="*/ 0 h 180975"/>
              <a:gd name="connsiteX30" fmla="*/ 147638 w 190500"/>
              <a:gd name="connsiteY30" fmla="*/ 19050 h 180975"/>
              <a:gd name="connsiteX31" fmla="*/ 180975 w 190500"/>
              <a:gd name="connsiteY31" fmla="*/ 52388 h 180975"/>
              <a:gd name="connsiteX32" fmla="*/ 147638 w 190500"/>
              <a:gd name="connsiteY32" fmla="*/ 85725 h 180975"/>
              <a:gd name="connsiteX33" fmla="*/ 114300 w 190500"/>
              <a:gd name="connsiteY33" fmla="*/ 52388 h 180975"/>
              <a:gd name="connsiteX34" fmla="*/ 147638 w 190500"/>
              <a:gd name="connsiteY34"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500" h="180975">
                <a:moveTo>
                  <a:pt x="14288" y="104775"/>
                </a:moveTo>
                <a:lnTo>
                  <a:pt x="109538" y="104785"/>
                </a:lnTo>
                <a:cubicBezTo>
                  <a:pt x="116897" y="104785"/>
                  <a:pt x="123052" y="110375"/>
                  <a:pt x="123758" y="117700"/>
                </a:cubicBezTo>
                <a:lnTo>
                  <a:pt x="123825" y="119063"/>
                </a:lnTo>
                <a:lnTo>
                  <a:pt x="123825" y="138113"/>
                </a:lnTo>
                <a:cubicBezTo>
                  <a:pt x="123815" y="171450"/>
                  <a:pt x="88430" y="180975"/>
                  <a:pt x="61913" y="180975"/>
                </a:cubicBezTo>
                <a:cubicBezTo>
                  <a:pt x="35985" y="180975"/>
                  <a:pt x="1572" y="171869"/>
                  <a:pt x="48" y="140303"/>
                </a:cubicBezTo>
                <a:lnTo>
                  <a:pt x="0" y="138113"/>
                </a:lnTo>
                <a:lnTo>
                  <a:pt x="0" y="119063"/>
                </a:lnTo>
                <a:cubicBezTo>
                  <a:pt x="0" y="111703"/>
                  <a:pt x="5591" y="105548"/>
                  <a:pt x="12916" y="104842"/>
                </a:cubicBezTo>
                <a:lnTo>
                  <a:pt x="14288" y="104775"/>
                </a:lnTo>
                <a:close/>
                <a:moveTo>
                  <a:pt x="128473" y="104775"/>
                </a:moveTo>
                <a:lnTo>
                  <a:pt x="176213" y="104775"/>
                </a:lnTo>
                <a:cubicBezTo>
                  <a:pt x="183569" y="104775"/>
                  <a:pt x="189722" y="110360"/>
                  <a:pt x="190433" y="117681"/>
                </a:cubicBezTo>
                <a:lnTo>
                  <a:pt x="190500" y="119063"/>
                </a:lnTo>
                <a:lnTo>
                  <a:pt x="190500" y="133350"/>
                </a:lnTo>
                <a:cubicBezTo>
                  <a:pt x="190490" y="162516"/>
                  <a:pt x="163278" y="171450"/>
                  <a:pt x="142875" y="171450"/>
                </a:cubicBezTo>
                <a:cubicBezTo>
                  <a:pt x="135965" y="171466"/>
                  <a:pt x="129091" y="170432"/>
                  <a:pt x="122492" y="168383"/>
                </a:cubicBezTo>
                <a:cubicBezTo>
                  <a:pt x="128711" y="161239"/>
                  <a:pt x="132740" y="152162"/>
                  <a:pt x="133283" y="140780"/>
                </a:cubicBezTo>
                <a:lnTo>
                  <a:pt x="133350" y="138113"/>
                </a:lnTo>
                <a:lnTo>
                  <a:pt x="133350" y="119063"/>
                </a:lnTo>
                <a:cubicBezTo>
                  <a:pt x="133350" y="114357"/>
                  <a:pt x="131921" y="110004"/>
                  <a:pt x="129550" y="106318"/>
                </a:cubicBezTo>
                <a:lnTo>
                  <a:pt x="128473" y="104775"/>
                </a:lnTo>
                <a:lnTo>
                  <a:pt x="176213" y="104775"/>
                </a:lnTo>
                <a:lnTo>
                  <a:pt x="128473" y="104775"/>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solidFill>
            <a:schemeClr val="bg1"/>
          </a:solidFill>
          <a:ln w="9525" cap="flat" cmpd="sng" algn="ctr">
            <a:noFill/>
            <a:prstDash val="solid"/>
            <a:headEnd type="none" w="med" len="med"/>
            <a:tailEnd type="none" w="med" len="med"/>
          </a:ln>
          <a:effectLst>
            <a:outerShdw blurRad="63500" dist="127000" dir="2700000" algn="tl" rotWithShape="0">
              <a:srgbClr val="000000">
                <a:alpha val="3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Sans Text" pitchFamily="2" charset="0"/>
            </a:endParaRPr>
          </a:p>
        </p:txBody>
      </p:sp>
      <p:sp>
        <p:nvSpPr>
          <p:cNvPr id="9" name="TextBox 8">
            <a:extLst>
              <a:ext uri="{FF2B5EF4-FFF2-40B4-BE49-F238E27FC236}">
                <a16:creationId xmlns:a16="http://schemas.microsoft.com/office/drawing/2014/main" id="{230D4A3D-D0D8-E5DB-AC8A-99C13EFF6BE8}"/>
              </a:ext>
            </a:extLst>
          </p:cNvPr>
          <p:cNvSpPr txBox="1"/>
          <p:nvPr/>
        </p:nvSpPr>
        <p:spPr>
          <a:xfrm>
            <a:off x="872820" y="4975138"/>
            <a:ext cx="6964668" cy="1692771"/>
          </a:xfrm>
          <a:prstGeom prst="rect">
            <a:avLst/>
          </a:prstGeom>
          <a:noFill/>
        </p:spPr>
        <p:txBody>
          <a:bodyPr wrap="square" lIns="0" tIns="0" rIns="0" bIns="0" rtlCol="0">
            <a:spAutoFit/>
          </a:bodyPr>
          <a:lstStyle/>
          <a:p>
            <a:pPr marL="285750" indent="-285750">
              <a:spcAft>
                <a:spcPts val="1200"/>
              </a:spcAft>
              <a:buFont typeface="Arial" panose="020B0604020202020204" pitchFamily="34" charset="0"/>
              <a:buChar char="•"/>
              <a:defRPr/>
            </a:pPr>
            <a:r>
              <a:rPr lang="en-US" sz="1600" dirty="0">
                <a:solidFill>
                  <a:srgbClr val="000000"/>
                </a:solidFill>
                <a:latin typeface="Segoe UI"/>
              </a:rPr>
              <a:t>H</a:t>
            </a:r>
            <a:r>
              <a:rPr kumimoji="0" lang="en-US" sz="1600" b="0" i="0" u="none" strike="noStrike" kern="1200" cap="none" spc="0" normalizeH="0" baseline="0" noProof="0" dirty="0">
                <a:ln>
                  <a:noFill/>
                </a:ln>
                <a:solidFill>
                  <a:srgbClr val="000000"/>
                </a:solidFill>
                <a:effectLst/>
                <a:uLnTx/>
                <a:uFillTx/>
                <a:latin typeface="Segoe UI"/>
                <a:ea typeface="+mn-ea"/>
                <a:cs typeface="+mn-cs"/>
              </a:rPr>
              <a:t>andle vast amounts of data and spot anomalies in real-time</a:t>
            </a:r>
          </a:p>
          <a:p>
            <a:pPr marL="285750" indent="-285750">
              <a:spcAft>
                <a:spcPts val="1200"/>
              </a:spcAft>
              <a:buFont typeface="Arial" panose="020B0604020202020204" pitchFamily="34" charset="0"/>
              <a:buChar char="•"/>
              <a:defRPr/>
            </a:pPr>
            <a:r>
              <a:rPr lang="en-US" sz="1600" dirty="0">
                <a:solidFill>
                  <a:srgbClr val="000000"/>
                </a:solidFill>
                <a:latin typeface="Segoe UI"/>
              </a:rPr>
              <a:t>Leverage predictive models in </a:t>
            </a:r>
            <a:r>
              <a:rPr kumimoji="0" lang="en-US" sz="1600" b="0" i="0" u="none" strike="noStrike" kern="1200" cap="none" spc="0" normalizeH="0" baseline="0" noProof="0" dirty="0">
                <a:ln>
                  <a:noFill/>
                </a:ln>
                <a:solidFill>
                  <a:srgbClr val="000000"/>
                </a:solidFill>
                <a:effectLst/>
                <a:uLnTx/>
                <a:uFillTx/>
                <a:latin typeface="Segoe UI"/>
                <a:ea typeface="+mn-ea"/>
                <a:cs typeface="+mn-cs"/>
              </a:rPr>
              <a:t>ML and AI algorithms to identify patterns and anomalies associated with fraudulent behavior</a:t>
            </a:r>
          </a:p>
          <a:p>
            <a:pPr marL="285750" indent="-285750">
              <a:spcAft>
                <a:spcPts val="1200"/>
              </a:spcAft>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Continuously update applications to track fraud patterns as they evolve </a:t>
            </a:r>
          </a:p>
          <a:p>
            <a:pPr>
              <a:spcAft>
                <a:spcPts val="1200"/>
              </a:spcAf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3865A040-CF58-66B7-1A6F-8E10D5CFEEE2}"/>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4" name="Rectangle: Rounded Corners 3">
              <a:extLst>
                <a:ext uri="{FF2B5EF4-FFF2-40B4-BE49-F238E27FC236}">
                  <a16:creationId xmlns:a16="http://schemas.microsoft.com/office/drawing/2014/main" id="{B93BEA86-9CFF-552B-9FE0-625E6188E603}"/>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E3FD1CD9-82E8-C7CE-74F5-6300CA7F8D7E}"/>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10" name="Graphic 38">
              <a:extLst>
                <a:ext uri="{FF2B5EF4-FFF2-40B4-BE49-F238E27FC236}">
                  <a16:creationId xmlns:a16="http://schemas.microsoft.com/office/drawing/2014/main" id="{4C0DD872-7AC0-A730-A474-A4E33059A851}"/>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77062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1017DF-031E-71D6-E8E1-82664245F79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977922"/>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1051040" y="4540422"/>
            <a:ext cx="10089920" cy="19082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r>
              <a:rPr lang="en-US" sz="2400" b="0" i="0" dirty="0">
                <a:effectLst/>
                <a:highlight>
                  <a:srgbClr val="FFFFFF"/>
                </a:highlight>
                <a:latin typeface="SegoeUI"/>
              </a:rPr>
              <a:t>Our first ambition at Swift is to </a:t>
            </a:r>
            <a:r>
              <a:rPr lang="en-US" sz="2400" b="0" i="0" dirty="0">
                <a:solidFill>
                  <a:srgbClr val="0078D4"/>
                </a:solidFill>
                <a:effectLst/>
                <a:highlight>
                  <a:srgbClr val="FFFFFF"/>
                </a:highlight>
                <a:latin typeface="SegoeUI"/>
              </a:rPr>
              <a:t>build a foundation model </a:t>
            </a:r>
            <a:r>
              <a:rPr lang="en-US" sz="2400" b="0" i="0" dirty="0">
                <a:effectLst/>
                <a:highlight>
                  <a:srgbClr val="FFFFFF"/>
                </a:highlight>
                <a:latin typeface="SegoeUI"/>
              </a:rPr>
              <a:t>for anomaly detection that underpins the </a:t>
            </a:r>
            <a:r>
              <a:rPr lang="en-US" sz="2400" b="0" i="0" dirty="0">
                <a:solidFill>
                  <a:srgbClr val="0078D4"/>
                </a:solidFill>
                <a:effectLst/>
                <a:highlight>
                  <a:srgbClr val="FFFFFF"/>
                </a:highlight>
                <a:latin typeface="SegoeUI"/>
              </a:rPr>
              <a:t>detection and prevention of fraud</a:t>
            </a:r>
            <a:r>
              <a:rPr lang="en-US" sz="2400" b="0" i="0" dirty="0">
                <a:effectLst/>
                <a:highlight>
                  <a:srgbClr val="FFFFFF"/>
                </a:highlight>
                <a:latin typeface="SegoeUI"/>
              </a:rPr>
              <a:t>. Our ultimate goal is collaborating with Microsoft and our community to start thinking about how we can stop fraud occurring in payments.</a:t>
            </a: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0" i="0" dirty="0">
                <a:effectLst/>
                <a:highlight>
                  <a:srgbClr val="FFFFFF"/>
                </a:highlight>
                <a:latin typeface="SegoeUI"/>
              </a:rPr>
              <a:t>Johan Bryssinck, AI/ML Product and Program Management Lead, Swift</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921821" y="3349341"/>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pic>
        <p:nvPicPr>
          <p:cNvPr id="4098" name="Picture 2" descr="Swift logo">
            <a:extLst>
              <a:ext uri="{FF2B5EF4-FFF2-40B4-BE49-F238E27FC236}">
                <a16:creationId xmlns:a16="http://schemas.microsoft.com/office/drawing/2014/main" id="{8856D68E-B663-A6BB-F5EE-C89FBC83986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61" b="89844" l="3125" r="97656">
                        <a14:foregroundMark x1="3906" y1="40820" x2="3906" y2="40820"/>
                        <a14:foregroundMark x1="3320" y1="44922" x2="3320" y2="44922"/>
                        <a14:foregroundMark x1="45703" y1="47852" x2="45703" y2="47852"/>
                        <a14:foregroundMark x1="59570" y1="53516" x2="59570" y2="53516"/>
                        <a14:foregroundMark x1="78906" y1="53125" x2="78906" y2="53125"/>
                        <a14:foregroundMark x1="80273" y1="41211" x2="80273" y2="41211"/>
                        <a14:foregroundMark x1="85156" y1="50000" x2="85156" y2="50000"/>
                        <a14:foregroundMark x1="93359" y1="50781" x2="93359" y2="50781"/>
                        <a14:foregroundMark x1="97656" y1="48633" x2="97656" y2="48633"/>
                        <a14:foregroundMark x1="96484" y1="57227" x2="96484" y2="57227"/>
                      </a14:backgroundRemoval>
                    </a14:imgEffect>
                    <a14:imgEffect>
                      <a14:brightnessContrast bright="100000"/>
                    </a14:imgEffect>
                  </a14:imgLayer>
                </a14:imgProps>
              </a:ext>
              <a:ext uri="{28A0092B-C50C-407E-A947-70E740481C1C}">
                <a14:useLocalDpi xmlns:a14="http://schemas.microsoft.com/office/drawing/2010/main"/>
              </a:ext>
            </a:extLst>
          </a:blip>
          <a:srcRect t="30097" b="30774"/>
          <a:stretch/>
        </p:blipFill>
        <p:spPr bwMode="auto">
          <a:xfrm>
            <a:off x="5196590" y="3442578"/>
            <a:ext cx="2248525" cy="87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35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25634C-8056-9BD8-572D-79439C03B78B}"/>
              </a:ext>
            </a:extLst>
          </p:cNvPr>
          <p:cNvSpPr>
            <a:spLocks noGrp="1"/>
          </p:cNvSpPr>
          <p:nvPr>
            <p:ph type="title"/>
          </p:nvPr>
        </p:nvSpPr>
        <p:spPr>
          <a:xfrm>
            <a:off x="588263" y="497120"/>
            <a:ext cx="11018520" cy="461665"/>
          </a:xfrm>
        </p:spPr>
        <p:txBody>
          <a:bodyPr/>
          <a:lstStyle/>
          <a:p>
            <a:r>
              <a:rPr lang="en-US" sz="3000" dirty="0"/>
              <a:t>Sample architecture: Interactive fraud analysis tool</a:t>
            </a:r>
            <a:endParaRPr lang="en-IN" sz="3000" dirty="0"/>
          </a:p>
        </p:txBody>
      </p:sp>
      <p:sp>
        <p:nvSpPr>
          <p:cNvPr id="28" name="Rectangle 27">
            <a:extLst>
              <a:ext uri="{FF2B5EF4-FFF2-40B4-BE49-F238E27FC236}">
                <a16:creationId xmlns:a16="http://schemas.microsoft.com/office/drawing/2014/main" id="{D8A7104C-1B13-DFBB-2AE3-45898990087F}"/>
              </a:ext>
              <a:ext uri="{C183D7F6-B498-43B3-948B-1728B52AA6E4}">
                <adec:decorative xmlns:adec="http://schemas.microsoft.com/office/drawing/2017/decorative" val="1"/>
              </a:ext>
            </a:extLst>
          </p:cNvPr>
          <p:cNvSpPr/>
          <p:nvPr/>
        </p:nvSpPr>
        <p:spPr bwMode="auto">
          <a:xfrm>
            <a:off x="0" y="5400335"/>
            <a:ext cx="12191350" cy="1457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39" name="Text Placeholder 2">
            <a:extLst>
              <a:ext uri="{FF2B5EF4-FFF2-40B4-BE49-F238E27FC236}">
                <a16:creationId xmlns:a16="http://schemas.microsoft.com/office/drawing/2014/main" id="{03AD3F2C-3258-5374-FD3D-BDFCC9583BD7}"/>
              </a:ext>
            </a:extLst>
          </p:cNvPr>
          <p:cNvSpPr>
            <a:spLocks noGrp="1"/>
          </p:cNvSpPr>
          <p:nvPr/>
        </p:nvSpPr>
        <p:spPr>
          <a:xfrm>
            <a:off x="2609850" y="5505546"/>
            <a:ext cx="8996363" cy="492443"/>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300"/>
              </a:spcAft>
              <a:buNone/>
            </a:pPr>
            <a:r>
              <a:rPr lang="en-US" sz="1600" dirty="0">
                <a:cs typeface="+mn-cs"/>
              </a:rPr>
              <a:t>This technical pattern enables the identification of fraudulent transactions, combining transaction and meta information with the context provided by LLMs.</a:t>
            </a:r>
          </a:p>
        </p:txBody>
      </p:sp>
      <p:sp>
        <p:nvSpPr>
          <p:cNvPr id="43" name="Title 1">
            <a:extLst>
              <a:ext uri="{FF2B5EF4-FFF2-40B4-BE49-F238E27FC236}">
                <a16:creationId xmlns:a16="http://schemas.microsoft.com/office/drawing/2014/main" id="{7D8BE6F7-325B-C001-7E40-4CAD85964891}"/>
              </a:ext>
            </a:extLst>
          </p:cNvPr>
          <p:cNvSpPr>
            <a:spLocks noGrp="1"/>
          </p:cNvSpPr>
          <p:nvPr/>
        </p:nvSpPr>
        <p:spPr>
          <a:xfrm>
            <a:off x="588263" y="5505546"/>
            <a:ext cx="175161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algn="r"/>
            <a:r>
              <a:rPr lang="en-US" sz="1600" spc="0" dirty="0">
                <a:ea typeface="+mj-ea"/>
                <a:cs typeface="+mj-cs"/>
              </a:rPr>
              <a:t>Fraud</a:t>
            </a:r>
            <a:br>
              <a:rPr lang="en-US" sz="1600" spc="0" dirty="0">
                <a:ea typeface="+mj-ea"/>
                <a:cs typeface="+mj-cs"/>
              </a:rPr>
            </a:br>
            <a:r>
              <a:rPr lang="en-US" sz="1600" spc="0" dirty="0">
                <a:ea typeface="+mj-ea"/>
                <a:cs typeface="+mj-cs"/>
              </a:rPr>
              <a:t>Detection</a:t>
            </a:r>
          </a:p>
        </p:txBody>
      </p:sp>
      <p:cxnSp>
        <p:nvCxnSpPr>
          <p:cNvPr id="44" name="Straight Connector 43">
            <a:extLst>
              <a:ext uri="{FF2B5EF4-FFF2-40B4-BE49-F238E27FC236}">
                <a16:creationId xmlns:a16="http://schemas.microsoft.com/office/drawing/2014/main" id="{49CE1512-F0F8-7D55-AD09-F285EBB430A7}"/>
              </a:ext>
              <a:ext uri="{C183D7F6-B498-43B3-948B-1728B52AA6E4}">
                <adec:decorative xmlns:adec="http://schemas.microsoft.com/office/drawing/2017/decorative" val="1"/>
              </a:ext>
            </a:extLst>
          </p:cNvPr>
          <p:cNvCxnSpPr>
            <a:cxnSpLocks/>
          </p:cNvCxnSpPr>
          <p:nvPr/>
        </p:nvCxnSpPr>
        <p:spPr>
          <a:xfrm>
            <a:off x="2474865" y="5505546"/>
            <a:ext cx="0" cy="492443"/>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FE72C27-4DF1-B7F9-8502-7411549121EC}"/>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3" name="Rectangle: Rounded Corners 2">
              <a:extLst>
                <a:ext uri="{FF2B5EF4-FFF2-40B4-BE49-F238E27FC236}">
                  <a16:creationId xmlns:a16="http://schemas.microsoft.com/office/drawing/2014/main" id="{B1869D2A-11B9-205F-1D01-6F9764861527}"/>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91430146-A237-DF92-5AD1-E4857035BFFD}"/>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16" name="Graphic 38">
              <a:extLst>
                <a:ext uri="{FF2B5EF4-FFF2-40B4-BE49-F238E27FC236}">
                  <a16:creationId xmlns:a16="http://schemas.microsoft.com/office/drawing/2014/main" id="{F21AF444-183B-81B1-A4B3-313F2B154F95}"/>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grpSp>
        <p:nvGrpSpPr>
          <p:cNvPr id="36" name="Group 35">
            <a:extLst>
              <a:ext uri="{FF2B5EF4-FFF2-40B4-BE49-F238E27FC236}">
                <a16:creationId xmlns:a16="http://schemas.microsoft.com/office/drawing/2014/main" id="{29FD2568-307C-4D64-803E-28D5704854F8}"/>
              </a:ext>
              <a:ext uri="{C183D7F6-B498-43B3-948B-1728B52AA6E4}">
                <adec:decorative xmlns:adec="http://schemas.microsoft.com/office/drawing/2017/decorative" val="1"/>
              </a:ext>
            </a:extLst>
          </p:cNvPr>
          <p:cNvGrpSpPr/>
          <p:nvPr/>
        </p:nvGrpSpPr>
        <p:grpSpPr>
          <a:xfrm>
            <a:off x="0" y="1514474"/>
            <a:ext cx="12192000" cy="3884370"/>
            <a:chOff x="0" y="1514474"/>
            <a:chExt cx="12192000" cy="3884370"/>
          </a:xfrm>
        </p:grpSpPr>
        <p:sp>
          <p:nvSpPr>
            <p:cNvPr id="13" name="Rounded Rectangle 1">
              <a:extLst>
                <a:ext uri="{FF2B5EF4-FFF2-40B4-BE49-F238E27FC236}">
                  <a16:creationId xmlns:a16="http://schemas.microsoft.com/office/drawing/2014/main" id="{C84CC9FE-1BED-5DFC-0051-F9A08419853C}"/>
                </a:ext>
                <a:ext uri="{C183D7F6-B498-43B3-948B-1728B52AA6E4}">
                  <adec:decorative xmlns:adec="http://schemas.microsoft.com/office/drawing/2017/decorative" val="1"/>
                </a:ext>
              </a:extLst>
            </p:cNvPr>
            <p:cNvSpPr/>
            <p:nvPr/>
          </p:nvSpPr>
          <p:spPr bwMode="auto">
            <a:xfrm>
              <a:off x="579627" y="1514474"/>
              <a:ext cx="10627831" cy="3736256"/>
            </a:xfrm>
            <a:prstGeom prst="rect">
              <a:avLst/>
            </a:prstGeom>
            <a:noFill/>
            <a:ln w="1270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latin typeface="+mj-lt"/>
                <a:cs typeface="Segoe UI" pitchFamily="34" charset="0"/>
              </a:endParaRPr>
            </a:p>
          </p:txBody>
        </p:sp>
        <p:sp>
          <p:nvSpPr>
            <p:cNvPr id="40" name="Rounded Rectangle 1">
              <a:extLst>
                <a:ext uri="{FF2B5EF4-FFF2-40B4-BE49-F238E27FC236}">
                  <a16:creationId xmlns:a16="http://schemas.microsoft.com/office/drawing/2014/main" id="{6DB88E79-0D46-DEB5-C9BA-5CCD749CC60E}"/>
                </a:ext>
                <a:ext uri="{C183D7F6-B498-43B3-948B-1728B52AA6E4}">
                  <adec:decorative xmlns:adec="http://schemas.microsoft.com/office/drawing/2017/decorative" val="1"/>
                </a:ext>
              </a:extLst>
            </p:cNvPr>
            <p:cNvSpPr/>
            <p:nvPr/>
          </p:nvSpPr>
          <p:spPr bwMode="auto">
            <a:xfrm>
              <a:off x="5691914" y="1982744"/>
              <a:ext cx="5415328" cy="3195807"/>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dirty="0">
                <a:solidFill>
                  <a:schemeClr val="tx1"/>
                </a:solidFill>
                <a:latin typeface="+mj-lt"/>
                <a:cs typeface="Segoe UI" pitchFamily="34" charset="0"/>
              </a:endParaRPr>
            </a:p>
          </p:txBody>
        </p:sp>
        <p:sp>
          <p:nvSpPr>
            <p:cNvPr id="37" name="Rounded Rectangle 1">
              <a:extLst>
                <a:ext uri="{FF2B5EF4-FFF2-40B4-BE49-F238E27FC236}">
                  <a16:creationId xmlns:a16="http://schemas.microsoft.com/office/drawing/2014/main" id="{BC89A014-9F7E-33E7-628D-25A092D62527}"/>
                </a:ext>
                <a:ext uri="{C183D7F6-B498-43B3-948B-1728B52AA6E4}">
                  <adec:decorative xmlns:adec="http://schemas.microsoft.com/office/drawing/2017/decorative" val="1"/>
                </a:ext>
              </a:extLst>
            </p:cNvPr>
            <p:cNvSpPr/>
            <p:nvPr/>
          </p:nvSpPr>
          <p:spPr bwMode="auto">
            <a:xfrm>
              <a:off x="9316119" y="3335142"/>
              <a:ext cx="1696721" cy="1750287"/>
            </a:xfrm>
            <a:prstGeom prst="rect">
              <a:avLst/>
            </a:prstGeom>
            <a:noFill/>
            <a:ln w="1270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dirty="0">
                <a:solidFill>
                  <a:schemeClr val="tx1"/>
                </a:solidFill>
                <a:latin typeface="+mj-lt"/>
                <a:cs typeface="Segoe UI" pitchFamily="34" charset="0"/>
              </a:endParaRPr>
            </a:p>
          </p:txBody>
        </p:sp>
        <p:sp>
          <p:nvSpPr>
            <p:cNvPr id="1079" name="Rounded Rectangle 1">
              <a:extLst>
                <a:ext uri="{FF2B5EF4-FFF2-40B4-BE49-F238E27FC236}">
                  <a16:creationId xmlns:a16="http://schemas.microsoft.com/office/drawing/2014/main" id="{7D0AB486-79E3-34D3-17B7-948BF929AA6E}"/>
                </a:ext>
                <a:ext uri="{C183D7F6-B498-43B3-948B-1728B52AA6E4}">
                  <adec:decorative xmlns:adec="http://schemas.microsoft.com/office/drawing/2017/decorative" val="1"/>
                </a:ext>
              </a:extLst>
            </p:cNvPr>
            <p:cNvSpPr/>
            <p:nvPr/>
          </p:nvSpPr>
          <p:spPr bwMode="auto">
            <a:xfrm>
              <a:off x="1805578" y="3039503"/>
              <a:ext cx="3401622" cy="2139048"/>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dirty="0">
                <a:solidFill>
                  <a:schemeClr val="tx1"/>
                </a:solidFill>
                <a:latin typeface="+mj-lt"/>
                <a:cs typeface="Segoe UI" pitchFamily="34" charset="0"/>
              </a:endParaRPr>
            </a:p>
          </p:txBody>
        </p:sp>
        <p:sp>
          <p:nvSpPr>
            <p:cNvPr id="57" name="Rounded Rectangle 1">
              <a:extLst>
                <a:ext uri="{FF2B5EF4-FFF2-40B4-BE49-F238E27FC236}">
                  <a16:creationId xmlns:a16="http://schemas.microsoft.com/office/drawing/2014/main" id="{7591A37C-FCB6-D6DF-09A4-0683FB72CBFB}"/>
                </a:ext>
                <a:ext uri="{C183D7F6-B498-43B3-948B-1728B52AA6E4}">
                  <adec:decorative xmlns:adec="http://schemas.microsoft.com/office/drawing/2017/decorative" val="1"/>
                </a:ext>
              </a:extLst>
            </p:cNvPr>
            <p:cNvSpPr/>
            <p:nvPr/>
          </p:nvSpPr>
          <p:spPr bwMode="auto">
            <a:xfrm>
              <a:off x="1805578" y="1981720"/>
              <a:ext cx="3401622" cy="654032"/>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dirty="0">
                <a:solidFill>
                  <a:schemeClr val="tx1"/>
                </a:solidFill>
                <a:latin typeface="+mj-lt"/>
                <a:cs typeface="Segoe UI" pitchFamily="34" charset="0"/>
              </a:endParaRPr>
            </a:p>
          </p:txBody>
        </p:sp>
        <p:sp>
          <p:nvSpPr>
            <p:cNvPr id="1031" name="Rectangle 1030">
              <a:extLst>
                <a:ext uri="{FF2B5EF4-FFF2-40B4-BE49-F238E27FC236}">
                  <a16:creationId xmlns:a16="http://schemas.microsoft.com/office/drawing/2014/main" id="{BCADD4F3-CB08-03EC-31D6-7AA07C8680BD}"/>
                </a:ext>
              </a:extLst>
            </p:cNvPr>
            <p:cNvSpPr/>
            <p:nvPr/>
          </p:nvSpPr>
          <p:spPr bwMode="auto">
            <a:xfrm>
              <a:off x="712062" y="2424343"/>
              <a:ext cx="893670" cy="3447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Payment Transactions</a:t>
              </a:r>
            </a:p>
          </p:txBody>
        </p:sp>
        <p:sp>
          <p:nvSpPr>
            <p:cNvPr id="1082" name="Rectangle 1081">
              <a:extLst>
                <a:ext uri="{FF2B5EF4-FFF2-40B4-BE49-F238E27FC236}">
                  <a16:creationId xmlns:a16="http://schemas.microsoft.com/office/drawing/2014/main" id="{7D6130D6-AE93-19DB-AE5E-32AD1BCA1B8B}"/>
                </a:ext>
              </a:extLst>
            </p:cNvPr>
            <p:cNvSpPr/>
            <p:nvPr/>
          </p:nvSpPr>
          <p:spPr bwMode="auto">
            <a:xfrm>
              <a:off x="2878070" y="2401960"/>
              <a:ext cx="1286840" cy="190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Azure SQL DB</a:t>
              </a:r>
            </a:p>
          </p:txBody>
        </p:sp>
        <p:sp>
          <p:nvSpPr>
            <p:cNvPr id="1097" name="Rectangle 1096">
              <a:extLst>
                <a:ext uri="{FF2B5EF4-FFF2-40B4-BE49-F238E27FC236}">
                  <a16:creationId xmlns:a16="http://schemas.microsoft.com/office/drawing/2014/main" id="{9AC85A90-E7CD-DB23-6FB7-181C837DDF79}"/>
                </a:ext>
              </a:extLst>
            </p:cNvPr>
            <p:cNvSpPr/>
            <p:nvPr/>
          </p:nvSpPr>
          <p:spPr bwMode="auto">
            <a:xfrm>
              <a:off x="3414478" y="4146124"/>
              <a:ext cx="1222918" cy="190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Microsoft Fabric</a:t>
              </a:r>
            </a:p>
          </p:txBody>
        </p:sp>
        <p:cxnSp>
          <p:nvCxnSpPr>
            <p:cNvPr id="1106" name="Straight Arrow Connector 1105">
              <a:extLst>
                <a:ext uri="{FF2B5EF4-FFF2-40B4-BE49-F238E27FC236}">
                  <a16:creationId xmlns:a16="http://schemas.microsoft.com/office/drawing/2014/main" id="{BCA7DA8C-6CEF-0799-F990-77D8F5C4DC49}"/>
                </a:ext>
              </a:extLst>
            </p:cNvPr>
            <p:cNvCxnSpPr>
              <a:cxnSpLocks/>
            </p:cNvCxnSpPr>
            <p:nvPr/>
          </p:nvCxnSpPr>
          <p:spPr>
            <a:xfrm flipV="1">
              <a:off x="4025937" y="4311545"/>
              <a:ext cx="0" cy="180286"/>
            </a:xfrm>
            <a:prstGeom prst="straightConnector1">
              <a:avLst/>
            </a:prstGeom>
            <a:ln w="15875">
              <a:solidFill>
                <a:schemeClr val="bg1">
                  <a:lumMod val="25000"/>
                  <a:lumOff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8" name="Rectangle 1137">
              <a:extLst>
                <a:ext uri="{FF2B5EF4-FFF2-40B4-BE49-F238E27FC236}">
                  <a16:creationId xmlns:a16="http://schemas.microsoft.com/office/drawing/2014/main" id="{AD43E36A-4499-E619-33B5-FFE444D2AD99}"/>
                </a:ext>
              </a:extLst>
            </p:cNvPr>
            <p:cNvSpPr/>
            <p:nvPr/>
          </p:nvSpPr>
          <p:spPr bwMode="auto">
            <a:xfrm>
              <a:off x="9369459" y="4786509"/>
              <a:ext cx="1590041" cy="190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Azure Kubernetes Service</a:t>
              </a:r>
            </a:p>
          </p:txBody>
        </p:sp>
        <p:sp>
          <p:nvSpPr>
            <p:cNvPr id="1141" name="Rectangle 1140">
              <a:extLst>
                <a:ext uri="{FF2B5EF4-FFF2-40B4-BE49-F238E27FC236}">
                  <a16:creationId xmlns:a16="http://schemas.microsoft.com/office/drawing/2014/main" id="{D9B20087-CBC5-B841-9CA1-5565B85567D9}"/>
                </a:ext>
              </a:extLst>
            </p:cNvPr>
            <p:cNvSpPr/>
            <p:nvPr/>
          </p:nvSpPr>
          <p:spPr bwMode="auto">
            <a:xfrm>
              <a:off x="5943605" y="3826742"/>
              <a:ext cx="1173956" cy="898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ts val="30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Azure SQL DB</a:t>
              </a:r>
            </a:p>
            <a:p>
              <a:pPr marL="0" marR="0" lvl="0" indent="0" algn="ctr" defTabSz="932472" rtl="0" eaLnBrk="1" fontAlgn="base" latinLnBrk="0" hangingPunct="1">
                <a:spcBef>
                  <a:spcPct val="0"/>
                </a:spcBef>
                <a:spcAft>
                  <a:spcPts val="300"/>
                </a:spcAft>
                <a:buClrTx/>
                <a:buSzTx/>
                <a:buFontTx/>
                <a:buNone/>
                <a:tabLst/>
                <a:defRPr/>
              </a:pPr>
              <a:r>
                <a:rPr kumimoji="0" lang="en-US" sz="900" i="0" u="none" strike="noStrike" kern="1200" cap="none" spc="0" normalizeH="0" baseline="0" noProof="0" dirty="0">
                  <a:ln>
                    <a:noFill/>
                  </a:ln>
                  <a:solidFill>
                    <a:schemeClr val="tx1"/>
                  </a:solidFill>
                  <a:effectLst/>
                  <a:uLnTx/>
                  <a:uFillTx/>
                  <a:ea typeface="+mn-ea"/>
                  <a:cs typeface="Segoe UI" pitchFamily="34" charset="0"/>
                </a:rPr>
                <a:t>Fraud alerts</a:t>
              </a:r>
            </a:p>
            <a:p>
              <a:pPr marL="0" marR="0" lvl="0" indent="0" algn="ctr" defTabSz="932472" rtl="0" eaLnBrk="1" fontAlgn="base" latinLnBrk="0" hangingPunct="1">
                <a:spcBef>
                  <a:spcPct val="0"/>
                </a:spcBef>
                <a:spcAft>
                  <a:spcPts val="300"/>
                </a:spcAft>
                <a:buClrTx/>
                <a:buSzTx/>
                <a:buFontTx/>
                <a:buNone/>
                <a:tabLst/>
                <a:defRPr/>
              </a:pPr>
              <a:r>
                <a:rPr kumimoji="0" lang="en-US" sz="900" i="0" u="none" strike="noStrike" kern="1200" cap="none" spc="0" normalizeH="0" baseline="0" noProof="0" dirty="0">
                  <a:ln>
                    <a:noFill/>
                  </a:ln>
                  <a:solidFill>
                    <a:schemeClr val="tx1"/>
                  </a:solidFill>
                  <a:effectLst/>
                  <a:uLnTx/>
                  <a:uFillTx/>
                  <a:ea typeface="+mn-ea"/>
                  <a:cs typeface="Segoe UI" pitchFamily="34" charset="0"/>
                </a:rPr>
                <a:t>Payment metadata</a:t>
              </a:r>
            </a:p>
            <a:p>
              <a:pPr marL="0" marR="0" lvl="0" indent="0" algn="ctr" defTabSz="932472" rtl="0" eaLnBrk="1" fontAlgn="base" latinLnBrk="0" hangingPunct="1">
                <a:spcBef>
                  <a:spcPct val="0"/>
                </a:spcBef>
                <a:spcAft>
                  <a:spcPts val="300"/>
                </a:spcAft>
                <a:buClrTx/>
                <a:buSzTx/>
                <a:buFontTx/>
                <a:buNone/>
                <a:tabLst/>
                <a:defRPr/>
              </a:pPr>
              <a:r>
                <a:rPr kumimoji="0" lang="en-US" sz="900" i="0" u="none" strike="noStrike" kern="1200" cap="none" spc="0" normalizeH="0" baseline="0" noProof="0" dirty="0">
                  <a:ln>
                    <a:noFill/>
                  </a:ln>
                  <a:solidFill>
                    <a:schemeClr val="tx1"/>
                  </a:solidFill>
                  <a:effectLst/>
                  <a:uLnTx/>
                  <a:uFillTx/>
                  <a:ea typeface="+mn-ea"/>
                  <a:cs typeface="Segoe UI" pitchFamily="34" charset="0"/>
                </a:rPr>
                <a:t>Client profiles</a:t>
              </a:r>
            </a:p>
            <a:p>
              <a:pPr marL="0" marR="0" lvl="0" indent="0" algn="ctr" defTabSz="932472" rtl="0" eaLnBrk="1" fontAlgn="base" latinLnBrk="0" hangingPunct="1">
                <a:spcBef>
                  <a:spcPct val="0"/>
                </a:spcBef>
                <a:spcAft>
                  <a:spcPts val="300"/>
                </a:spcAft>
                <a:buClrTx/>
                <a:buSzTx/>
                <a:buFontTx/>
                <a:buNone/>
                <a:tabLst/>
                <a:defRPr/>
              </a:pPr>
              <a:r>
                <a:rPr kumimoji="0" lang="en-US" sz="900" i="0" u="none" strike="noStrike" kern="1200" cap="none" spc="0" normalizeH="0" baseline="0" noProof="0" dirty="0">
                  <a:ln>
                    <a:noFill/>
                  </a:ln>
                  <a:solidFill>
                    <a:schemeClr val="tx1"/>
                  </a:solidFill>
                  <a:effectLst/>
                  <a:uLnTx/>
                  <a:uFillTx/>
                  <a:ea typeface="+mn-ea"/>
                  <a:cs typeface="Segoe UI" pitchFamily="34" charset="0"/>
                </a:rPr>
                <a:t>Chat History</a:t>
              </a:r>
            </a:p>
          </p:txBody>
        </p:sp>
        <p:pic>
          <p:nvPicPr>
            <p:cNvPr id="1152" name="Graphic 1151">
              <a:extLst>
                <a:ext uri="{FF2B5EF4-FFF2-40B4-BE49-F238E27FC236}">
                  <a16:creationId xmlns:a16="http://schemas.microsoft.com/office/drawing/2014/main" id="{BBB52840-72E2-FDA0-6264-1C35950192B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60082" y="3467135"/>
              <a:ext cx="341001" cy="341001"/>
            </a:xfrm>
            <a:prstGeom prst="rect">
              <a:avLst/>
            </a:prstGeom>
          </p:spPr>
        </p:pic>
        <p:sp>
          <p:nvSpPr>
            <p:cNvPr id="1154" name="Rectangle 1153">
              <a:extLst>
                <a:ext uri="{FF2B5EF4-FFF2-40B4-BE49-F238E27FC236}">
                  <a16:creationId xmlns:a16="http://schemas.microsoft.com/office/drawing/2014/main" id="{12D31556-C302-E61D-F33D-77C1DF22FDA9}"/>
                </a:ext>
              </a:extLst>
            </p:cNvPr>
            <p:cNvSpPr/>
            <p:nvPr/>
          </p:nvSpPr>
          <p:spPr bwMode="auto">
            <a:xfrm>
              <a:off x="3104159" y="4829137"/>
              <a:ext cx="1843554" cy="3293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Power BI</a:t>
              </a:r>
            </a:p>
            <a:p>
              <a:pPr algn="ctr" defTabSz="932472" fontAlgn="base">
                <a:spcBef>
                  <a:spcPct val="0"/>
                </a:spcBef>
                <a:spcAft>
                  <a:spcPts val="300"/>
                </a:spcAft>
                <a:defRPr/>
              </a:pPr>
              <a:r>
                <a:rPr lang="en-US" sz="900" dirty="0">
                  <a:solidFill>
                    <a:schemeClr val="tx1"/>
                  </a:solidFill>
                  <a:cs typeface="Segoe UI" pitchFamily="34" charset="0"/>
                </a:rPr>
                <a:t>Real-time operative dashboard</a:t>
              </a:r>
            </a:p>
          </p:txBody>
        </p:sp>
        <p:sp>
          <p:nvSpPr>
            <p:cNvPr id="1155" name="Rectangle 1154">
              <a:extLst>
                <a:ext uri="{FF2B5EF4-FFF2-40B4-BE49-F238E27FC236}">
                  <a16:creationId xmlns:a16="http://schemas.microsoft.com/office/drawing/2014/main" id="{893CCF8F-B582-65F5-4067-3FB69A396AD6}"/>
                </a:ext>
              </a:extLst>
            </p:cNvPr>
            <p:cNvSpPr/>
            <p:nvPr/>
          </p:nvSpPr>
          <p:spPr bwMode="auto">
            <a:xfrm>
              <a:off x="9535432" y="3796384"/>
              <a:ext cx="1258094" cy="5062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ts val="30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Custom Application</a:t>
              </a:r>
            </a:p>
            <a:p>
              <a:pPr algn="ctr" defTabSz="932472" fontAlgn="base">
                <a:spcBef>
                  <a:spcPct val="0"/>
                </a:spcBef>
                <a:spcAft>
                  <a:spcPts val="300"/>
                </a:spcAft>
                <a:defRPr/>
              </a:pPr>
              <a:r>
                <a:rPr lang="en-US" sz="900" dirty="0">
                  <a:solidFill>
                    <a:schemeClr val="tx1"/>
                  </a:solidFill>
                  <a:cs typeface="Segoe UI" pitchFamily="34" charset="0"/>
                </a:rPr>
                <a:t>Interactive Fraud Analysis Tool</a:t>
              </a:r>
            </a:p>
          </p:txBody>
        </p:sp>
        <p:pic>
          <p:nvPicPr>
            <p:cNvPr id="1160" name="Graphic 1159">
              <a:extLst>
                <a:ext uri="{FF2B5EF4-FFF2-40B4-BE49-F238E27FC236}">
                  <a16:creationId xmlns:a16="http://schemas.microsoft.com/office/drawing/2014/main" id="{31F60CB0-EEE7-3422-D88C-B49514F795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50331" y="4532512"/>
              <a:ext cx="295425" cy="282376"/>
            </a:xfrm>
            <a:prstGeom prst="rect">
              <a:avLst/>
            </a:prstGeom>
          </p:spPr>
        </p:pic>
        <p:pic>
          <p:nvPicPr>
            <p:cNvPr id="1161" name="Graphic 1160">
              <a:extLst>
                <a:ext uri="{FF2B5EF4-FFF2-40B4-BE49-F238E27FC236}">
                  <a16:creationId xmlns:a16="http://schemas.microsoft.com/office/drawing/2014/main" id="{8511E913-4ADB-E5A8-D6CD-86E3C702E3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90125" y="3436777"/>
              <a:ext cx="348708" cy="341001"/>
            </a:xfrm>
            <a:prstGeom prst="rect">
              <a:avLst/>
            </a:prstGeom>
          </p:spPr>
        </p:pic>
        <p:pic>
          <p:nvPicPr>
            <p:cNvPr id="1166" name="Graphic 1165">
              <a:extLst>
                <a:ext uri="{FF2B5EF4-FFF2-40B4-BE49-F238E27FC236}">
                  <a16:creationId xmlns:a16="http://schemas.microsoft.com/office/drawing/2014/main" id="{A79720A7-0834-2582-87D9-57418010D5D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35879" y="4310027"/>
              <a:ext cx="457200" cy="447095"/>
            </a:xfrm>
            <a:prstGeom prst="rect">
              <a:avLst/>
            </a:prstGeom>
          </p:spPr>
        </p:pic>
        <p:sp>
          <p:nvSpPr>
            <p:cNvPr id="1191" name="Rectangle 1190">
              <a:extLst>
                <a:ext uri="{FF2B5EF4-FFF2-40B4-BE49-F238E27FC236}">
                  <a16:creationId xmlns:a16="http://schemas.microsoft.com/office/drawing/2014/main" id="{60D7A1A9-52A5-EF19-47E2-CB5CD2B49E0F}"/>
                </a:ext>
              </a:extLst>
            </p:cNvPr>
            <p:cNvSpPr/>
            <p:nvPr/>
          </p:nvSpPr>
          <p:spPr bwMode="auto">
            <a:xfrm>
              <a:off x="2886490" y="3868023"/>
              <a:ext cx="151406" cy="116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1800" i="0" u="none" strike="noStrike" kern="1200" cap="none" spc="0" normalizeH="0" baseline="0" noProof="0" dirty="0">
                <a:ln>
                  <a:noFill/>
                </a:ln>
                <a:solidFill>
                  <a:schemeClr val="tx1"/>
                </a:solidFill>
                <a:effectLst/>
                <a:uLnTx/>
                <a:uFillTx/>
                <a:latin typeface="+mj-lt"/>
                <a:ea typeface="Segoe UI" pitchFamily="34" charset="0"/>
                <a:cs typeface="Segoe UI" pitchFamily="34" charset="0"/>
              </a:endParaRPr>
            </a:p>
          </p:txBody>
        </p:sp>
        <p:pic>
          <p:nvPicPr>
            <p:cNvPr id="1210" name="Graphic 1209">
              <a:extLst>
                <a:ext uri="{FF2B5EF4-FFF2-40B4-BE49-F238E27FC236}">
                  <a16:creationId xmlns:a16="http://schemas.microsoft.com/office/drawing/2014/main" id="{CFF5CE65-70CB-B66B-8A93-609137291C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4542" y="2019300"/>
              <a:ext cx="348708" cy="399480"/>
            </a:xfrm>
            <a:prstGeom prst="rect">
              <a:avLst/>
            </a:prstGeom>
          </p:spPr>
        </p:pic>
        <p:pic>
          <p:nvPicPr>
            <p:cNvPr id="6" name="Picture 5">
              <a:extLst>
                <a:ext uri="{FF2B5EF4-FFF2-40B4-BE49-F238E27FC236}">
                  <a16:creationId xmlns:a16="http://schemas.microsoft.com/office/drawing/2014/main" id="{CBF7387D-2634-C2C8-3390-1D0C2681050B}"/>
                </a:ext>
              </a:extLst>
            </p:cNvPr>
            <p:cNvPicPr>
              <a:picLocks noChangeAspect="1"/>
            </p:cNvPicPr>
            <p:nvPr/>
          </p:nvPicPr>
          <p:blipFill>
            <a:blip r:embed="rId13"/>
            <a:stretch>
              <a:fillRect/>
            </a:stretch>
          </p:blipFill>
          <p:spPr>
            <a:xfrm>
              <a:off x="3850331" y="3800475"/>
              <a:ext cx="313114" cy="306192"/>
            </a:xfrm>
            <a:prstGeom prst="rect">
              <a:avLst/>
            </a:prstGeom>
          </p:spPr>
        </p:pic>
        <p:pic>
          <p:nvPicPr>
            <p:cNvPr id="7" name="Picture 6">
              <a:extLst>
                <a:ext uri="{FF2B5EF4-FFF2-40B4-BE49-F238E27FC236}">
                  <a16:creationId xmlns:a16="http://schemas.microsoft.com/office/drawing/2014/main" id="{0D8806F0-5E5F-62D0-9CE7-334A87B9E505}"/>
                </a:ext>
              </a:extLst>
            </p:cNvPr>
            <p:cNvPicPr>
              <a:picLocks noChangeAspect="1"/>
            </p:cNvPicPr>
            <p:nvPr/>
          </p:nvPicPr>
          <p:blipFill>
            <a:blip r:embed="rId14"/>
            <a:stretch>
              <a:fillRect/>
            </a:stretch>
          </p:blipFill>
          <p:spPr>
            <a:xfrm>
              <a:off x="3869812" y="3121539"/>
              <a:ext cx="301708" cy="295040"/>
            </a:xfrm>
            <a:prstGeom prst="rect">
              <a:avLst/>
            </a:prstGeom>
          </p:spPr>
        </p:pic>
        <p:sp>
          <p:nvSpPr>
            <p:cNvPr id="8" name="Rectangle 7">
              <a:extLst>
                <a:ext uri="{FF2B5EF4-FFF2-40B4-BE49-F238E27FC236}">
                  <a16:creationId xmlns:a16="http://schemas.microsoft.com/office/drawing/2014/main" id="{1774E17B-0052-EF11-C2DC-41D6BAA01D43}"/>
                </a:ext>
              </a:extLst>
            </p:cNvPr>
            <p:cNvSpPr/>
            <p:nvPr/>
          </p:nvSpPr>
          <p:spPr bwMode="auto">
            <a:xfrm>
              <a:off x="3446348" y="3430183"/>
              <a:ext cx="1159177" cy="190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OneLake</a:t>
              </a:r>
            </a:p>
          </p:txBody>
        </p:sp>
        <p:sp>
          <p:nvSpPr>
            <p:cNvPr id="11" name="Rectangle 10">
              <a:extLst>
                <a:ext uri="{FF2B5EF4-FFF2-40B4-BE49-F238E27FC236}">
                  <a16:creationId xmlns:a16="http://schemas.microsoft.com/office/drawing/2014/main" id="{91630890-6587-697E-D8D1-303DE6D9D8E4}"/>
                </a:ext>
              </a:extLst>
            </p:cNvPr>
            <p:cNvSpPr/>
            <p:nvPr/>
          </p:nvSpPr>
          <p:spPr bwMode="auto">
            <a:xfrm>
              <a:off x="2326762" y="2839238"/>
              <a:ext cx="2359254"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200" i="0" u="none" strike="noStrike" kern="1200" cap="none" spc="0" normalizeH="0" baseline="0" noProof="0" dirty="0">
                  <a:ln>
                    <a:noFill/>
                  </a:ln>
                  <a:solidFill>
                    <a:schemeClr val="tx2"/>
                  </a:solidFill>
                  <a:effectLst/>
                  <a:uLnTx/>
                  <a:uFillTx/>
                  <a:latin typeface="+mj-lt"/>
                  <a:ea typeface="+mn-ea"/>
                  <a:cs typeface="Segoe UI" pitchFamily="34" charset="0"/>
                </a:rPr>
                <a:t>Analytical Platform</a:t>
              </a:r>
            </a:p>
          </p:txBody>
        </p:sp>
        <p:cxnSp>
          <p:nvCxnSpPr>
            <p:cNvPr id="12" name="Straight Arrow Connector 11">
              <a:extLst>
                <a:ext uri="{FF2B5EF4-FFF2-40B4-BE49-F238E27FC236}">
                  <a16:creationId xmlns:a16="http://schemas.microsoft.com/office/drawing/2014/main" id="{0A6725A1-ED1B-92FF-34A6-BF2343255156}"/>
                </a:ext>
              </a:extLst>
            </p:cNvPr>
            <p:cNvCxnSpPr>
              <a:cxnSpLocks/>
              <a:endCxn id="11" idx="0"/>
            </p:cNvCxnSpPr>
            <p:nvPr/>
          </p:nvCxnSpPr>
          <p:spPr>
            <a:xfrm>
              <a:off x="3506389" y="2635752"/>
              <a:ext cx="0" cy="203486"/>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420D6D-352D-B8CF-1294-615B52E5D7FF}"/>
                </a:ext>
              </a:extLst>
            </p:cNvPr>
            <p:cNvCxnSpPr>
              <a:cxnSpLocks/>
            </p:cNvCxnSpPr>
            <p:nvPr/>
          </p:nvCxnSpPr>
          <p:spPr>
            <a:xfrm flipV="1">
              <a:off x="1387475" y="2248279"/>
              <a:ext cx="1930473" cy="0"/>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970837B4-5DE7-B0C0-85E5-B14139B0E06A}"/>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56229" y="2077778"/>
              <a:ext cx="348708" cy="341001"/>
            </a:xfrm>
            <a:prstGeom prst="rect">
              <a:avLst/>
            </a:prstGeom>
          </p:spPr>
        </p:pic>
        <p:sp>
          <p:nvSpPr>
            <p:cNvPr id="20" name="Rectangle 19">
              <a:extLst>
                <a:ext uri="{FF2B5EF4-FFF2-40B4-BE49-F238E27FC236}">
                  <a16:creationId xmlns:a16="http://schemas.microsoft.com/office/drawing/2014/main" id="{58FD2830-17F0-83B2-99A1-06FCB8D05A73}"/>
                </a:ext>
              </a:extLst>
            </p:cNvPr>
            <p:cNvSpPr/>
            <p:nvPr/>
          </p:nvSpPr>
          <p:spPr bwMode="auto">
            <a:xfrm>
              <a:off x="5841320" y="2424343"/>
              <a:ext cx="1378526" cy="3677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ts val="30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Azure AI Search </a:t>
              </a:r>
            </a:p>
            <a:p>
              <a:pPr algn="ctr" defTabSz="932472" fontAlgn="base">
                <a:spcBef>
                  <a:spcPct val="0"/>
                </a:spcBef>
                <a:spcAft>
                  <a:spcPts val="300"/>
                </a:spcAft>
                <a:defRPr/>
              </a:pPr>
              <a:r>
                <a:rPr lang="en-US" sz="900" dirty="0">
                  <a:solidFill>
                    <a:schemeClr val="tx1"/>
                  </a:solidFill>
                  <a:cs typeface="Segoe UI" pitchFamily="34" charset="0"/>
                </a:rPr>
                <a:t>(Full-text index)</a:t>
              </a:r>
            </a:p>
          </p:txBody>
        </p:sp>
        <p:sp>
          <p:nvSpPr>
            <p:cNvPr id="21" name="Rectangle 20">
              <a:extLst>
                <a:ext uri="{FF2B5EF4-FFF2-40B4-BE49-F238E27FC236}">
                  <a16:creationId xmlns:a16="http://schemas.microsoft.com/office/drawing/2014/main" id="{10A67F1B-F079-AB7F-5EB6-54459E3A27E9}"/>
                </a:ext>
              </a:extLst>
            </p:cNvPr>
            <p:cNvSpPr/>
            <p:nvPr/>
          </p:nvSpPr>
          <p:spPr bwMode="auto">
            <a:xfrm>
              <a:off x="7301544" y="3865576"/>
              <a:ext cx="935468" cy="3447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Azure OpenAI Service</a:t>
              </a:r>
            </a:p>
          </p:txBody>
        </p:sp>
        <p:cxnSp>
          <p:nvCxnSpPr>
            <p:cNvPr id="23" name="Straight Arrow Connector 22">
              <a:extLst>
                <a:ext uri="{FF2B5EF4-FFF2-40B4-BE49-F238E27FC236}">
                  <a16:creationId xmlns:a16="http://schemas.microsoft.com/office/drawing/2014/main" id="{4E641A18-E654-9CDC-1232-BB5A3121AE70}"/>
                </a:ext>
              </a:extLst>
            </p:cNvPr>
            <p:cNvCxnSpPr>
              <a:cxnSpLocks/>
              <a:stCxn id="1152" idx="3"/>
              <a:endCxn id="9" idx="1"/>
            </p:cNvCxnSpPr>
            <p:nvPr/>
          </p:nvCxnSpPr>
          <p:spPr>
            <a:xfrm>
              <a:off x="6704937" y="3637636"/>
              <a:ext cx="889987" cy="0"/>
            </a:xfrm>
            <a:prstGeom prst="straightConnector1">
              <a:avLst/>
            </a:prstGeom>
            <a:ln w="63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574E0C-5CDE-9B81-0B68-CBFCD0FD9FA7}"/>
                </a:ext>
              </a:extLst>
            </p:cNvPr>
            <p:cNvCxnSpPr>
              <a:cxnSpLocks/>
            </p:cNvCxnSpPr>
            <p:nvPr/>
          </p:nvCxnSpPr>
          <p:spPr>
            <a:xfrm>
              <a:off x="7943632" y="3626854"/>
              <a:ext cx="484714" cy="5436"/>
            </a:xfrm>
            <a:prstGeom prst="straightConnector1">
              <a:avLst/>
            </a:prstGeom>
            <a:ln w="63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3ECD61-6887-735A-B58C-B9E702A3887A}"/>
                </a:ext>
              </a:extLst>
            </p:cNvPr>
            <p:cNvCxnSpPr>
              <a:cxnSpLocks/>
              <a:stCxn id="20" idx="2"/>
              <a:endCxn id="1152" idx="0"/>
            </p:cNvCxnSpPr>
            <p:nvPr/>
          </p:nvCxnSpPr>
          <p:spPr>
            <a:xfrm>
              <a:off x="6530583" y="2792136"/>
              <a:ext cx="0" cy="674999"/>
            </a:xfrm>
            <a:prstGeom prst="straightConnector1">
              <a:avLst/>
            </a:prstGeom>
            <a:ln w="15875">
              <a:solidFill>
                <a:schemeClr val="bg1">
                  <a:lumMod val="25000"/>
                  <a:lumOff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C2FC980-9B90-E086-9B87-E8B86E4402B9}"/>
                </a:ext>
              </a:extLst>
            </p:cNvPr>
            <p:cNvSpPr/>
            <p:nvPr/>
          </p:nvSpPr>
          <p:spPr bwMode="auto">
            <a:xfrm>
              <a:off x="7154857" y="1690315"/>
              <a:ext cx="1651872"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200" i="0" u="none" strike="noStrike" kern="1200" cap="none" spc="0" normalizeH="0" baseline="0" noProof="0" dirty="0">
                  <a:ln>
                    <a:noFill/>
                  </a:ln>
                  <a:solidFill>
                    <a:schemeClr val="tx2"/>
                  </a:solidFill>
                  <a:effectLst/>
                  <a:uLnTx/>
                  <a:uFillTx/>
                  <a:latin typeface="+mj-lt"/>
                  <a:ea typeface="+mn-ea"/>
                  <a:cs typeface="Segoe UI" pitchFamily="34" charset="0"/>
                </a:rPr>
                <a:t>Intelligent Application</a:t>
              </a:r>
            </a:p>
          </p:txBody>
        </p:sp>
        <p:cxnSp>
          <p:nvCxnSpPr>
            <p:cNvPr id="42" name="Straight Arrow Connector 41">
              <a:extLst>
                <a:ext uri="{FF2B5EF4-FFF2-40B4-BE49-F238E27FC236}">
                  <a16:creationId xmlns:a16="http://schemas.microsoft.com/office/drawing/2014/main" id="{7E2CA74A-FEBE-414B-A40D-E08BC9FC0BA2}"/>
                </a:ext>
              </a:extLst>
            </p:cNvPr>
            <p:cNvCxnSpPr>
              <a:cxnSpLocks/>
            </p:cNvCxnSpPr>
            <p:nvPr/>
          </p:nvCxnSpPr>
          <p:spPr>
            <a:xfrm flipV="1">
              <a:off x="10687108" y="3632290"/>
              <a:ext cx="717823" cy="5346"/>
            </a:xfrm>
            <a:prstGeom prst="straightConnector1">
              <a:avLst/>
            </a:prstGeom>
            <a:ln w="63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2CEC87-D954-874E-AB3E-C615DEF6D731}"/>
                </a:ext>
              </a:extLst>
            </p:cNvPr>
            <p:cNvCxnSpPr>
              <a:cxnSpLocks/>
            </p:cNvCxnSpPr>
            <p:nvPr/>
          </p:nvCxnSpPr>
          <p:spPr>
            <a:xfrm flipV="1">
              <a:off x="4025936" y="3621004"/>
              <a:ext cx="0" cy="179471"/>
            </a:xfrm>
            <a:prstGeom prst="straightConnector1">
              <a:avLst/>
            </a:prstGeom>
            <a:ln w="15875">
              <a:solidFill>
                <a:schemeClr val="bg1">
                  <a:lumMod val="25000"/>
                  <a:lumOff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6601E38-DF2C-F2CF-CF67-0FC21F97A0A7}"/>
                </a:ext>
              </a:extLst>
            </p:cNvPr>
            <p:cNvSpPr/>
            <p:nvPr/>
          </p:nvSpPr>
          <p:spPr bwMode="auto">
            <a:xfrm>
              <a:off x="1840301" y="4146124"/>
              <a:ext cx="1404492" cy="190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Data Factory</a:t>
              </a:r>
            </a:p>
          </p:txBody>
        </p:sp>
        <p:sp>
          <p:nvSpPr>
            <p:cNvPr id="49" name="Rectangle 48">
              <a:extLst>
                <a:ext uri="{FF2B5EF4-FFF2-40B4-BE49-F238E27FC236}">
                  <a16:creationId xmlns:a16="http://schemas.microsoft.com/office/drawing/2014/main" id="{3DF81E00-6242-5CCD-666B-3DE88451A978}"/>
                </a:ext>
              </a:extLst>
            </p:cNvPr>
            <p:cNvSpPr/>
            <p:nvPr/>
          </p:nvSpPr>
          <p:spPr bwMode="auto">
            <a:xfrm>
              <a:off x="736261" y="3475609"/>
              <a:ext cx="845270" cy="3447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Stock Trading Data</a:t>
              </a:r>
            </a:p>
          </p:txBody>
        </p:sp>
        <p:sp>
          <p:nvSpPr>
            <p:cNvPr id="54" name="Rectangle 53">
              <a:extLst>
                <a:ext uri="{FF2B5EF4-FFF2-40B4-BE49-F238E27FC236}">
                  <a16:creationId xmlns:a16="http://schemas.microsoft.com/office/drawing/2014/main" id="{BE269871-265A-678A-D885-1364207356A6}"/>
                </a:ext>
              </a:extLst>
            </p:cNvPr>
            <p:cNvSpPr/>
            <p:nvPr/>
          </p:nvSpPr>
          <p:spPr bwMode="auto">
            <a:xfrm>
              <a:off x="871948" y="4702175"/>
              <a:ext cx="573896" cy="190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Claims</a:t>
              </a:r>
            </a:p>
          </p:txBody>
        </p:sp>
        <p:sp>
          <p:nvSpPr>
            <p:cNvPr id="58" name="Rectangle 57">
              <a:extLst>
                <a:ext uri="{FF2B5EF4-FFF2-40B4-BE49-F238E27FC236}">
                  <a16:creationId xmlns:a16="http://schemas.microsoft.com/office/drawing/2014/main" id="{33B6591F-0E69-1402-AA88-6D3E22A693A7}"/>
                </a:ext>
              </a:extLst>
            </p:cNvPr>
            <p:cNvSpPr/>
            <p:nvPr/>
          </p:nvSpPr>
          <p:spPr bwMode="auto">
            <a:xfrm>
              <a:off x="2155028" y="1690315"/>
              <a:ext cx="2702722"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200" i="0" u="none" strike="noStrike" kern="1200" cap="none" spc="0" normalizeH="0" baseline="0" noProof="0" dirty="0">
                  <a:ln>
                    <a:noFill/>
                  </a:ln>
                  <a:solidFill>
                    <a:schemeClr val="tx2"/>
                  </a:solidFill>
                  <a:effectLst/>
                  <a:uLnTx/>
                  <a:uFillTx/>
                  <a:latin typeface="+mj-lt"/>
                  <a:ea typeface="+mn-ea"/>
                  <a:cs typeface="Segoe UI" pitchFamily="34" charset="0"/>
                </a:rPr>
                <a:t>Real-time Transaction Processing</a:t>
              </a:r>
            </a:p>
          </p:txBody>
        </p:sp>
        <p:cxnSp>
          <p:nvCxnSpPr>
            <p:cNvPr id="60" name="Straight Arrow Connector 59">
              <a:extLst>
                <a:ext uri="{FF2B5EF4-FFF2-40B4-BE49-F238E27FC236}">
                  <a16:creationId xmlns:a16="http://schemas.microsoft.com/office/drawing/2014/main" id="{65EDDD4D-1F5F-4E51-464D-103113843678}"/>
                </a:ext>
              </a:extLst>
            </p:cNvPr>
            <p:cNvCxnSpPr>
              <a:cxnSpLocks/>
              <a:stCxn id="17" idx="0"/>
              <a:endCxn id="49" idx="2"/>
            </p:cNvCxnSpPr>
            <p:nvPr/>
          </p:nvCxnSpPr>
          <p:spPr>
            <a:xfrm flipV="1">
              <a:off x="1158896" y="3820319"/>
              <a:ext cx="0" cy="480795"/>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0CB8FFB-1AB5-8251-0E81-12D5CB84E066}"/>
                </a:ext>
              </a:extLst>
            </p:cNvPr>
            <p:cNvCxnSpPr>
              <a:cxnSpLocks/>
            </p:cNvCxnSpPr>
            <p:nvPr/>
          </p:nvCxnSpPr>
          <p:spPr>
            <a:xfrm>
              <a:off x="2742086" y="3960142"/>
              <a:ext cx="1037434" cy="0"/>
            </a:xfrm>
            <a:prstGeom prst="straightConnector1">
              <a:avLst/>
            </a:prstGeom>
            <a:ln w="15875">
              <a:solidFill>
                <a:schemeClr val="bg1">
                  <a:lumMod val="25000"/>
                  <a:lumOff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Graphic 215">
              <a:extLst>
                <a:ext uri="{FF2B5EF4-FFF2-40B4-BE49-F238E27FC236}">
                  <a16:creationId xmlns:a16="http://schemas.microsoft.com/office/drawing/2014/main" id="{EBABB3A6-33EE-3374-1074-6B287E14EC2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594924" y="3467135"/>
              <a:ext cx="348708" cy="341001"/>
            </a:xfrm>
            <a:prstGeom prst="rect">
              <a:avLst/>
            </a:prstGeom>
          </p:spPr>
        </p:pic>
        <p:pic>
          <p:nvPicPr>
            <p:cNvPr id="14" name="Graphic 13">
              <a:extLst>
                <a:ext uri="{FF2B5EF4-FFF2-40B4-BE49-F238E27FC236}">
                  <a16:creationId xmlns:a16="http://schemas.microsoft.com/office/drawing/2014/main" id="{DFBD24F1-C827-F82F-F164-56E0AB82910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03821" y="1599473"/>
              <a:ext cx="303421" cy="296715"/>
            </a:xfrm>
            <a:prstGeom prst="rect">
              <a:avLst/>
            </a:prstGeom>
          </p:spPr>
        </p:pic>
        <p:pic>
          <p:nvPicPr>
            <p:cNvPr id="17" name="Graphic 16">
              <a:extLst>
                <a:ext uri="{FF2B5EF4-FFF2-40B4-BE49-F238E27FC236}">
                  <a16:creationId xmlns:a16="http://schemas.microsoft.com/office/drawing/2014/main" id="{F5AF872D-1E0D-B1A7-677E-C74CE249A19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84542" y="4301114"/>
              <a:ext cx="348708" cy="341001"/>
            </a:xfrm>
            <a:prstGeom prst="rect">
              <a:avLst/>
            </a:prstGeom>
          </p:spPr>
        </p:pic>
        <p:pic>
          <p:nvPicPr>
            <p:cNvPr id="22" name="Graphic 21">
              <a:extLst>
                <a:ext uri="{FF2B5EF4-FFF2-40B4-BE49-F238E27FC236}">
                  <a16:creationId xmlns:a16="http://schemas.microsoft.com/office/drawing/2014/main" id="{07F461C6-8127-77EE-7E78-8F5D8D6FB16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4542" y="3079175"/>
              <a:ext cx="348708" cy="341001"/>
            </a:xfrm>
            <a:prstGeom prst="rect">
              <a:avLst/>
            </a:prstGeom>
          </p:spPr>
        </p:pic>
        <p:cxnSp>
          <p:nvCxnSpPr>
            <p:cNvPr id="1059" name="Connector: Elbow 1058">
              <a:extLst>
                <a:ext uri="{FF2B5EF4-FFF2-40B4-BE49-F238E27FC236}">
                  <a16:creationId xmlns:a16="http://schemas.microsoft.com/office/drawing/2014/main" id="{C27924D8-CE7A-ACAA-6363-0001E1623454}"/>
                </a:ext>
              </a:extLst>
            </p:cNvPr>
            <p:cNvCxnSpPr>
              <a:cxnSpLocks/>
              <a:stCxn id="22" idx="3"/>
              <a:endCxn id="31" idx="0"/>
            </p:cNvCxnSpPr>
            <p:nvPr/>
          </p:nvCxnSpPr>
          <p:spPr>
            <a:xfrm>
              <a:off x="1333250" y="3249676"/>
              <a:ext cx="1188276" cy="538260"/>
            </a:xfrm>
            <a:prstGeom prst="bentConnector2">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4" name="Connector: Elbow 1063">
              <a:extLst>
                <a:ext uri="{FF2B5EF4-FFF2-40B4-BE49-F238E27FC236}">
                  <a16:creationId xmlns:a16="http://schemas.microsoft.com/office/drawing/2014/main" id="{4E8B4F19-834F-52A5-C7A7-850703980937}"/>
                </a:ext>
              </a:extLst>
            </p:cNvPr>
            <p:cNvCxnSpPr>
              <a:cxnSpLocks/>
              <a:stCxn id="6" idx="3"/>
              <a:endCxn id="1152" idx="1"/>
            </p:cNvCxnSpPr>
            <p:nvPr/>
          </p:nvCxnSpPr>
          <p:spPr>
            <a:xfrm flipV="1">
              <a:off x="4163445" y="3637636"/>
              <a:ext cx="2192784" cy="315935"/>
            </a:xfrm>
            <a:prstGeom prst="bentConnector3">
              <a:avLst>
                <a:gd name="adj1" fmla="val 50000"/>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4" name="Connector: Elbow 1073">
              <a:extLst>
                <a:ext uri="{FF2B5EF4-FFF2-40B4-BE49-F238E27FC236}">
                  <a16:creationId xmlns:a16="http://schemas.microsoft.com/office/drawing/2014/main" id="{45E07205-89E9-DAF6-DC3B-58EE23869D50}"/>
                </a:ext>
              </a:extLst>
            </p:cNvPr>
            <p:cNvCxnSpPr>
              <a:cxnSpLocks/>
              <a:stCxn id="19" idx="1"/>
              <a:endCxn id="7" idx="3"/>
            </p:cNvCxnSpPr>
            <p:nvPr/>
          </p:nvCxnSpPr>
          <p:spPr>
            <a:xfrm rot="10800000" flipV="1">
              <a:off x="4171521" y="2248279"/>
              <a:ext cx="2184709" cy="1020780"/>
            </a:xfrm>
            <a:prstGeom prst="bentConnector3">
              <a:avLst>
                <a:gd name="adj1" fmla="val 50000"/>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9" name="Connector: Elbow 1088">
              <a:extLst>
                <a:ext uri="{FF2B5EF4-FFF2-40B4-BE49-F238E27FC236}">
                  <a16:creationId xmlns:a16="http://schemas.microsoft.com/office/drawing/2014/main" id="{D3B4B8E3-5D11-9EAF-20A4-A60B32DCF2DE}"/>
                </a:ext>
              </a:extLst>
            </p:cNvPr>
            <p:cNvCxnSpPr>
              <a:cxnSpLocks/>
              <a:stCxn id="19" idx="3"/>
              <a:endCxn id="9" idx="0"/>
            </p:cNvCxnSpPr>
            <p:nvPr/>
          </p:nvCxnSpPr>
          <p:spPr>
            <a:xfrm>
              <a:off x="6704937" y="2248279"/>
              <a:ext cx="1064341" cy="1218856"/>
            </a:xfrm>
            <a:prstGeom prst="bentConnector2">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6" name="Rectangle 1095">
              <a:extLst>
                <a:ext uri="{FF2B5EF4-FFF2-40B4-BE49-F238E27FC236}">
                  <a16:creationId xmlns:a16="http://schemas.microsoft.com/office/drawing/2014/main" id="{4DEF6C8C-4F5E-6CA4-5A5B-AD329D9CCD3C}"/>
                </a:ext>
              </a:extLst>
            </p:cNvPr>
            <p:cNvSpPr/>
            <p:nvPr/>
          </p:nvSpPr>
          <p:spPr bwMode="auto">
            <a:xfrm>
              <a:off x="11277920" y="3965335"/>
              <a:ext cx="816890" cy="190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j-lt"/>
                  <a:ea typeface="+mn-ea"/>
                  <a:cs typeface="Segoe UI" pitchFamily="34" charset="0"/>
                </a:rPr>
                <a:t>Analyst</a:t>
              </a:r>
            </a:p>
          </p:txBody>
        </p:sp>
        <p:pic>
          <p:nvPicPr>
            <p:cNvPr id="31" name="Graphic 30">
              <a:extLst>
                <a:ext uri="{FF2B5EF4-FFF2-40B4-BE49-F238E27FC236}">
                  <a16:creationId xmlns:a16="http://schemas.microsoft.com/office/drawing/2014/main" id="{FBFBA55C-A1B5-968E-F236-6800804BBDD7}"/>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7916" r="-7916"/>
            <a:stretch/>
          </p:blipFill>
          <p:spPr>
            <a:xfrm>
              <a:off x="2300966" y="3787936"/>
              <a:ext cx="441120" cy="372411"/>
            </a:xfrm>
            <a:prstGeom prst="rect">
              <a:avLst/>
            </a:prstGeom>
            <a:effectLst/>
          </p:spPr>
        </p:pic>
        <p:cxnSp>
          <p:nvCxnSpPr>
            <p:cNvPr id="29" name="Straight Connector 28">
              <a:extLst>
                <a:ext uri="{FF2B5EF4-FFF2-40B4-BE49-F238E27FC236}">
                  <a16:creationId xmlns:a16="http://schemas.microsoft.com/office/drawing/2014/main" id="{185166A0-75C2-2574-0205-6E6E48EF74CA}"/>
                </a:ext>
              </a:extLst>
            </p:cNvPr>
            <p:cNvCxnSpPr>
              <a:cxnSpLocks/>
            </p:cNvCxnSpPr>
            <p:nvPr/>
          </p:nvCxnSpPr>
          <p:spPr>
            <a:xfrm>
              <a:off x="0" y="5398844"/>
              <a:ext cx="12192000" cy="0"/>
            </a:xfrm>
            <a:prstGeom prst="line">
              <a:avLst/>
            </a:prstGeom>
            <a:noFill/>
            <a:ln w="190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4" name="Graphic 33">
              <a:extLst>
                <a:ext uri="{FF2B5EF4-FFF2-40B4-BE49-F238E27FC236}">
                  <a16:creationId xmlns:a16="http://schemas.microsoft.com/office/drawing/2014/main" id="{EFC49004-B255-2AA5-6355-97C0CB86B13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412045" y="3282828"/>
              <a:ext cx="548640" cy="548640"/>
            </a:xfrm>
            <a:prstGeom prst="rect">
              <a:avLst/>
            </a:prstGeom>
          </p:spPr>
        </p:pic>
        <p:pic>
          <p:nvPicPr>
            <p:cNvPr id="35" name="Graphic 34" descr="Azure SQL DB logo">
              <a:extLst>
                <a:ext uri="{FF2B5EF4-FFF2-40B4-BE49-F238E27FC236}">
                  <a16:creationId xmlns:a16="http://schemas.microsoft.com/office/drawing/2014/main" id="{317DCDFD-E23D-8145-AF82-90E694E7278A}"/>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572" y="1987280"/>
              <a:ext cx="365760" cy="365760"/>
            </a:xfrm>
            <a:prstGeom prst="rect">
              <a:avLst/>
            </a:prstGeom>
          </p:spPr>
        </p:pic>
      </p:grpSp>
      <p:cxnSp>
        <p:nvCxnSpPr>
          <p:cNvPr id="47" name="Straight Arrow Connector 46">
            <a:extLst>
              <a:ext uri="{FF2B5EF4-FFF2-40B4-BE49-F238E27FC236}">
                <a16:creationId xmlns:a16="http://schemas.microsoft.com/office/drawing/2014/main" id="{1FB65C17-FE59-BC22-BBB7-6CB33D84C6A5}"/>
              </a:ext>
              <a:ext uri="{C183D7F6-B498-43B3-948B-1728B52AA6E4}">
                <adec:decorative xmlns:adec="http://schemas.microsoft.com/office/drawing/2017/decorative" val="1"/>
              </a:ext>
            </a:extLst>
          </p:cNvPr>
          <p:cNvCxnSpPr>
            <a:cxnSpLocks/>
          </p:cNvCxnSpPr>
          <p:nvPr/>
        </p:nvCxnSpPr>
        <p:spPr>
          <a:xfrm>
            <a:off x="9102352" y="3632290"/>
            <a:ext cx="454312" cy="0"/>
          </a:xfrm>
          <a:prstGeom prst="straightConnector1">
            <a:avLst/>
          </a:prstGeom>
          <a:ln w="63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Content Placeholder 8">
            <a:extLst>
              <a:ext uri="{FF2B5EF4-FFF2-40B4-BE49-F238E27FC236}">
                <a16:creationId xmlns:a16="http://schemas.microsoft.com/office/drawing/2014/main" id="{C80528C1-BD4F-C60A-E9B7-AABC5B8C7314}"/>
              </a:ext>
              <a:ext uri="{C183D7F6-B498-43B3-948B-1728B52AA6E4}">
                <adec:decorative xmlns:adec="http://schemas.microsoft.com/office/drawing/2017/decorative" val="0"/>
              </a:ext>
            </a:extLst>
          </p:cNvPr>
          <p:cNvSpPr txBox="1">
            <a:spLocks/>
          </p:cNvSpPr>
          <p:nvPr/>
        </p:nvSpPr>
        <p:spPr>
          <a:xfrm>
            <a:off x="8401918" y="3868730"/>
            <a:ext cx="772538" cy="3447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t" anchorCtr="0" forceAA="0" compatLnSpc="1">
            <a:prstTxWarp prst="textNoShape">
              <a:avLst/>
            </a:prstTxWarp>
            <a:spAutoFit/>
          </a:bodyPr>
          <a:lstStyle>
            <a:defPPr>
              <a:defRPr lang="en-US"/>
            </a:defPPr>
            <a:lvl1pPr marR="0" lvl="0" indent="0" algn="ctr" defTabSz="932472" fontAlgn="base">
              <a:spcBef>
                <a:spcPct val="0"/>
              </a:spcBef>
              <a:spcAft>
                <a:spcPct val="0"/>
              </a:spcAft>
              <a:buClrTx/>
              <a:buSzTx/>
              <a:buFontTx/>
              <a:buNone/>
              <a:tabLst/>
              <a:defRPr kumimoji="0" sz="1000" i="0" u="none" strike="noStrike" cap="none" spc="0" normalizeH="0" baseline="0">
                <a:ln>
                  <a:noFill/>
                </a:ln>
                <a:effectLst/>
                <a:uLnTx/>
                <a:uFillTx/>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Azure Cache for Redis</a:t>
            </a:r>
          </a:p>
        </p:txBody>
      </p:sp>
      <p:pic>
        <p:nvPicPr>
          <p:cNvPr id="50" name="Picture 6">
            <a:extLst>
              <a:ext uri="{FF2B5EF4-FFF2-40B4-BE49-F238E27FC236}">
                <a16:creationId xmlns:a16="http://schemas.microsoft.com/office/drawing/2014/main" id="{B1635616-8862-ABEB-3991-54032D5E7272}"/>
              </a:ext>
              <a:ext uri="{C183D7F6-B498-43B3-948B-1728B52AA6E4}">
                <adec:decorative xmlns:adec="http://schemas.microsoft.com/office/drawing/2017/decorative" val="1"/>
              </a:ext>
            </a:extLst>
          </p:cNvPr>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8568272" y="3475609"/>
            <a:ext cx="396782" cy="34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83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DF96-6922-81E3-B8EE-74EC454AD85B}"/>
              </a:ext>
            </a:extLst>
          </p:cNvPr>
          <p:cNvSpPr>
            <a:spLocks noGrp="1"/>
          </p:cNvSpPr>
          <p:nvPr>
            <p:ph type="title"/>
          </p:nvPr>
        </p:nvSpPr>
        <p:spPr>
          <a:xfrm>
            <a:off x="702200" y="2424539"/>
            <a:ext cx="3962932" cy="677108"/>
          </a:xfrm>
        </p:spPr>
        <p:txBody>
          <a:bodyPr/>
          <a:lstStyle/>
          <a:p>
            <a:r>
              <a:rPr lang="en-US" sz="4400" spc="0" dirty="0">
                <a:gradFill flip="none" rotWithShape="1">
                  <a:gsLst>
                    <a:gs pos="32000">
                      <a:srgbClr val="C03BC4"/>
                    </a:gs>
                    <a:gs pos="68000">
                      <a:srgbClr val="0078D4"/>
                    </a:gs>
                    <a:gs pos="100000">
                      <a:srgbClr val="399A91"/>
                    </a:gs>
                    <a:gs pos="0">
                      <a:srgbClr val="FF5C39"/>
                    </a:gs>
                  </a:gsLst>
                  <a:path path="circle">
                    <a:fillToRect l="100000" t="100000"/>
                  </a:path>
                  <a:tileRect r="-100000" b="-100000"/>
                </a:gradFill>
                <a:latin typeface="Segoe UI" panose="020B0502040204020203" pitchFamily="34" charset="0"/>
              </a:rPr>
              <a:t>Generative AI </a:t>
            </a: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a:rPr>
              <a:t>makes apps truly intelligent</a:t>
            </a:r>
            <a:endParaRPr lang="en-US" dirty="0"/>
          </a:p>
        </p:txBody>
      </p:sp>
      <p:grpSp>
        <p:nvGrpSpPr>
          <p:cNvPr id="4" name="Group 3">
            <a:extLst>
              <a:ext uri="{FF2B5EF4-FFF2-40B4-BE49-F238E27FC236}">
                <a16:creationId xmlns:a16="http://schemas.microsoft.com/office/drawing/2014/main" id="{D2E84907-251C-04B9-49BE-FDC79C135286}"/>
              </a:ext>
              <a:ext uri="{C183D7F6-B498-43B3-948B-1728B52AA6E4}">
                <adec:decorative xmlns:adec="http://schemas.microsoft.com/office/drawing/2017/decorative" val="1"/>
              </a:ext>
            </a:extLst>
          </p:cNvPr>
          <p:cNvGrpSpPr/>
          <p:nvPr/>
        </p:nvGrpSpPr>
        <p:grpSpPr>
          <a:xfrm>
            <a:off x="5721245" y="582673"/>
            <a:ext cx="5493275" cy="5692654"/>
            <a:chOff x="5721245" y="582673"/>
            <a:chExt cx="5493275" cy="5692654"/>
          </a:xfrm>
        </p:grpSpPr>
        <p:sp>
          <p:nvSpPr>
            <p:cNvPr id="35" name="Oval 34">
              <a:extLst>
                <a:ext uri="{FF2B5EF4-FFF2-40B4-BE49-F238E27FC236}">
                  <a16:creationId xmlns:a16="http://schemas.microsoft.com/office/drawing/2014/main" id="{3349B122-B38F-3ACB-9141-E56F5D6340B5}"/>
                </a:ext>
              </a:extLst>
            </p:cNvPr>
            <p:cNvSpPr/>
            <p:nvPr/>
          </p:nvSpPr>
          <p:spPr bwMode="auto">
            <a:xfrm>
              <a:off x="5721245" y="582673"/>
              <a:ext cx="5493275" cy="5692654"/>
            </a:xfrm>
            <a:prstGeom prst="ellipse">
              <a:avLst/>
            </a:prstGeom>
            <a:gradFill flip="none" rotWithShape="1">
              <a:gsLst>
                <a:gs pos="5000">
                  <a:srgbClr val="FF5C39"/>
                </a:gs>
                <a:gs pos="50000">
                  <a:srgbClr val="C03BC4"/>
                </a:gs>
                <a:gs pos="100000">
                  <a:srgbClr val="0078D4"/>
                </a:gs>
              </a:gsLst>
              <a:path path="circle">
                <a:fillToRect l="100000" t="100000"/>
              </a:path>
              <a:tileRect r="-100000" b="-100000"/>
            </a:gra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38" name="TextBox 37">
              <a:extLst>
                <a:ext uri="{FF2B5EF4-FFF2-40B4-BE49-F238E27FC236}">
                  <a16:creationId xmlns:a16="http://schemas.microsoft.com/office/drawing/2014/main" id="{413EC5F8-2330-9AB6-9767-F6CE2D51DBC3}"/>
                </a:ext>
              </a:extLst>
            </p:cNvPr>
            <p:cNvSpPr txBox="1"/>
            <p:nvPr/>
          </p:nvSpPr>
          <p:spPr>
            <a:xfrm>
              <a:off x="6860033" y="1673647"/>
              <a:ext cx="3649033"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Natural language interaction</a:t>
              </a:r>
            </a:p>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Data-driven, personalized experiences that improve over time</a:t>
              </a:r>
            </a:p>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Quickly deliver new features</a:t>
              </a:r>
            </a:p>
          </p:txBody>
        </p:sp>
        <p:sp>
          <p:nvSpPr>
            <p:cNvPr id="18" name="TextBox 17">
              <a:extLst>
                <a:ext uri="{FF2B5EF4-FFF2-40B4-BE49-F238E27FC236}">
                  <a16:creationId xmlns:a16="http://schemas.microsoft.com/office/drawing/2014/main" id="{CC2CD174-5E13-CC01-3948-23B60FAB5276}"/>
                </a:ext>
              </a:extLst>
            </p:cNvPr>
            <p:cNvSpPr txBox="1"/>
            <p:nvPr/>
          </p:nvSpPr>
          <p:spPr>
            <a:xfrm>
              <a:off x="7210693" y="3946664"/>
              <a:ext cx="2947714" cy="1569660"/>
            </a:xfrm>
            <a:prstGeom prst="rect">
              <a:avLst/>
            </a:prstGeom>
            <a:noFill/>
          </p:spPr>
          <p:txBody>
            <a:bodyPr wrap="square">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Modern app development principles</a:t>
              </a:r>
            </a:p>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Microservices-based architecture</a:t>
              </a:r>
            </a:p>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Rapid innovation with CI/CD</a:t>
              </a:r>
            </a:p>
          </p:txBody>
        </p:sp>
        <p:sp>
          <p:nvSpPr>
            <p:cNvPr id="43" name="TextBox 42">
              <a:extLst>
                <a:ext uri="{FF2B5EF4-FFF2-40B4-BE49-F238E27FC236}">
                  <a16:creationId xmlns:a16="http://schemas.microsoft.com/office/drawing/2014/main" id="{A35B2809-1587-EF5F-1FC9-3BF8B4A56AA7}"/>
                </a:ext>
              </a:extLst>
            </p:cNvPr>
            <p:cNvSpPr txBox="1"/>
            <p:nvPr/>
          </p:nvSpPr>
          <p:spPr>
            <a:xfrm>
              <a:off x="7315144" y="3354649"/>
              <a:ext cx="2305478" cy="461665"/>
            </a:xfrm>
            <a:prstGeom prst="rect">
              <a:avLst/>
            </a:prstGeom>
            <a:noFill/>
          </p:spPr>
          <p:txBody>
            <a:bodyPr wrap="square">
              <a:spAutoFit/>
            </a:bodyPr>
            <a:lstStyle/>
            <a:p>
              <a:pPr algn="ctr" defTabSz="932472" fontAlgn="base">
                <a:spcBef>
                  <a:spcPct val="0"/>
                </a:spcBef>
                <a:spcAft>
                  <a:spcPct val="0"/>
                </a:spcAft>
                <a:defRPr/>
              </a:pPr>
              <a:r>
                <a:rPr kumimoji="0" lang="en-US" sz="2400" b="0" i="0" strike="noStrike" kern="0" cap="none" spc="0" normalizeH="0" baseline="0" noProof="0" dirty="0">
                  <a:ln>
                    <a:noFill/>
                  </a:ln>
                  <a:solidFill>
                    <a:schemeClr val="bg1"/>
                  </a:solidFill>
                  <a:effectLst/>
                  <a:uLnTx/>
                  <a:uFillTx/>
                  <a:latin typeface="Segoe UI Semibold"/>
                  <a:ea typeface="+mn-ea"/>
                  <a:cs typeface="Segoe UI" pitchFamily="34" charset="0"/>
                </a:rPr>
                <a:t>Modern apps</a:t>
              </a:r>
            </a:p>
          </p:txBody>
        </p:sp>
        <p:sp>
          <p:nvSpPr>
            <p:cNvPr id="45" name="TextBox 44">
              <a:extLst>
                <a:ext uri="{FF2B5EF4-FFF2-40B4-BE49-F238E27FC236}">
                  <a16:creationId xmlns:a16="http://schemas.microsoft.com/office/drawing/2014/main" id="{D1EFAB8C-09B3-F9BE-62D1-574F5CE6892A}"/>
                </a:ext>
              </a:extLst>
            </p:cNvPr>
            <p:cNvSpPr txBox="1"/>
            <p:nvPr/>
          </p:nvSpPr>
          <p:spPr>
            <a:xfrm>
              <a:off x="7253266" y="1159035"/>
              <a:ext cx="2429232"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strike="noStrike" kern="0" cap="none" spc="0" normalizeH="0" baseline="0" noProof="0" dirty="0">
                  <a:ln>
                    <a:noFill/>
                  </a:ln>
                  <a:solidFill>
                    <a:schemeClr val="bg1"/>
                  </a:solidFill>
                  <a:effectLst/>
                  <a:uLnTx/>
                  <a:uFillTx/>
                  <a:latin typeface="Segoe UI Semibold"/>
                  <a:ea typeface="+mn-ea"/>
                  <a:cs typeface="Segoe UI" pitchFamily="34" charset="0"/>
                </a:rPr>
                <a:t>Intelligent apps</a:t>
              </a:r>
            </a:p>
          </p:txBody>
        </p:sp>
        <p:sp>
          <p:nvSpPr>
            <p:cNvPr id="3" name="Oval 2">
              <a:extLst>
                <a:ext uri="{FF2B5EF4-FFF2-40B4-BE49-F238E27FC236}">
                  <a16:creationId xmlns:a16="http://schemas.microsoft.com/office/drawing/2014/main" id="{A7590096-C90E-7EDE-8A0C-12D6664AA0EF}"/>
                </a:ext>
              </a:extLst>
            </p:cNvPr>
            <p:cNvSpPr>
              <a:spLocks noChangeAspect="1"/>
            </p:cNvSpPr>
            <p:nvPr/>
          </p:nvSpPr>
          <p:spPr bwMode="auto">
            <a:xfrm>
              <a:off x="6821962" y="2983487"/>
              <a:ext cx="3291840" cy="3291840"/>
            </a:xfrm>
            <a:prstGeom prst="ellipse">
              <a:avLst/>
            </a:prstGeom>
            <a:no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6697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64">
            <a:extLst>
              <a:ext uri="{FF2B5EF4-FFF2-40B4-BE49-F238E27FC236}">
                <a16:creationId xmlns:a16="http://schemas.microsoft.com/office/drawing/2014/main" id="{9EF6F493-E725-4B78-7CFA-EAE639CA6756}"/>
              </a:ext>
              <a:ext uri="{C183D7F6-B498-43B3-948B-1728B52AA6E4}">
                <adec:decorative xmlns:adec="http://schemas.microsoft.com/office/drawing/2017/decorative" val="1"/>
              </a:ext>
            </a:extLst>
          </p:cNvPr>
          <p:cNvSpPr/>
          <p:nvPr/>
        </p:nvSpPr>
        <p:spPr bwMode="auto">
          <a:xfrm>
            <a:off x="584201" y="1666876"/>
            <a:ext cx="7253287" cy="2335498"/>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4" name="Rounded Rectangle 64">
            <a:extLst>
              <a:ext uri="{FF2B5EF4-FFF2-40B4-BE49-F238E27FC236}">
                <a16:creationId xmlns:a16="http://schemas.microsoft.com/office/drawing/2014/main" id="{8373915D-80EB-A806-EDA6-4EFC40A80E3E}"/>
              </a:ext>
              <a:ext uri="{C183D7F6-B498-43B3-948B-1728B52AA6E4}">
                <adec:decorative xmlns:adec="http://schemas.microsoft.com/office/drawing/2017/decorative" val="1"/>
              </a:ext>
            </a:extLst>
          </p:cNvPr>
          <p:cNvSpPr/>
          <p:nvPr/>
        </p:nvSpPr>
        <p:spPr bwMode="auto">
          <a:xfrm>
            <a:off x="584201" y="4658003"/>
            <a:ext cx="7253287" cy="1965324"/>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7" name="Title 11">
            <a:extLst>
              <a:ext uri="{FF2B5EF4-FFF2-40B4-BE49-F238E27FC236}">
                <a16:creationId xmlns:a16="http://schemas.microsoft.com/office/drawing/2014/main" id="{7C9B9D88-A127-5184-771F-18604C464FD2}"/>
              </a:ext>
            </a:extLst>
          </p:cNvPr>
          <p:cNvSpPr>
            <a:spLocks noGrp="1"/>
          </p:cNvSpPr>
          <p:nvPr>
            <p:ph type="title"/>
          </p:nvPr>
        </p:nvSpPr>
        <p:spPr>
          <a:xfrm>
            <a:off x="588263" y="457200"/>
            <a:ext cx="4940178" cy="553998"/>
          </a:xfrm>
        </p:spPr>
        <p:txBody>
          <a:bodyPr/>
          <a:lstStyle/>
          <a:p>
            <a:r>
              <a:rPr lang="en-IN" dirty="0"/>
              <a:t>Knowledge mining</a:t>
            </a:r>
          </a:p>
        </p:txBody>
      </p:sp>
      <p:sp>
        <p:nvSpPr>
          <p:cNvPr id="8" name="Rectangle 7">
            <a:extLst>
              <a:ext uri="{FF2B5EF4-FFF2-40B4-BE49-F238E27FC236}">
                <a16:creationId xmlns:a16="http://schemas.microsoft.com/office/drawing/2014/main" id="{8E572174-82C3-BFD8-12C3-B75CDF169F90}"/>
              </a:ext>
              <a:ext uri="{C183D7F6-B498-43B3-948B-1728B52AA6E4}">
                <adec:decorative xmlns:adec="http://schemas.microsoft.com/office/drawing/2017/decorative" val="1"/>
              </a:ext>
            </a:extLst>
          </p:cNvPr>
          <p:cNvSpPr/>
          <p:nvPr/>
        </p:nvSpPr>
        <p:spPr bwMode="auto">
          <a:xfrm flipH="1">
            <a:off x="8128000" y="1436688"/>
            <a:ext cx="4064000" cy="5421312"/>
          </a:xfrm>
          <a:prstGeom prst="rect">
            <a:avLst/>
          </a:prstGeom>
          <a:gradFill flip="none" rotWithShape="1">
            <a:gsLst>
              <a:gs pos="50000">
                <a:srgbClr val="C03BC4"/>
              </a:gs>
              <a:gs pos="100000">
                <a:srgbClr val="0078D4"/>
              </a:gs>
              <a:gs pos="10000">
                <a:srgbClr val="FF5C3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1200"/>
              </a:spcBef>
            </a:pPr>
            <a:endParaRPr lang="en-US" sz="3600" dirty="0">
              <a:gradFill>
                <a:gsLst>
                  <a:gs pos="67133">
                    <a:srgbClr val="FFFFFF"/>
                  </a:gs>
                  <a:gs pos="51000">
                    <a:srgbClr val="FFFFFF"/>
                  </a:gs>
                </a:gsLst>
                <a:lin ang="0" scaled="0"/>
              </a:gradFill>
              <a:latin typeface="Segoe UI Variable Display Semib" pitchFamily="2" charset="0"/>
            </a:endParaRPr>
          </a:p>
        </p:txBody>
      </p:sp>
      <p:sp>
        <p:nvSpPr>
          <p:cNvPr id="20" name="TextBox 19">
            <a:extLst>
              <a:ext uri="{FF2B5EF4-FFF2-40B4-BE49-F238E27FC236}">
                <a16:creationId xmlns:a16="http://schemas.microsoft.com/office/drawing/2014/main" id="{C9BA8721-734B-9909-665E-3FCD352C5EB5}"/>
              </a:ext>
            </a:extLst>
          </p:cNvPr>
          <p:cNvSpPr txBox="1"/>
          <p:nvPr/>
        </p:nvSpPr>
        <p:spPr>
          <a:xfrm>
            <a:off x="1003452" y="1480344"/>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Use Case Description</a:t>
            </a:r>
          </a:p>
        </p:txBody>
      </p:sp>
      <p:sp>
        <p:nvSpPr>
          <p:cNvPr id="16" name="Rounded Rectangle 64">
            <a:extLst>
              <a:ext uri="{FF2B5EF4-FFF2-40B4-BE49-F238E27FC236}">
                <a16:creationId xmlns:a16="http://schemas.microsoft.com/office/drawing/2014/main" id="{7E594956-A88D-5B83-614C-5C27C6C206D3}"/>
              </a:ext>
              <a:ext uri="{C183D7F6-B498-43B3-948B-1728B52AA6E4}">
                <adec:decorative xmlns:adec="http://schemas.microsoft.com/office/drawing/2017/decorative" val="0"/>
              </a:ext>
            </a:extLst>
          </p:cNvPr>
          <p:cNvSpPr/>
          <p:nvPr/>
        </p:nvSpPr>
        <p:spPr bwMode="auto">
          <a:xfrm>
            <a:off x="584201" y="2028980"/>
            <a:ext cx="6978395" cy="1965325"/>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Analyze conversations for keywords to </a:t>
            </a:r>
            <a:r>
              <a:rPr lang="en-US" sz="1600" dirty="0">
                <a:solidFill>
                  <a:schemeClr val="accent1"/>
                </a:solidFill>
              </a:rPr>
              <a:t>spot trends </a:t>
            </a:r>
            <a:r>
              <a:rPr lang="en-US" sz="1600" dirty="0">
                <a:gradFill>
                  <a:gsLst>
                    <a:gs pos="51000">
                      <a:srgbClr val="000000"/>
                    </a:gs>
                    <a:gs pos="42000">
                      <a:srgbClr val="000000"/>
                    </a:gs>
                  </a:gsLst>
                  <a:lin ang="0" scaled="0"/>
                </a:gradFill>
              </a:rPr>
              <a:t>and better </a:t>
            </a:r>
            <a:r>
              <a:rPr lang="en-US" sz="1600" dirty="0">
                <a:solidFill>
                  <a:schemeClr val="accent1"/>
                </a:solidFill>
              </a:rPr>
              <a:t>understand customers</a:t>
            </a:r>
          </a:p>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Quickly find information to gain valuable </a:t>
            </a:r>
            <a:r>
              <a:rPr lang="en-US" sz="1600" dirty="0">
                <a:solidFill>
                  <a:schemeClr val="accent1"/>
                </a:solidFill>
              </a:rPr>
              <a:t>insights</a:t>
            </a:r>
            <a:r>
              <a:rPr lang="en-US" sz="1600" dirty="0">
                <a:gradFill>
                  <a:gsLst>
                    <a:gs pos="51000">
                      <a:srgbClr val="000000"/>
                    </a:gs>
                    <a:gs pos="42000">
                      <a:srgbClr val="000000"/>
                    </a:gs>
                  </a:gsLst>
                  <a:lin ang="0" scaled="0"/>
                </a:gradFill>
              </a:rPr>
              <a:t> and identify </a:t>
            </a:r>
            <a:r>
              <a:rPr lang="en-US" sz="1600" dirty="0">
                <a:solidFill>
                  <a:schemeClr val="accent1"/>
                </a:solidFill>
              </a:rPr>
              <a:t>patterns</a:t>
            </a:r>
          </a:p>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Utilize information in downstream processes to improve </a:t>
            </a:r>
            <a:r>
              <a:rPr lang="en-US" sz="1600" dirty="0">
                <a:solidFill>
                  <a:schemeClr val="accent1"/>
                </a:solidFill>
              </a:rPr>
              <a:t>decision-making</a:t>
            </a:r>
          </a:p>
        </p:txBody>
      </p:sp>
      <p:sp>
        <p:nvSpPr>
          <p:cNvPr id="24" name="TextBox 23">
            <a:extLst>
              <a:ext uri="{FF2B5EF4-FFF2-40B4-BE49-F238E27FC236}">
                <a16:creationId xmlns:a16="http://schemas.microsoft.com/office/drawing/2014/main" id="{F965C72D-EF68-BC0D-62CB-531DD8B13B88}"/>
              </a:ext>
            </a:extLst>
          </p:cNvPr>
          <p:cNvSpPr txBox="1"/>
          <p:nvPr/>
        </p:nvSpPr>
        <p:spPr>
          <a:xfrm>
            <a:off x="1003452" y="4471471"/>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Key Considerations</a:t>
            </a:r>
          </a:p>
        </p:txBody>
      </p:sp>
      <p:sp>
        <p:nvSpPr>
          <p:cNvPr id="10" name="TextBox 9">
            <a:extLst>
              <a:ext uri="{FF2B5EF4-FFF2-40B4-BE49-F238E27FC236}">
                <a16:creationId xmlns:a16="http://schemas.microsoft.com/office/drawing/2014/main" id="{7797DE0B-E072-6B16-185E-DCA37CFD6486}"/>
              </a:ext>
            </a:extLst>
          </p:cNvPr>
          <p:cNvSpPr txBox="1"/>
          <p:nvPr/>
        </p:nvSpPr>
        <p:spPr>
          <a:xfrm>
            <a:off x="9462453" y="1673324"/>
            <a:ext cx="216414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schemeClr val="bg1"/>
                </a:solidFill>
                <a:effectLst/>
                <a:uLnTx/>
                <a:uFillTx/>
                <a:ea typeface="+mn-ea"/>
                <a:cs typeface="Segoe UI Semilight" panose="020B0402040204020203" pitchFamily="34" charset="0"/>
              </a:rPr>
              <a:t>REINVENT CUSTOMER EXPERIENCES</a:t>
            </a:r>
          </a:p>
        </p:txBody>
      </p:sp>
      <p:sp>
        <p:nvSpPr>
          <p:cNvPr id="28" name="TextBox 27">
            <a:extLst>
              <a:ext uri="{FF2B5EF4-FFF2-40B4-BE49-F238E27FC236}">
                <a16:creationId xmlns:a16="http://schemas.microsoft.com/office/drawing/2014/main" id="{3C3901D5-C92B-2A4A-1A15-6764E5E1BF8C}"/>
              </a:ext>
            </a:extLst>
          </p:cNvPr>
          <p:cNvSpPr txBox="1"/>
          <p:nvPr/>
        </p:nvSpPr>
        <p:spPr>
          <a:xfrm>
            <a:off x="8777288" y="2541588"/>
            <a:ext cx="3414712" cy="430887"/>
          </a:xfrm>
          <a:prstGeom prst="rect">
            <a:avLst/>
          </a:prstGeom>
          <a:noFill/>
        </p:spPr>
        <p:txBody>
          <a:bodyPr wrap="square" lIns="0" tIns="0" rIns="0" bIns="0" rtlCol="0">
            <a:spAutoFit/>
          </a:bodyPr>
          <a:lstStyle/>
          <a:p>
            <a:pPr algn="l"/>
            <a:r>
              <a:rPr lang="en-US" sz="2800" dirty="0">
                <a:solidFill>
                  <a:schemeClr val="bg1"/>
                </a:solidFill>
                <a:latin typeface="+mj-lt"/>
              </a:rPr>
              <a:t>Use Case Examples</a:t>
            </a:r>
          </a:p>
        </p:txBody>
      </p:sp>
      <p:sp>
        <p:nvSpPr>
          <p:cNvPr id="29" name="TextBox 28">
            <a:extLst>
              <a:ext uri="{FF2B5EF4-FFF2-40B4-BE49-F238E27FC236}">
                <a16:creationId xmlns:a16="http://schemas.microsoft.com/office/drawing/2014/main" id="{9C67D7F0-159F-A018-B285-7437FA50F6F2}"/>
              </a:ext>
            </a:extLst>
          </p:cNvPr>
          <p:cNvSpPr txBox="1"/>
          <p:nvPr/>
        </p:nvSpPr>
        <p:spPr>
          <a:xfrm>
            <a:off x="8777288" y="3198217"/>
            <a:ext cx="2849309" cy="3231654"/>
          </a:xfrm>
          <a:prstGeom prst="rect">
            <a:avLst/>
          </a:prstGeom>
          <a:noFill/>
        </p:spPr>
        <p:txBody>
          <a:bodyPr wrap="square" lIns="0" tIns="0" rIns="0" bIns="0" rtlCol="0">
            <a:spAutoFit/>
          </a:bodyPr>
          <a:lstStyle/>
          <a:p>
            <a:pPr marL="342900" indent="-342900" algn="l">
              <a:spcAft>
                <a:spcPts val="1200"/>
              </a:spcAft>
              <a:buFont typeface="Arial" panose="020B0604020202020204" pitchFamily="34" charset="0"/>
              <a:buChar char="•"/>
            </a:pPr>
            <a:r>
              <a:rPr lang="en-US" sz="2000" dirty="0">
                <a:solidFill>
                  <a:schemeClr val="bg1"/>
                </a:solidFill>
              </a:rPr>
              <a:t>Curated content summarization</a:t>
            </a:r>
          </a:p>
          <a:p>
            <a:pPr marL="342900" indent="-342900" algn="l">
              <a:spcAft>
                <a:spcPts val="1200"/>
              </a:spcAft>
              <a:buFont typeface="Arial" panose="020B0604020202020204" pitchFamily="34" charset="0"/>
              <a:buChar char="•"/>
            </a:pPr>
            <a:r>
              <a:rPr lang="en-US" sz="2000" dirty="0">
                <a:solidFill>
                  <a:schemeClr val="bg1"/>
                </a:solidFill>
              </a:rPr>
              <a:t>Knowledge extraction and organization</a:t>
            </a:r>
          </a:p>
          <a:p>
            <a:pPr marL="342900" indent="-342900" algn="l">
              <a:spcAft>
                <a:spcPts val="1200"/>
              </a:spcAft>
              <a:buFont typeface="Arial" panose="020B0604020202020204" pitchFamily="34" charset="0"/>
              <a:buChar char="•"/>
            </a:pPr>
            <a:r>
              <a:rPr lang="en-US" sz="2000" dirty="0">
                <a:solidFill>
                  <a:schemeClr val="bg1"/>
                </a:solidFill>
              </a:rPr>
              <a:t>Trend and sentiment analysis </a:t>
            </a:r>
          </a:p>
          <a:p>
            <a:pPr marL="342900" indent="-342900" algn="l">
              <a:spcAft>
                <a:spcPts val="1200"/>
              </a:spcAft>
              <a:buFont typeface="Arial" panose="020B0604020202020204" pitchFamily="34" charset="0"/>
              <a:buChar char="•"/>
            </a:pPr>
            <a:r>
              <a:rPr lang="en-US" sz="2000" dirty="0">
                <a:solidFill>
                  <a:schemeClr val="bg1"/>
                </a:solidFill>
              </a:rPr>
              <a:t>Automated report and research generation</a:t>
            </a:r>
          </a:p>
        </p:txBody>
      </p:sp>
      <p:sp>
        <p:nvSpPr>
          <p:cNvPr id="32" name="Graphic 11">
            <a:extLst>
              <a:ext uri="{FF2B5EF4-FFF2-40B4-BE49-F238E27FC236}">
                <a16:creationId xmlns:a16="http://schemas.microsoft.com/office/drawing/2014/main" id="{0F8D69DE-A5DF-2011-149C-66C1E947E483}"/>
              </a:ext>
              <a:ext uri="{C183D7F6-B498-43B3-948B-1728B52AA6E4}">
                <adec:decorative xmlns:adec="http://schemas.microsoft.com/office/drawing/2017/decorative" val="1"/>
              </a:ext>
            </a:extLst>
          </p:cNvPr>
          <p:cNvSpPr/>
          <p:nvPr/>
        </p:nvSpPr>
        <p:spPr>
          <a:xfrm>
            <a:off x="8932620" y="1664942"/>
            <a:ext cx="312979" cy="316605"/>
          </a:xfrm>
          <a:custGeom>
            <a:avLst/>
            <a:gdLst>
              <a:gd name="connsiteX0" fmla="*/ 14288 w 190500"/>
              <a:gd name="connsiteY0" fmla="*/ 104775 h 180975"/>
              <a:gd name="connsiteX1" fmla="*/ 109538 w 190500"/>
              <a:gd name="connsiteY1" fmla="*/ 104785 h 180975"/>
              <a:gd name="connsiteX2" fmla="*/ 123758 w 190500"/>
              <a:gd name="connsiteY2" fmla="*/ 117700 h 180975"/>
              <a:gd name="connsiteX3" fmla="*/ 123825 w 190500"/>
              <a:gd name="connsiteY3" fmla="*/ 119063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19063 h 180975"/>
              <a:gd name="connsiteX9" fmla="*/ 12916 w 190500"/>
              <a:gd name="connsiteY9" fmla="*/ 104842 h 180975"/>
              <a:gd name="connsiteX10" fmla="*/ 14288 w 190500"/>
              <a:gd name="connsiteY10" fmla="*/ 104775 h 180975"/>
              <a:gd name="connsiteX11" fmla="*/ 128473 w 190500"/>
              <a:gd name="connsiteY11" fmla="*/ 104775 h 180975"/>
              <a:gd name="connsiteX12" fmla="*/ 176213 w 190500"/>
              <a:gd name="connsiteY12" fmla="*/ 104775 h 180975"/>
              <a:gd name="connsiteX13" fmla="*/ 190433 w 190500"/>
              <a:gd name="connsiteY13" fmla="*/ 117681 h 180975"/>
              <a:gd name="connsiteX14" fmla="*/ 190500 w 190500"/>
              <a:gd name="connsiteY14" fmla="*/ 119063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3283 w 190500"/>
              <a:gd name="connsiteY18" fmla="*/ 140780 h 180975"/>
              <a:gd name="connsiteX19" fmla="*/ 133350 w 190500"/>
              <a:gd name="connsiteY19" fmla="*/ 138113 h 180975"/>
              <a:gd name="connsiteX20" fmla="*/ 133350 w 190500"/>
              <a:gd name="connsiteY20" fmla="*/ 119063 h 180975"/>
              <a:gd name="connsiteX21" fmla="*/ 129550 w 190500"/>
              <a:gd name="connsiteY21" fmla="*/ 106318 h 180975"/>
              <a:gd name="connsiteX22" fmla="*/ 128473 w 190500"/>
              <a:gd name="connsiteY22" fmla="*/ 104775 h 180975"/>
              <a:gd name="connsiteX23" fmla="*/ 176213 w 190500"/>
              <a:gd name="connsiteY23" fmla="*/ 104775 h 180975"/>
              <a:gd name="connsiteX24" fmla="*/ 128473 w 190500"/>
              <a:gd name="connsiteY24" fmla="*/ 104775 h 180975"/>
              <a:gd name="connsiteX25" fmla="*/ 61913 w 190500"/>
              <a:gd name="connsiteY25" fmla="*/ 0 h 180975"/>
              <a:gd name="connsiteX26" fmla="*/ 104775 w 190500"/>
              <a:gd name="connsiteY26" fmla="*/ 42863 h 180975"/>
              <a:gd name="connsiteX27" fmla="*/ 61913 w 190500"/>
              <a:gd name="connsiteY27" fmla="*/ 85725 h 180975"/>
              <a:gd name="connsiteX28" fmla="*/ 19050 w 190500"/>
              <a:gd name="connsiteY28" fmla="*/ 42863 h 180975"/>
              <a:gd name="connsiteX29" fmla="*/ 61913 w 190500"/>
              <a:gd name="connsiteY29" fmla="*/ 0 h 180975"/>
              <a:gd name="connsiteX30" fmla="*/ 147638 w 190500"/>
              <a:gd name="connsiteY30" fmla="*/ 19050 h 180975"/>
              <a:gd name="connsiteX31" fmla="*/ 180975 w 190500"/>
              <a:gd name="connsiteY31" fmla="*/ 52388 h 180975"/>
              <a:gd name="connsiteX32" fmla="*/ 147638 w 190500"/>
              <a:gd name="connsiteY32" fmla="*/ 85725 h 180975"/>
              <a:gd name="connsiteX33" fmla="*/ 114300 w 190500"/>
              <a:gd name="connsiteY33" fmla="*/ 52388 h 180975"/>
              <a:gd name="connsiteX34" fmla="*/ 147638 w 190500"/>
              <a:gd name="connsiteY34"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500" h="180975">
                <a:moveTo>
                  <a:pt x="14288" y="104775"/>
                </a:moveTo>
                <a:lnTo>
                  <a:pt x="109538" y="104785"/>
                </a:lnTo>
                <a:cubicBezTo>
                  <a:pt x="116897" y="104785"/>
                  <a:pt x="123052" y="110375"/>
                  <a:pt x="123758" y="117700"/>
                </a:cubicBezTo>
                <a:lnTo>
                  <a:pt x="123825" y="119063"/>
                </a:lnTo>
                <a:lnTo>
                  <a:pt x="123825" y="138113"/>
                </a:lnTo>
                <a:cubicBezTo>
                  <a:pt x="123815" y="171450"/>
                  <a:pt x="88430" y="180975"/>
                  <a:pt x="61913" y="180975"/>
                </a:cubicBezTo>
                <a:cubicBezTo>
                  <a:pt x="35985" y="180975"/>
                  <a:pt x="1572" y="171869"/>
                  <a:pt x="48" y="140303"/>
                </a:cubicBezTo>
                <a:lnTo>
                  <a:pt x="0" y="138113"/>
                </a:lnTo>
                <a:lnTo>
                  <a:pt x="0" y="119063"/>
                </a:lnTo>
                <a:cubicBezTo>
                  <a:pt x="0" y="111703"/>
                  <a:pt x="5591" y="105548"/>
                  <a:pt x="12916" y="104842"/>
                </a:cubicBezTo>
                <a:lnTo>
                  <a:pt x="14288" y="104775"/>
                </a:lnTo>
                <a:close/>
                <a:moveTo>
                  <a:pt x="128473" y="104775"/>
                </a:moveTo>
                <a:lnTo>
                  <a:pt x="176213" y="104775"/>
                </a:lnTo>
                <a:cubicBezTo>
                  <a:pt x="183569" y="104775"/>
                  <a:pt x="189722" y="110360"/>
                  <a:pt x="190433" y="117681"/>
                </a:cubicBezTo>
                <a:lnTo>
                  <a:pt x="190500" y="119063"/>
                </a:lnTo>
                <a:lnTo>
                  <a:pt x="190500" y="133350"/>
                </a:lnTo>
                <a:cubicBezTo>
                  <a:pt x="190490" y="162516"/>
                  <a:pt x="163278" y="171450"/>
                  <a:pt x="142875" y="171450"/>
                </a:cubicBezTo>
                <a:cubicBezTo>
                  <a:pt x="135965" y="171466"/>
                  <a:pt x="129091" y="170432"/>
                  <a:pt x="122492" y="168383"/>
                </a:cubicBezTo>
                <a:cubicBezTo>
                  <a:pt x="128711" y="161239"/>
                  <a:pt x="132740" y="152162"/>
                  <a:pt x="133283" y="140780"/>
                </a:cubicBezTo>
                <a:lnTo>
                  <a:pt x="133350" y="138113"/>
                </a:lnTo>
                <a:lnTo>
                  <a:pt x="133350" y="119063"/>
                </a:lnTo>
                <a:cubicBezTo>
                  <a:pt x="133350" y="114357"/>
                  <a:pt x="131921" y="110004"/>
                  <a:pt x="129550" y="106318"/>
                </a:cubicBezTo>
                <a:lnTo>
                  <a:pt x="128473" y="104775"/>
                </a:lnTo>
                <a:lnTo>
                  <a:pt x="176213" y="104775"/>
                </a:lnTo>
                <a:lnTo>
                  <a:pt x="128473" y="104775"/>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solidFill>
            <a:schemeClr val="bg1"/>
          </a:solidFill>
          <a:ln w="9525" cap="flat" cmpd="sng" algn="ctr">
            <a:noFill/>
            <a:prstDash val="solid"/>
            <a:headEnd type="none" w="med" len="med"/>
            <a:tailEnd type="none" w="med" len="med"/>
          </a:ln>
          <a:effectLst>
            <a:outerShdw blurRad="63500" dist="127000" dir="2700000" algn="tl" rotWithShape="0">
              <a:srgbClr val="000000">
                <a:alpha val="3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Sans Text" pitchFamily="2" charset="0"/>
            </a:endParaRPr>
          </a:p>
        </p:txBody>
      </p:sp>
      <p:sp>
        <p:nvSpPr>
          <p:cNvPr id="5" name="TextBox 4">
            <a:extLst>
              <a:ext uri="{FF2B5EF4-FFF2-40B4-BE49-F238E27FC236}">
                <a16:creationId xmlns:a16="http://schemas.microsoft.com/office/drawing/2014/main" id="{0B59CBDC-4978-FAEC-9C4B-5D489986D407}"/>
              </a:ext>
            </a:extLst>
          </p:cNvPr>
          <p:cNvSpPr txBox="1"/>
          <p:nvPr/>
        </p:nvSpPr>
        <p:spPr>
          <a:xfrm>
            <a:off x="872820" y="5026682"/>
            <a:ext cx="6689777" cy="984885"/>
          </a:xfrm>
          <a:prstGeom prst="rect">
            <a:avLst/>
          </a:prstGeom>
          <a:noFill/>
        </p:spPr>
        <p:txBody>
          <a:bodyPr wrap="square" lIns="0" tIns="0" rIns="0" bIns="0" rtlCol="0">
            <a:spAutoFit/>
          </a:bodyPr>
          <a:lstStyle/>
          <a:p>
            <a:pPr marL="285750" indent="-285750">
              <a:buFont typeface="Arial" panose="020B0604020202020204" pitchFamily="34" charset="0"/>
              <a:buChar char="•"/>
              <a:defRPr/>
            </a:pPr>
            <a:r>
              <a:rPr lang="en-US" sz="1600" dirty="0">
                <a:solidFill>
                  <a:srgbClr val="000000"/>
                </a:solidFill>
                <a:latin typeface="Segoe UI"/>
              </a:rPr>
              <a:t>C</a:t>
            </a:r>
            <a:r>
              <a:rPr kumimoji="0" lang="en-US" sz="1600" b="0" i="0" u="none" strike="noStrike" kern="1200" cap="none" spc="0" normalizeH="0" baseline="0" noProof="0" dirty="0">
                <a:ln>
                  <a:noFill/>
                </a:ln>
                <a:solidFill>
                  <a:srgbClr val="000000"/>
                </a:solidFill>
                <a:effectLst/>
                <a:uLnTx/>
                <a:uFillTx/>
                <a:latin typeface="Segoe UI"/>
                <a:ea typeface="+mn-ea"/>
                <a:cs typeface="+mn-cs"/>
              </a:rPr>
              <a:t>apabilities to extract relevant information and make it available for further analysis</a:t>
            </a:r>
          </a:p>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Pre-trained machine learning for identifying patterns and making predictions</a:t>
            </a:r>
          </a:p>
        </p:txBody>
      </p:sp>
      <p:grpSp>
        <p:nvGrpSpPr>
          <p:cNvPr id="2" name="Group 1">
            <a:extLst>
              <a:ext uri="{FF2B5EF4-FFF2-40B4-BE49-F238E27FC236}">
                <a16:creationId xmlns:a16="http://schemas.microsoft.com/office/drawing/2014/main" id="{20613E15-A4FD-51FB-92F7-0A5E4BA627D2}"/>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3" name="Rectangle: Rounded Corners 2">
              <a:extLst>
                <a:ext uri="{FF2B5EF4-FFF2-40B4-BE49-F238E27FC236}">
                  <a16:creationId xmlns:a16="http://schemas.microsoft.com/office/drawing/2014/main" id="{188DD7BD-C1D6-056A-A142-27EE8B022B66}"/>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DB9ACCF4-8C7A-D8FC-7194-ECF19F864F56}"/>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6" name="Graphic 38">
              <a:extLst>
                <a:ext uri="{FF2B5EF4-FFF2-40B4-BE49-F238E27FC236}">
                  <a16:creationId xmlns:a16="http://schemas.microsoft.com/office/drawing/2014/main" id="{E0E15247-73DD-2D01-A0ED-8C58E515E9D3}"/>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49757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1CA1E3-A0F7-4FAF-2A8B-595F6CF610A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977922"/>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1051040" y="4531920"/>
            <a:ext cx="10089920" cy="19082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r>
              <a:rPr lang="en-US" sz="2400" b="0" i="0" dirty="0">
                <a:solidFill>
                  <a:srgbClr val="0078D4"/>
                </a:solidFill>
                <a:effectLst/>
                <a:highlight>
                  <a:srgbClr val="FFFFFF"/>
                </a:highlight>
                <a:latin typeface="SegoeUI"/>
              </a:rPr>
              <a:t>Machine learning frees up the precious time </a:t>
            </a:r>
            <a:r>
              <a:rPr lang="en-US" sz="2400" b="0" i="0" dirty="0">
                <a:effectLst/>
                <a:highlight>
                  <a:srgbClr val="FFFFFF"/>
                </a:highlight>
                <a:latin typeface="SegoeUI"/>
              </a:rPr>
              <a:t>we have with the client to actually have </a:t>
            </a:r>
            <a:r>
              <a:rPr lang="en-US" sz="2400" b="0" i="0" dirty="0">
                <a:solidFill>
                  <a:srgbClr val="0078D4"/>
                </a:solidFill>
                <a:effectLst/>
                <a:highlight>
                  <a:srgbClr val="FFFFFF"/>
                </a:highlight>
                <a:latin typeface="SegoeUI"/>
              </a:rPr>
              <a:t>richer conversations </a:t>
            </a:r>
            <a:r>
              <a:rPr lang="en-US" sz="2400" b="0" i="0" dirty="0">
                <a:effectLst/>
                <a:highlight>
                  <a:srgbClr val="FFFFFF"/>
                </a:highlight>
                <a:latin typeface="SegoeUI"/>
              </a:rPr>
              <a:t>about their financial needs and aspirations, beyond the immediate task of ensuring the best tax outcome for the current year</a:t>
            </a: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0" i="0" dirty="0">
                <a:effectLst/>
                <a:highlight>
                  <a:srgbClr val="FFFFFF"/>
                </a:highlight>
                <a:latin typeface="SegoeUI"/>
              </a:rPr>
              <a:t>Aditya Thadani, Vice President, H&amp;R Block</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696968" y="3348754"/>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pic>
        <p:nvPicPr>
          <p:cNvPr id="6" name="Picture 10">
            <a:extLst>
              <a:ext uri="{FF2B5EF4-FFF2-40B4-BE49-F238E27FC236}">
                <a16:creationId xmlns:a16="http://schemas.microsoft.com/office/drawing/2014/main" id="{82915001-CEAC-D751-7769-D1F6F03E3E17}"/>
              </a:ext>
              <a:ext uri="{C183D7F6-B498-43B3-948B-1728B52AA6E4}">
                <adec:decorative xmlns:adec="http://schemas.microsoft.com/office/drawing/2017/decorative"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a:ext>
            </a:extLst>
          </a:blip>
          <a:srcRect/>
          <a:stretch>
            <a:fillRect/>
          </a:stretch>
        </p:blipFill>
        <p:spPr bwMode="auto">
          <a:xfrm>
            <a:off x="4952584" y="3690608"/>
            <a:ext cx="2286833" cy="41413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34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D50F04-88A7-A1EB-786E-011BDE1766BD}"/>
              </a:ext>
            </a:extLst>
          </p:cNvPr>
          <p:cNvSpPr>
            <a:spLocks noGrp="1"/>
          </p:cNvSpPr>
          <p:nvPr>
            <p:ph type="title"/>
          </p:nvPr>
        </p:nvSpPr>
        <p:spPr>
          <a:xfrm>
            <a:off x="588963" y="457200"/>
            <a:ext cx="8611578" cy="923330"/>
          </a:xfrm>
        </p:spPr>
        <p:txBody>
          <a:bodyPr/>
          <a:lstStyle/>
          <a:p>
            <a:r>
              <a:rPr lang="en-US" sz="3000" dirty="0"/>
              <a:t>Sample architecture: Enterprise search and knowledge mining</a:t>
            </a:r>
            <a:endParaRPr lang="en-IN" sz="3000" dirty="0"/>
          </a:p>
        </p:txBody>
      </p:sp>
      <p:sp>
        <p:nvSpPr>
          <p:cNvPr id="43" name="Rectangle 42">
            <a:extLst>
              <a:ext uri="{FF2B5EF4-FFF2-40B4-BE49-F238E27FC236}">
                <a16:creationId xmlns:a16="http://schemas.microsoft.com/office/drawing/2014/main" id="{0E3A7420-969E-FA31-8CDE-D05D74024495}"/>
              </a:ext>
              <a:ext uri="{C183D7F6-B498-43B3-948B-1728B52AA6E4}">
                <adec:decorative xmlns:adec="http://schemas.microsoft.com/office/drawing/2017/decorative" val="1"/>
              </a:ext>
            </a:extLst>
          </p:cNvPr>
          <p:cNvSpPr/>
          <p:nvPr/>
        </p:nvSpPr>
        <p:spPr bwMode="auto">
          <a:xfrm>
            <a:off x="0" y="5400335"/>
            <a:ext cx="12191350" cy="1457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54" name="Text Placeholder 2">
            <a:extLst>
              <a:ext uri="{FF2B5EF4-FFF2-40B4-BE49-F238E27FC236}">
                <a16:creationId xmlns:a16="http://schemas.microsoft.com/office/drawing/2014/main" id="{9AE456FD-20CD-F270-36AC-69EBB69C9EB0}"/>
              </a:ext>
            </a:extLst>
          </p:cNvPr>
          <p:cNvSpPr>
            <a:spLocks noGrp="1"/>
          </p:cNvSpPr>
          <p:nvPr/>
        </p:nvSpPr>
        <p:spPr>
          <a:xfrm>
            <a:off x="2609850" y="5505546"/>
            <a:ext cx="8996363" cy="492443"/>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This technical pattern enables customers to conduct large scale knowledge mining to find information and gain valuable insights and patterns.</a:t>
            </a:r>
          </a:p>
        </p:txBody>
      </p:sp>
      <p:sp>
        <p:nvSpPr>
          <p:cNvPr id="55" name="Title 1">
            <a:extLst>
              <a:ext uri="{FF2B5EF4-FFF2-40B4-BE49-F238E27FC236}">
                <a16:creationId xmlns:a16="http://schemas.microsoft.com/office/drawing/2014/main" id="{84F1D9D3-2AA0-4EC0-F65F-FD6AB3FF8230}"/>
              </a:ext>
            </a:extLst>
          </p:cNvPr>
          <p:cNvSpPr>
            <a:spLocks noGrp="1"/>
          </p:cNvSpPr>
          <p:nvPr/>
        </p:nvSpPr>
        <p:spPr>
          <a:xfrm>
            <a:off x="588263" y="5505546"/>
            <a:ext cx="1751618" cy="738664"/>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Sans Text Semibold"/>
                <a:ea typeface="+mn-ea"/>
                <a:cs typeface="Segoe UI" pitchFamily="34" charset="0"/>
              </a:rPr>
              <a:t>Enterprise Search and Knowledge Mining</a:t>
            </a:r>
          </a:p>
        </p:txBody>
      </p:sp>
      <p:cxnSp>
        <p:nvCxnSpPr>
          <p:cNvPr id="14" name="Straight Connector 13">
            <a:extLst>
              <a:ext uri="{FF2B5EF4-FFF2-40B4-BE49-F238E27FC236}">
                <a16:creationId xmlns:a16="http://schemas.microsoft.com/office/drawing/2014/main" id="{8819173E-5738-54B3-093D-17D66BCA3CCA}"/>
              </a:ext>
              <a:ext uri="{C183D7F6-B498-43B3-948B-1728B52AA6E4}">
                <adec:decorative xmlns:adec="http://schemas.microsoft.com/office/drawing/2017/decorative" val="1"/>
              </a:ext>
            </a:extLst>
          </p:cNvPr>
          <p:cNvCxnSpPr>
            <a:cxnSpLocks/>
          </p:cNvCxnSpPr>
          <p:nvPr/>
        </p:nvCxnSpPr>
        <p:spPr>
          <a:xfrm>
            <a:off x="2474865" y="5505546"/>
            <a:ext cx="0" cy="815608"/>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F3B0A4D-F29F-4C28-5552-A79935984421}"/>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3" name="Rectangle: Rounded Corners 2">
              <a:extLst>
                <a:ext uri="{FF2B5EF4-FFF2-40B4-BE49-F238E27FC236}">
                  <a16:creationId xmlns:a16="http://schemas.microsoft.com/office/drawing/2014/main" id="{F0B5F249-8273-FC76-46AD-42E9533BB445}"/>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A960F465-7895-B5F8-17C2-82DFFBAE0AFA}"/>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6" name="Graphic 38">
              <a:extLst>
                <a:ext uri="{FF2B5EF4-FFF2-40B4-BE49-F238E27FC236}">
                  <a16:creationId xmlns:a16="http://schemas.microsoft.com/office/drawing/2014/main" id="{AC0F3038-5447-FBD9-8A33-11B7309E5064}"/>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grpSp>
        <p:nvGrpSpPr>
          <p:cNvPr id="37" name="Group 36">
            <a:extLst>
              <a:ext uri="{FF2B5EF4-FFF2-40B4-BE49-F238E27FC236}">
                <a16:creationId xmlns:a16="http://schemas.microsoft.com/office/drawing/2014/main" id="{B6E39921-8D8C-8CFF-7062-B3896E67BD33}"/>
              </a:ext>
              <a:ext uri="{C183D7F6-B498-43B3-948B-1728B52AA6E4}">
                <adec:decorative xmlns:adec="http://schemas.microsoft.com/office/drawing/2017/decorative" val="1"/>
              </a:ext>
            </a:extLst>
          </p:cNvPr>
          <p:cNvGrpSpPr/>
          <p:nvPr/>
        </p:nvGrpSpPr>
        <p:grpSpPr>
          <a:xfrm>
            <a:off x="0" y="1574800"/>
            <a:ext cx="12192000" cy="3962387"/>
            <a:chOff x="0" y="1574800"/>
            <a:chExt cx="12192000" cy="3962387"/>
          </a:xfrm>
        </p:grpSpPr>
        <p:sp>
          <p:nvSpPr>
            <p:cNvPr id="9" name="Rectangle 8">
              <a:extLst>
                <a:ext uri="{FF2B5EF4-FFF2-40B4-BE49-F238E27FC236}">
                  <a16:creationId xmlns:a16="http://schemas.microsoft.com/office/drawing/2014/main" id="{11AB4344-4804-2DDB-D9D0-61392D3118E2}"/>
                </a:ext>
              </a:extLst>
            </p:cNvPr>
            <p:cNvSpPr/>
            <p:nvPr/>
          </p:nvSpPr>
          <p:spPr bwMode="auto">
            <a:xfrm>
              <a:off x="6495561" y="2035665"/>
              <a:ext cx="1193466"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Container Registry</a:t>
              </a:r>
            </a:p>
          </p:txBody>
        </p:sp>
        <p:sp>
          <p:nvSpPr>
            <p:cNvPr id="10" name="Rectangle 9">
              <a:extLst>
                <a:ext uri="{FF2B5EF4-FFF2-40B4-BE49-F238E27FC236}">
                  <a16:creationId xmlns:a16="http://schemas.microsoft.com/office/drawing/2014/main" id="{FD83BE9D-FEDC-4B07-BEDD-83F27CFBBB88}"/>
                </a:ext>
              </a:extLst>
            </p:cNvPr>
            <p:cNvSpPr/>
            <p:nvPr/>
          </p:nvSpPr>
          <p:spPr bwMode="auto">
            <a:xfrm>
              <a:off x="9381706" y="2035666"/>
              <a:ext cx="2067343" cy="1177460"/>
            </a:xfrm>
            <a:prstGeom prst="rect">
              <a:avLst/>
            </a:prstGeom>
            <a:solidFill>
              <a:schemeClr val="tx2">
                <a:lumMod val="20000"/>
                <a:lumOff val="80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Web Front-end to navigate the indexed data for a search UI experience</a:t>
              </a:r>
            </a:p>
          </p:txBody>
        </p:sp>
        <p:cxnSp>
          <p:nvCxnSpPr>
            <p:cNvPr id="11" name="Straight Arrow Connector 10">
              <a:extLst>
                <a:ext uri="{FF2B5EF4-FFF2-40B4-BE49-F238E27FC236}">
                  <a16:creationId xmlns:a16="http://schemas.microsoft.com/office/drawing/2014/main" id="{0B4EC953-533E-7221-4B91-7B76826E83CF}"/>
                </a:ext>
                <a:ext uri="{C183D7F6-B498-43B3-948B-1728B52AA6E4}">
                  <adec:decorative xmlns:adec="http://schemas.microsoft.com/office/drawing/2017/decorative" val="1"/>
                </a:ext>
              </a:extLst>
            </p:cNvPr>
            <p:cNvCxnSpPr>
              <a:cxnSpLocks/>
            </p:cNvCxnSpPr>
            <p:nvPr/>
          </p:nvCxnSpPr>
          <p:spPr>
            <a:xfrm>
              <a:off x="7689027" y="2273739"/>
              <a:ext cx="169850"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3E7DA29-E0D3-746E-692B-49B6097BD01A}"/>
                </a:ext>
              </a:extLst>
            </p:cNvPr>
            <p:cNvSpPr/>
            <p:nvPr/>
          </p:nvSpPr>
          <p:spPr bwMode="auto">
            <a:xfrm>
              <a:off x="7858877" y="2736977"/>
              <a:ext cx="1341664"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Azure AI Search</a:t>
              </a:r>
            </a:p>
          </p:txBody>
        </p:sp>
        <p:pic>
          <p:nvPicPr>
            <p:cNvPr id="15" name="Graphic 14">
              <a:extLst>
                <a:ext uri="{FF2B5EF4-FFF2-40B4-BE49-F238E27FC236}">
                  <a16:creationId xmlns:a16="http://schemas.microsoft.com/office/drawing/2014/main" id="{BFE7274A-0075-FF45-42FC-01CE84DA5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2797" y="2784022"/>
              <a:ext cx="253824" cy="240608"/>
            </a:xfrm>
            <a:prstGeom prst="rect">
              <a:avLst/>
            </a:prstGeom>
          </p:spPr>
        </p:pic>
        <p:cxnSp>
          <p:nvCxnSpPr>
            <p:cNvPr id="16" name="Straight Arrow Connector 15">
              <a:extLst>
                <a:ext uri="{FF2B5EF4-FFF2-40B4-BE49-F238E27FC236}">
                  <a16:creationId xmlns:a16="http://schemas.microsoft.com/office/drawing/2014/main" id="{3C16411D-4FF3-129C-147F-221682386A3D}"/>
                </a:ext>
              </a:extLst>
            </p:cNvPr>
            <p:cNvCxnSpPr>
              <a:cxnSpLocks/>
            </p:cNvCxnSpPr>
            <p:nvPr/>
          </p:nvCxnSpPr>
          <p:spPr>
            <a:xfrm>
              <a:off x="9200541" y="2273739"/>
              <a:ext cx="181165"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9FA23AD-3A98-84FC-1FB1-48B24D68B93B}"/>
                </a:ext>
              </a:extLst>
            </p:cNvPr>
            <p:cNvSpPr/>
            <p:nvPr/>
          </p:nvSpPr>
          <p:spPr bwMode="auto">
            <a:xfrm>
              <a:off x="7858877" y="2035665"/>
              <a:ext cx="1341664"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App Service</a:t>
              </a:r>
            </a:p>
          </p:txBody>
        </p:sp>
        <p:pic>
          <p:nvPicPr>
            <p:cNvPr id="18" name="Graphic 17">
              <a:extLst>
                <a:ext uri="{FF2B5EF4-FFF2-40B4-BE49-F238E27FC236}">
                  <a16:creationId xmlns:a16="http://schemas.microsoft.com/office/drawing/2014/main" id="{5CBB27B0-FDF8-D2C1-21C9-95B3E181C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8418" y="2093235"/>
              <a:ext cx="244407" cy="220468"/>
            </a:xfrm>
            <a:prstGeom prst="rect">
              <a:avLst/>
            </a:prstGeom>
          </p:spPr>
        </p:pic>
        <p:pic>
          <p:nvPicPr>
            <p:cNvPr id="20" name="Graphic 19">
              <a:extLst>
                <a:ext uri="{FF2B5EF4-FFF2-40B4-BE49-F238E27FC236}">
                  <a16:creationId xmlns:a16="http://schemas.microsoft.com/office/drawing/2014/main" id="{CCD64556-FD4A-C8FC-2F99-0B6C6B7CD7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1599" y="2067020"/>
              <a:ext cx="241390" cy="233958"/>
            </a:xfrm>
            <a:prstGeom prst="rect">
              <a:avLst/>
            </a:prstGeom>
          </p:spPr>
        </p:pic>
        <p:sp>
          <p:nvSpPr>
            <p:cNvPr id="21" name="Rectangle 20">
              <a:extLst>
                <a:ext uri="{FF2B5EF4-FFF2-40B4-BE49-F238E27FC236}">
                  <a16:creationId xmlns:a16="http://schemas.microsoft.com/office/drawing/2014/main" id="{41CF252B-58E7-B77D-2687-9116F85D815F}"/>
                </a:ext>
              </a:extLst>
            </p:cNvPr>
            <p:cNvSpPr/>
            <p:nvPr/>
          </p:nvSpPr>
          <p:spPr bwMode="auto">
            <a:xfrm>
              <a:off x="6477651" y="2736977"/>
              <a:ext cx="1211376"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Azure SQL DB</a:t>
              </a:r>
            </a:p>
          </p:txBody>
        </p:sp>
        <p:pic>
          <p:nvPicPr>
            <p:cNvPr id="23" name="Picture 22" descr="Laptop and mobile device in purple and blue color">
              <a:extLst>
                <a:ext uri="{FF2B5EF4-FFF2-40B4-BE49-F238E27FC236}">
                  <a16:creationId xmlns:a16="http://schemas.microsoft.com/office/drawing/2014/main" id="{9971ED3A-8828-19EC-3818-E7C030C31957}"/>
                </a:ext>
              </a:extLst>
            </p:cNvPr>
            <p:cNvPicPr>
              <a:picLocks noChangeAspect="1"/>
            </p:cNvPicPr>
            <p:nvPr/>
          </p:nvPicPr>
          <p:blipFill>
            <a:blip r:embed="rId9"/>
            <a:stretch>
              <a:fillRect/>
            </a:stretch>
          </p:blipFill>
          <p:spPr>
            <a:xfrm>
              <a:off x="10180407" y="2061304"/>
              <a:ext cx="469940" cy="515210"/>
            </a:xfrm>
            <a:prstGeom prst="rect">
              <a:avLst/>
            </a:prstGeom>
            <a:effectLst>
              <a:outerShdw blurRad="38100" algn="ctr" rotWithShape="0">
                <a:prstClr val="black">
                  <a:alpha val="24000"/>
                </a:prstClr>
              </a:outerShdw>
            </a:effectLst>
          </p:spPr>
        </p:pic>
        <p:sp>
          <p:nvSpPr>
            <p:cNvPr id="24" name="Rectangle 23">
              <a:extLst>
                <a:ext uri="{FF2B5EF4-FFF2-40B4-BE49-F238E27FC236}">
                  <a16:creationId xmlns:a16="http://schemas.microsoft.com/office/drawing/2014/main" id="{9EC0FB92-55FD-7011-224A-73D5A94D5283}"/>
                </a:ext>
              </a:extLst>
            </p:cNvPr>
            <p:cNvSpPr/>
            <p:nvPr/>
          </p:nvSpPr>
          <p:spPr bwMode="auto">
            <a:xfrm>
              <a:off x="585218" y="1574800"/>
              <a:ext cx="11018519" cy="355594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5" name="TextBox 24">
              <a:extLst>
                <a:ext uri="{FF2B5EF4-FFF2-40B4-BE49-F238E27FC236}">
                  <a16:creationId xmlns:a16="http://schemas.microsoft.com/office/drawing/2014/main" id="{F3F53417-498B-1951-D6D0-AA8F2D0F8CDA}"/>
                </a:ext>
                <a:ext uri="{C183D7F6-B498-43B3-948B-1728B52AA6E4}">
                  <adec:decorative xmlns:adec="http://schemas.microsoft.com/office/drawing/2017/decorative" val="1"/>
                </a:ext>
              </a:extLst>
            </p:cNvPr>
            <p:cNvSpPr txBox="1"/>
            <p:nvPr/>
          </p:nvSpPr>
          <p:spPr>
            <a:xfrm>
              <a:off x="3943350" y="4991101"/>
              <a:ext cx="4305300" cy="271356"/>
            </a:xfrm>
            <a:prstGeom prst="roundRect">
              <a:avLst>
                <a:gd name="adj" fmla="val 50000"/>
              </a:avLst>
            </a:prstGeom>
            <a:solidFill>
              <a:schemeClr val="tx2"/>
            </a:solidFill>
            <a:ln>
              <a:noFill/>
            </a:ln>
            <a:effectLst/>
          </p:spPr>
          <p:txBody>
            <a:bodyPr wrap="square" lIns="91440" tIns="91440" rIns="91440" bIns="91440" rtlCol="0" anchor="ctr" anchorCtr="0">
              <a:noAutofit/>
            </a:bodyPr>
            <a:lstStyle>
              <a:defPPr>
                <a:defRPr lang="en-US"/>
              </a:defPPr>
              <a:lvl1pPr algn="ctr" defTabSz="932472" fontAlgn="base">
                <a:spcBef>
                  <a:spcPct val="0"/>
                </a:spcBef>
                <a:spcAft>
                  <a:spcPct val="0"/>
                </a:spcAft>
                <a:defRPr sz="11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Sans Text Semibold"/>
                  <a:ea typeface="+mn-ea"/>
                  <a:cs typeface="+mn-cs"/>
                  <a:hlinkClick r:id="rId10">
                    <a:extLst>
                      <a:ext uri="{A12FA001-AC4F-418D-AE19-62706E023703}">
                        <ahyp:hlinkClr xmlns:ahyp="http://schemas.microsoft.com/office/drawing/2018/hyperlinkcolor" val="tx"/>
                      </a:ext>
                    </a:extLst>
                  </a:hlinkClick>
                </a:rPr>
                <a:t>Conversational Knowledge Mining Solution Accelerator GitHub</a:t>
              </a:r>
              <a:endParaRPr kumimoji="0" lang="en-US" sz="1100" b="0" i="0" u="none" strike="noStrike" kern="1200" cap="none" spc="0" normalizeH="0" baseline="0" noProof="0" dirty="0">
                <a:ln>
                  <a:noFill/>
                </a:ln>
                <a:solidFill>
                  <a:srgbClr val="FFFFFF"/>
                </a:solidFill>
                <a:effectLst/>
                <a:uLnTx/>
                <a:uFillTx/>
                <a:latin typeface="Segoe Sans Text Semibold"/>
                <a:ea typeface="+mn-ea"/>
                <a:cs typeface="+mn-cs"/>
              </a:endParaRPr>
            </a:p>
          </p:txBody>
        </p:sp>
        <p:sp>
          <p:nvSpPr>
            <p:cNvPr id="27" name="Rectangle 26">
              <a:extLst>
                <a:ext uri="{FF2B5EF4-FFF2-40B4-BE49-F238E27FC236}">
                  <a16:creationId xmlns:a16="http://schemas.microsoft.com/office/drawing/2014/main" id="{FD050FC9-8965-7F4F-9CC0-C58108DBC488}"/>
                </a:ext>
              </a:extLst>
            </p:cNvPr>
            <p:cNvSpPr/>
            <p:nvPr/>
          </p:nvSpPr>
          <p:spPr bwMode="auto">
            <a:xfrm>
              <a:off x="9436894" y="3593115"/>
              <a:ext cx="1306796" cy="1102849"/>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sp>
          <p:nvSpPr>
            <p:cNvPr id="28" name="Rectangle 27">
              <a:extLst>
                <a:ext uri="{FF2B5EF4-FFF2-40B4-BE49-F238E27FC236}">
                  <a16:creationId xmlns:a16="http://schemas.microsoft.com/office/drawing/2014/main" id="{85BBE116-3AD1-726B-2639-624D12F95F7C}"/>
                </a:ext>
              </a:extLst>
            </p:cNvPr>
            <p:cNvSpPr/>
            <p:nvPr/>
          </p:nvSpPr>
          <p:spPr bwMode="auto">
            <a:xfrm>
              <a:off x="9493559" y="3641869"/>
              <a:ext cx="1193466" cy="43615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Azure OpenAl Service</a:t>
              </a:r>
            </a:p>
          </p:txBody>
        </p:sp>
        <p:sp>
          <p:nvSpPr>
            <p:cNvPr id="29" name="Rectangle 28">
              <a:extLst>
                <a:ext uri="{FF2B5EF4-FFF2-40B4-BE49-F238E27FC236}">
                  <a16:creationId xmlns:a16="http://schemas.microsoft.com/office/drawing/2014/main" id="{F4A6A8DA-354C-66CF-8823-85F94E332D6C}"/>
                </a:ext>
              </a:extLst>
            </p:cNvPr>
            <p:cNvSpPr/>
            <p:nvPr/>
          </p:nvSpPr>
          <p:spPr bwMode="auto">
            <a:xfrm>
              <a:off x="9493559" y="4182269"/>
              <a:ext cx="1193466" cy="43615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Azure Al Services</a:t>
              </a:r>
            </a:p>
          </p:txBody>
        </p:sp>
        <p:cxnSp>
          <p:nvCxnSpPr>
            <p:cNvPr id="30" name="Straight Arrow Connector 29">
              <a:extLst>
                <a:ext uri="{FF2B5EF4-FFF2-40B4-BE49-F238E27FC236}">
                  <a16:creationId xmlns:a16="http://schemas.microsoft.com/office/drawing/2014/main" id="{5533D73E-0436-6F86-C63E-675AA526F214}"/>
                </a:ext>
              </a:extLst>
            </p:cNvPr>
            <p:cNvCxnSpPr>
              <a:cxnSpLocks/>
            </p:cNvCxnSpPr>
            <p:nvPr/>
          </p:nvCxnSpPr>
          <p:spPr>
            <a:xfrm flipH="1">
              <a:off x="9179719" y="4144540"/>
              <a:ext cx="257175"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E5AF117-806D-196B-D984-6160B135FAD7}"/>
                </a:ext>
              </a:extLst>
            </p:cNvPr>
            <p:cNvCxnSpPr>
              <a:cxnSpLocks/>
            </p:cNvCxnSpPr>
            <p:nvPr/>
          </p:nvCxnSpPr>
          <p:spPr>
            <a:xfrm>
              <a:off x="7689027" y="2975051"/>
              <a:ext cx="169850" cy="0"/>
            </a:xfrm>
            <a:prstGeom prst="straightConnector1">
              <a:avLst/>
            </a:prstGeom>
            <a:ln>
              <a:solidFill>
                <a:schemeClr val="bg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7BF54AD6-32FA-D160-75B3-AAF4CCDD26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76808" y="4200148"/>
              <a:ext cx="238380" cy="236150"/>
            </a:xfrm>
            <a:prstGeom prst="rect">
              <a:avLst/>
            </a:prstGeom>
          </p:spPr>
        </p:pic>
        <p:cxnSp>
          <p:nvCxnSpPr>
            <p:cNvPr id="33" name="Straight Arrow Connector 32">
              <a:extLst>
                <a:ext uri="{FF2B5EF4-FFF2-40B4-BE49-F238E27FC236}">
                  <a16:creationId xmlns:a16="http://schemas.microsoft.com/office/drawing/2014/main" id="{7B1578AE-0187-6753-9AB7-8B98D209CF9A}"/>
                </a:ext>
              </a:extLst>
            </p:cNvPr>
            <p:cNvCxnSpPr>
              <a:cxnSpLocks/>
            </p:cNvCxnSpPr>
            <p:nvPr/>
          </p:nvCxnSpPr>
          <p:spPr>
            <a:xfrm>
              <a:off x="8529709" y="3213125"/>
              <a:ext cx="0" cy="379990"/>
            </a:xfrm>
            <a:prstGeom prst="straightConnector1">
              <a:avLst/>
            </a:prstGeom>
            <a:ln w="6350">
              <a:solidFill>
                <a:schemeClr val="bg1">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9648D3C-CACD-B956-7405-75BC2BD9EBC3}"/>
                </a:ext>
              </a:extLst>
            </p:cNvPr>
            <p:cNvSpPr txBox="1"/>
            <p:nvPr/>
          </p:nvSpPr>
          <p:spPr>
            <a:xfrm>
              <a:off x="3415150" y="3292797"/>
              <a:ext cx="1278314" cy="1236236"/>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As processed</a:t>
              </a:r>
              <a:br>
                <a:rPr kumimoji="0" lang="en-US" sz="800" b="0" i="0" u="none" strike="noStrike" kern="1200" cap="none" spc="0" normalizeH="0" baseline="0" noProof="0" dirty="0">
                  <a:ln>
                    <a:noFill/>
                  </a:ln>
                  <a:solidFill>
                    <a:srgbClr val="000000"/>
                  </a:solidFill>
                  <a:effectLst/>
                  <a:uLnTx/>
                  <a:uFillTx/>
                  <a:latin typeface="Segoe Sans Text"/>
                  <a:ea typeface="+mn-ea"/>
                  <a:cs typeface="+mn-cs"/>
                </a:rPr>
              </a:br>
              <a:r>
                <a:rPr kumimoji="0" lang="en-US" sz="800" b="0" i="0" u="none" strike="noStrike" kern="1200" cap="none" spc="0" normalizeH="0" baseline="0" noProof="0" dirty="0">
                  <a:ln>
                    <a:noFill/>
                  </a:ln>
                  <a:solidFill>
                    <a:srgbClr val="000000"/>
                  </a:solidFill>
                  <a:effectLst/>
                  <a:uLnTx/>
                  <a:uFillTx/>
                  <a:latin typeface="Segoe Sans Text"/>
                  <a:ea typeface="+mn-ea"/>
                  <a:cs typeface="+mn-cs"/>
                </a:rPr>
                <a:t>recordings and text-based conversations are uploaded they trigger the automatic Batch Transcription job</a:t>
              </a:r>
            </a:p>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Each json/wav file exported represents one conversation (customer to agent,</a:t>
              </a:r>
              <a:br>
                <a:rPr kumimoji="0" lang="en-US" sz="800" b="0" i="0" u="none" strike="noStrike" kern="1200" cap="none" spc="0" normalizeH="0" baseline="0" noProof="0" dirty="0">
                  <a:ln>
                    <a:noFill/>
                  </a:ln>
                  <a:solidFill>
                    <a:srgbClr val="000000"/>
                  </a:solidFill>
                  <a:effectLst/>
                  <a:uLnTx/>
                  <a:uFillTx/>
                  <a:latin typeface="Segoe Sans Text"/>
                  <a:ea typeface="+mn-ea"/>
                  <a:cs typeface="+mn-cs"/>
                </a:rPr>
              </a:br>
              <a:r>
                <a:rPr kumimoji="0" lang="en-US" sz="800" b="0" i="0" u="none" strike="noStrike" kern="1200" cap="none" spc="0" normalizeH="0" baseline="0" noProof="0" dirty="0">
                  <a:ln>
                    <a:noFill/>
                  </a:ln>
                  <a:solidFill>
                    <a:srgbClr val="000000"/>
                  </a:solidFill>
                  <a:effectLst/>
                  <a:uLnTx/>
                  <a:uFillTx/>
                  <a:latin typeface="Segoe Sans Text"/>
                  <a:ea typeface="+mn-ea"/>
                  <a:cs typeface="+mn-cs"/>
                </a:rPr>
                <a:t>voice or text chat)</a:t>
              </a:r>
            </a:p>
          </p:txBody>
        </p:sp>
        <p:sp>
          <p:nvSpPr>
            <p:cNvPr id="40" name="Rectangle 39">
              <a:extLst>
                <a:ext uri="{FF2B5EF4-FFF2-40B4-BE49-F238E27FC236}">
                  <a16:creationId xmlns:a16="http://schemas.microsoft.com/office/drawing/2014/main" id="{C0618DC5-8AF4-EB8F-38DC-C343E5D9E6B5}"/>
                </a:ext>
              </a:extLst>
            </p:cNvPr>
            <p:cNvSpPr/>
            <p:nvPr/>
          </p:nvSpPr>
          <p:spPr bwMode="auto">
            <a:xfrm>
              <a:off x="1743959" y="2736977"/>
              <a:ext cx="1316741"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Call and Text Recordings</a:t>
              </a:r>
            </a:p>
          </p:txBody>
        </p:sp>
        <p:grpSp>
          <p:nvGrpSpPr>
            <p:cNvPr id="41" name="Group 40">
              <a:extLst>
                <a:ext uri="{FF2B5EF4-FFF2-40B4-BE49-F238E27FC236}">
                  <a16:creationId xmlns:a16="http://schemas.microsoft.com/office/drawing/2014/main" id="{DAF172E2-D4CC-B01E-9E18-7FA99E406563}"/>
                </a:ext>
              </a:extLst>
            </p:cNvPr>
            <p:cNvGrpSpPr/>
            <p:nvPr/>
          </p:nvGrpSpPr>
          <p:grpSpPr>
            <a:xfrm>
              <a:off x="1572577" y="2774229"/>
              <a:ext cx="1103884" cy="226146"/>
              <a:chOff x="1500610" y="2747587"/>
              <a:chExt cx="1062462" cy="252648"/>
            </a:xfrm>
          </p:grpSpPr>
          <p:sp>
            <p:nvSpPr>
              <p:cNvPr id="42" name="ChatBot_F08B" title="Icon of a robotic chat bubble with a smiley face">
                <a:extLst>
                  <a:ext uri="{FF2B5EF4-FFF2-40B4-BE49-F238E27FC236}">
                    <a16:creationId xmlns:a16="http://schemas.microsoft.com/office/drawing/2014/main" id="{7B12020F-AEDA-2B3A-3200-95CF947FBC00}"/>
                  </a:ext>
                </a:extLst>
              </p:cNvPr>
              <p:cNvSpPr>
                <a:spLocks noChangeAspect="1" noEditPoints="1"/>
              </p:cNvSpPr>
              <p:nvPr/>
            </p:nvSpPr>
            <p:spPr bwMode="auto">
              <a:xfrm>
                <a:off x="2367469" y="2747587"/>
                <a:ext cx="195603" cy="25264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47" name="Group 46">
                <a:extLst>
                  <a:ext uri="{FF2B5EF4-FFF2-40B4-BE49-F238E27FC236}">
                    <a16:creationId xmlns:a16="http://schemas.microsoft.com/office/drawing/2014/main" id="{D75D6CE7-B8B7-9E85-52F2-CE552511D7E7}"/>
                  </a:ext>
                </a:extLst>
              </p:cNvPr>
              <p:cNvGrpSpPr/>
              <p:nvPr/>
            </p:nvGrpSpPr>
            <p:grpSpPr>
              <a:xfrm>
                <a:off x="1500610" y="2790458"/>
                <a:ext cx="190500" cy="187433"/>
                <a:chOff x="1119497" y="2800350"/>
                <a:chExt cx="190500" cy="166688"/>
              </a:xfrm>
            </p:grpSpPr>
            <p:cxnSp>
              <p:nvCxnSpPr>
                <p:cNvPr id="48" name="Straight Connector 47">
                  <a:extLst>
                    <a:ext uri="{FF2B5EF4-FFF2-40B4-BE49-F238E27FC236}">
                      <a16:creationId xmlns:a16="http://schemas.microsoft.com/office/drawing/2014/main" id="{85018F0D-5ED7-370F-2483-923620F2AB8C}"/>
                    </a:ext>
                  </a:extLst>
                </p:cNvPr>
                <p:cNvCxnSpPr>
                  <a:cxnSpLocks/>
                </p:cNvCxnSpPr>
                <p:nvPr/>
              </p:nvCxnSpPr>
              <p:spPr>
                <a:xfrm>
                  <a:off x="1119497" y="2864314"/>
                  <a:ext cx="0" cy="387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6F8739-C5AA-3CA8-878B-B2EF8EB8D9E4}"/>
                    </a:ext>
                  </a:extLst>
                </p:cNvPr>
                <p:cNvCxnSpPr>
                  <a:cxnSpLocks/>
                </p:cNvCxnSpPr>
                <p:nvPr/>
              </p:nvCxnSpPr>
              <p:spPr>
                <a:xfrm>
                  <a:off x="1143309" y="2844403"/>
                  <a:ext cx="0" cy="785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46E5FD2-592B-D71F-4113-5E3B329C9931}"/>
                    </a:ext>
                  </a:extLst>
                </p:cNvPr>
                <p:cNvCxnSpPr>
                  <a:cxnSpLocks/>
                </p:cNvCxnSpPr>
                <p:nvPr/>
              </p:nvCxnSpPr>
              <p:spPr>
                <a:xfrm>
                  <a:off x="1167121" y="2817019"/>
                  <a:ext cx="0" cy="1333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4756DC-DFF5-5020-CCBA-766D1FB5BAC5}"/>
                    </a:ext>
                  </a:extLst>
                </p:cNvPr>
                <p:cNvCxnSpPr>
                  <a:cxnSpLocks/>
                </p:cNvCxnSpPr>
                <p:nvPr/>
              </p:nvCxnSpPr>
              <p:spPr>
                <a:xfrm>
                  <a:off x="1190933" y="2800350"/>
                  <a:ext cx="0" cy="16668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5FC6408-EEA0-95D3-A2A8-A89E1F7853E2}"/>
                    </a:ext>
                  </a:extLst>
                </p:cNvPr>
                <p:cNvCxnSpPr>
                  <a:cxnSpLocks/>
                </p:cNvCxnSpPr>
                <p:nvPr/>
              </p:nvCxnSpPr>
              <p:spPr>
                <a:xfrm>
                  <a:off x="1214745" y="2840236"/>
                  <a:ext cx="0" cy="869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EF5970-6419-1ED2-3403-F663CB3A35F9}"/>
                    </a:ext>
                  </a:extLst>
                </p:cNvPr>
                <p:cNvCxnSpPr>
                  <a:cxnSpLocks/>
                </p:cNvCxnSpPr>
                <p:nvPr/>
              </p:nvCxnSpPr>
              <p:spPr>
                <a:xfrm>
                  <a:off x="1238557" y="2856145"/>
                  <a:ext cx="0" cy="5509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D8A9AB-C7A3-2D71-4DEE-8B4BCB3383C9}"/>
                    </a:ext>
                  </a:extLst>
                </p:cNvPr>
                <p:cNvCxnSpPr>
                  <a:cxnSpLocks/>
                </p:cNvCxnSpPr>
                <p:nvPr/>
              </p:nvCxnSpPr>
              <p:spPr>
                <a:xfrm>
                  <a:off x="1262369" y="2869407"/>
                  <a:ext cx="0" cy="285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3A912B-EC72-CDB2-2A78-7A729DE5F4BA}"/>
                    </a:ext>
                  </a:extLst>
                </p:cNvPr>
                <p:cNvCxnSpPr>
                  <a:cxnSpLocks/>
                </p:cNvCxnSpPr>
                <p:nvPr/>
              </p:nvCxnSpPr>
              <p:spPr>
                <a:xfrm>
                  <a:off x="1286181" y="2864314"/>
                  <a:ext cx="0" cy="387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B7E233A-C5C5-FBAE-8C94-0FD526DFE3D5}"/>
                    </a:ext>
                  </a:extLst>
                </p:cNvPr>
                <p:cNvCxnSpPr>
                  <a:cxnSpLocks/>
                </p:cNvCxnSpPr>
                <p:nvPr/>
              </p:nvCxnSpPr>
              <p:spPr>
                <a:xfrm>
                  <a:off x="1309997" y="2870432"/>
                  <a:ext cx="0" cy="2652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54619E88-360A-F947-C1B9-4D9FCAB8C527}"/>
                </a:ext>
              </a:extLst>
            </p:cNvPr>
            <p:cNvGrpSpPr/>
            <p:nvPr/>
          </p:nvGrpSpPr>
          <p:grpSpPr>
            <a:xfrm>
              <a:off x="725616" y="3843747"/>
              <a:ext cx="2058400" cy="1693440"/>
              <a:chOff x="1000139" y="1930724"/>
              <a:chExt cx="1426762" cy="1693440"/>
            </a:xfrm>
          </p:grpSpPr>
          <p:cxnSp>
            <p:nvCxnSpPr>
              <p:cNvPr id="63" name="Straight Connector 62">
                <a:extLst>
                  <a:ext uri="{FF2B5EF4-FFF2-40B4-BE49-F238E27FC236}">
                    <a16:creationId xmlns:a16="http://schemas.microsoft.com/office/drawing/2014/main" id="{C4F10AD2-3F40-896F-D503-F825144ED7FA}"/>
                  </a:ext>
                </a:extLst>
              </p:cNvPr>
              <p:cNvCxnSpPr/>
              <p:nvPr/>
            </p:nvCxnSpPr>
            <p:spPr>
              <a:xfrm>
                <a:off x="1000139" y="2132603"/>
                <a:ext cx="137991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7448037-0D70-9677-BA69-85BE2468BE25}"/>
                  </a:ext>
                </a:extLst>
              </p:cNvPr>
              <p:cNvSpPr txBox="1"/>
              <p:nvPr/>
            </p:nvSpPr>
            <p:spPr>
              <a:xfrm>
                <a:off x="1050409" y="1930724"/>
                <a:ext cx="353059" cy="26238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Key</a:t>
                </a:r>
              </a:p>
            </p:txBody>
          </p:sp>
          <p:sp>
            <p:nvSpPr>
              <p:cNvPr id="66" name="TextBox 65">
                <a:extLst>
                  <a:ext uri="{FF2B5EF4-FFF2-40B4-BE49-F238E27FC236}">
                    <a16:creationId xmlns:a16="http://schemas.microsoft.com/office/drawing/2014/main" id="{938AD4C0-F37C-DC53-A50A-057D7CF1E191}"/>
                  </a:ext>
                </a:extLst>
              </p:cNvPr>
              <p:cNvSpPr txBox="1"/>
              <p:nvPr/>
            </p:nvSpPr>
            <p:spPr>
              <a:xfrm>
                <a:off x="1241789" y="2217188"/>
                <a:ext cx="1185112" cy="1406976"/>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Sans Text Semibold"/>
                    <a:ea typeface="+mn-ea"/>
                    <a:cs typeface="+mn-cs"/>
                  </a:rPr>
                  <a:t>Container Registry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This is hosted externally in a different Azure resource group and is not deployed as part of the solution to the user's Azure subscription/ resource group</a:t>
                </a:r>
              </a:p>
            </p:txBody>
          </p:sp>
          <p:sp>
            <p:nvSpPr>
              <p:cNvPr id="69" name="Isosceles Triangle 68">
                <a:extLst>
                  <a:ext uri="{FF2B5EF4-FFF2-40B4-BE49-F238E27FC236}">
                    <a16:creationId xmlns:a16="http://schemas.microsoft.com/office/drawing/2014/main" id="{F239D29E-C1DB-B231-0C48-5980A66BC5F1}"/>
                  </a:ext>
                </a:extLst>
              </p:cNvPr>
              <p:cNvSpPr/>
              <p:nvPr/>
            </p:nvSpPr>
            <p:spPr bwMode="auto">
              <a:xfrm rot="16200000" flipH="1">
                <a:off x="964682" y="2294601"/>
                <a:ext cx="284373" cy="156054"/>
              </a:xfrm>
              <a:prstGeom prst="triangle">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grpSp>
        <p:sp>
          <p:nvSpPr>
            <p:cNvPr id="71" name="Rectangle 70">
              <a:extLst>
                <a:ext uri="{FF2B5EF4-FFF2-40B4-BE49-F238E27FC236}">
                  <a16:creationId xmlns:a16="http://schemas.microsoft.com/office/drawing/2014/main" id="{27BF1104-427D-9492-4180-D682AFB078F2}"/>
                </a:ext>
              </a:extLst>
            </p:cNvPr>
            <p:cNvSpPr/>
            <p:nvPr/>
          </p:nvSpPr>
          <p:spPr bwMode="auto">
            <a:xfrm>
              <a:off x="4967288" y="2691706"/>
              <a:ext cx="1300560" cy="1490562"/>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sp>
          <p:nvSpPr>
            <p:cNvPr id="73" name="Rectangle 72">
              <a:extLst>
                <a:ext uri="{FF2B5EF4-FFF2-40B4-BE49-F238E27FC236}">
                  <a16:creationId xmlns:a16="http://schemas.microsoft.com/office/drawing/2014/main" id="{C7338945-1A7D-E9B6-3695-8F4D99A1D987}"/>
                </a:ext>
              </a:extLst>
            </p:cNvPr>
            <p:cNvSpPr/>
            <p:nvPr/>
          </p:nvSpPr>
          <p:spPr bwMode="auto">
            <a:xfrm>
              <a:off x="5020835" y="2736977"/>
              <a:ext cx="1193467"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Azure Functions</a:t>
              </a:r>
            </a:p>
          </p:txBody>
        </p:sp>
        <p:sp>
          <p:nvSpPr>
            <p:cNvPr id="74" name="TextBox 73">
              <a:extLst>
                <a:ext uri="{FF2B5EF4-FFF2-40B4-BE49-F238E27FC236}">
                  <a16:creationId xmlns:a16="http://schemas.microsoft.com/office/drawing/2014/main" id="{E7B6F473-9357-CACD-7332-73630CDC9DE9}"/>
                </a:ext>
              </a:extLst>
            </p:cNvPr>
            <p:cNvSpPr txBox="1"/>
            <p:nvPr/>
          </p:nvSpPr>
          <p:spPr>
            <a:xfrm>
              <a:off x="5054792" y="3292796"/>
              <a:ext cx="1137665"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resulting transcriptions are stored in </a:t>
              </a:r>
              <a:r>
                <a:rPr lang="en-US" sz="800">
                  <a:solidFill>
                    <a:srgbClr val="000000"/>
                  </a:solidFill>
                  <a:latin typeface="Segoe Sans Text"/>
                </a:rPr>
                <a:t>a database,</a:t>
              </a:r>
              <a:r>
                <a:rPr kumimoji="0" lang="en-US" sz="800" b="0" i="0" u="none" strike="noStrike" kern="1200" cap="none" spc="0" normalizeH="0" baseline="0" noProof="0">
                  <a:ln>
                    <a:noFill/>
                  </a:ln>
                  <a:solidFill>
                    <a:srgbClr val="000000"/>
                  </a:solidFill>
                  <a:effectLst/>
                  <a:uLnTx/>
                  <a:uFillTx/>
                  <a:latin typeface="Segoe Sans Text"/>
                  <a:ea typeface="+mn-ea"/>
                  <a:cs typeface="+mn-cs"/>
                </a:rPr>
                <a:t> along with the enriched metadata (diarization,</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sentiment, etc.)</a:t>
              </a:r>
            </a:p>
          </p:txBody>
        </p:sp>
        <p:pic>
          <p:nvPicPr>
            <p:cNvPr id="76" name="Graphic 75">
              <a:extLst>
                <a:ext uri="{FF2B5EF4-FFF2-40B4-BE49-F238E27FC236}">
                  <a16:creationId xmlns:a16="http://schemas.microsoft.com/office/drawing/2014/main" id="{30C9D23D-F8C0-E766-FEC7-BD02D19FB9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08810" y="2786317"/>
              <a:ext cx="229630" cy="225998"/>
            </a:xfrm>
            <a:prstGeom prst="rect">
              <a:avLst/>
            </a:prstGeom>
          </p:spPr>
        </p:pic>
        <p:sp>
          <p:nvSpPr>
            <p:cNvPr id="77" name="Rectangle 76">
              <a:extLst>
                <a:ext uri="{FF2B5EF4-FFF2-40B4-BE49-F238E27FC236}">
                  <a16:creationId xmlns:a16="http://schemas.microsoft.com/office/drawing/2014/main" id="{CC1ACCBD-66A9-0380-7C03-E5B42985DBF0}"/>
                </a:ext>
              </a:extLst>
            </p:cNvPr>
            <p:cNvSpPr/>
            <p:nvPr/>
          </p:nvSpPr>
          <p:spPr bwMode="auto">
            <a:xfrm>
              <a:off x="7879699" y="3593115"/>
              <a:ext cx="1300020" cy="1102849"/>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sp>
          <p:nvSpPr>
            <p:cNvPr id="78" name="Rectangle 77">
              <a:extLst>
                <a:ext uri="{FF2B5EF4-FFF2-40B4-BE49-F238E27FC236}">
                  <a16:creationId xmlns:a16="http://schemas.microsoft.com/office/drawing/2014/main" id="{08D2B4A8-85F0-2C55-D1B1-D8F5B713CB25}"/>
                </a:ext>
              </a:extLst>
            </p:cNvPr>
            <p:cNvSpPr/>
            <p:nvPr/>
          </p:nvSpPr>
          <p:spPr bwMode="auto">
            <a:xfrm>
              <a:off x="7932976" y="3641869"/>
              <a:ext cx="1193466" cy="403757"/>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Azure Functions</a:t>
              </a:r>
            </a:p>
          </p:txBody>
        </p:sp>
        <p:sp>
          <p:nvSpPr>
            <p:cNvPr id="79" name="TextBox 78">
              <a:extLst>
                <a:ext uri="{FF2B5EF4-FFF2-40B4-BE49-F238E27FC236}">
                  <a16:creationId xmlns:a16="http://schemas.microsoft.com/office/drawing/2014/main" id="{047A22F8-B60D-113E-1049-C904F7A6CA74}"/>
                </a:ext>
              </a:extLst>
            </p:cNvPr>
            <p:cNvSpPr txBox="1"/>
            <p:nvPr/>
          </p:nvSpPr>
          <p:spPr>
            <a:xfrm>
              <a:off x="7966582" y="4112088"/>
              <a:ext cx="1137664" cy="49244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 set of custom and</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pre-built functions that implement the different use cases</a:t>
              </a:r>
            </a:p>
          </p:txBody>
        </p:sp>
        <p:grpSp>
          <p:nvGrpSpPr>
            <p:cNvPr id="80" name="Group 79">
              <a:extLst>
                <a:ext uri="{FF2B5EF4-FFF2-40B4-BE49-F238E27FC236}">
                  <a16:creationId xmlns:a16="http://schemas.microsoft.com/office/drawing/2014/main" id="{951CAD06-AD32-08CC-924C-1F9FC5C26519}"/>
                </a:ext>
              </a:extLst>
            </p:cNvPr>
            <p:cNvGrpSpPr/>
            <p:nvPr/>
          </p:nvGrpSpPr>
          <p:grpSpPr>
            <a:xfrm>
              <a:off x="8182191" y="3681026"/>
              <a:ext cx="706405" cy="181362"/>
              <a:chOff x="7962814" y="3963070"/>
              <a:chExt cx="768902" cy="200577"/>
            </a:xfrm>
          </p:grpSpPr>
          <p:pic>
            <p:nvPicPr>
              <p:cNvPr id="81" name="Graphic 80">
                <a:extLst>
                  <a:ext uri="{FF2B5EF4-FFF2-40B4-BE49-F238E27FC236}">
                    <a16:creationId xmlns:a16="http://schemas.microsoft.com/office/drawing/2014/main" id="{8351ED70-8183-BAAC-E3EE-B9AC615D323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2814" y="3963070"/>
                <a:ext cx="200577" cy="200577"/>
              </a:xfrm>
              <a:prstGeom prst="rect">
                <a:avLst/>
              </a:prstGeom>
            </p:spPr>
          </p:pic>
          <p:pic>
            <p:nvPicPr>
              <p:cNvPr id="82" name="Graphic 81">
                <a:extLst>
                  <a:ext uri="{FF2B5EF4-FFF2-40B4-BE49-F238E27FC236}">
                    <a16:creationId xmlns:a16="http://schemas.microsoft.com/office/drawing/2014/main" id="{4A39FCC3-484C-5C04-A027-5D8D7B705F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46976" y="3963070"/>
                <a:ext cx="200577" cy="200577"/>
              </a:xfrm>
              <a:prstGeom prst="rect">
                <a:avLst/>
              </a:prstGeom>
            </p:spPr>
          </p:pic>
          <p:pic>
            <p:nvPicPr>
              <p:cNvPr id="83" name="Graphic 82">
                <a:extLst>
                  <a:ext uri="{FF2B5EF4-FFF2-40B4-BE49-F238E27FC236}">
                    <a16:creationId xmlns:a16="http://schemas.microsoft.com/office/drawing/2014/main" id="{295ACE75-6252-7E2C-7078-AF14D04258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31139" y="3963070"/>
                <a:ext cx="200577" cy="200577"/>
              </a:xfrm>
              <a:prstGeom prst="rect">
                <a:avLst/>
              </a:prstGeom>
            </p:spPr>
          </p:pic>
        </p:grpSp>
        <p:cxnSp>
          <p:nvCxnSpPr>
            <p:cNvPr id="87" name="Straight Arrow Connector 86">
              <a:extLst>
                <a:ext uri="{FF2B5EF4-FFF2-40B4-BE49-F238E27FC236}">
                  <a16:creationId xmlns:a16="http://schemas.microsoft.com/office/drawing/2014/main" id="{224053F9-4FA2-A93E-347A-BF659D1A41C4}"/>
                </a:ext>
              </a:extLst>
            </p:cNvPr>
            <p:cNvCxnSpPr>
              <a:cxnSpLocks/>
            </p:cNvCxnSpPr>
            <p:nvPr/>
          </p:nvCxnSpPr>
          <p:spPr>
            <a:xfrm>
              <a:off x="6288400" y="2975051"/>
              <a:ext cx="189251"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4FFACF7-B58A-3C09-8B3D-2A4A279757C0}"/>
                </a:ext>
              </a:extLst>
            </p:cNvPr>
            <p:cNvCxnSpPr>
              <a:cxnSpLocks/>
            </p:cNvCxnSpPr>
            <p:nvPr/>
          </p:nvCxnSpPr>
          <p:spPr>
            <a:xfrm>
              <a:off x="4757485" y="2975052"/>
              <a:ext cx="189251"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49AEE11-A631-6594-EB9F-1E43321ADC9A}"/>
                </a:ext>
              </a:extLst>
            </p:cNvPr>
            <p:cNvCxnSpPr>
              <a:cxnSpLocks/>
            </p:cNvCxnSpPr>
            <p:nvPr/>
          </p:nvCxnSpPr>
          <p:spPr>
            <a:xfrm>
              <a:off x="3060700" y="2975051"/>
              <a:ext cx="189251"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3F54B8E-4CF9-B24F-D98A-4E5FB39BBE64}"/>
                </a:ext>
              </a:extLst>
            </p:cNvPr>
            <p:cNvCxnSpPr>
              <a:cxnSpLocks/>
            </p:cNvCxnSpPr>
            <p:nvPr/>
          </p:nvCxnSpPr>
          <p:spPr>
            <a:xfrm flipV="1">
              <a:off x="8529709" y="2511813"/>
              <a:ext cx="0" cy="225164"/>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E6F63ECB-7936-B12D-9FCE-35559817791A}"/>
                </a:ext>
              </a:extLst>
            </p:cNvPr>
            <p:cNvSpPr/>
            <p:nvPr/>
          </p:nvSpPr>
          <p:spPr bwMode="auto">
            <a:xfrm>
              <a:off x="3273044" y="2697052"/>
              <a:ext cx="1461348" cy="2147998"/>
            </a:xfrm>
            <a:prstGeom prst="rect">
              <a:avLst/>
            </a:prstGeom>
            <a:noFill/>
            <a:ln w="6350">
              <a:solidFill>
                <a:schemeClr val="bg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sp>
          <p:nvSpPr>
            <p:cNvPr id="96" name="Rectangle 95">
              <a:extLst>
                <a:ext uri="{FF2B5EF4-FFF2-40B4-BE49-F238E27FC236}">
                  <a16:creationId xmlns:a16="http://schemas.microsoft.com/office/drawing/2014/main" id="{DF80B6E4-9076-39F1-9DDE-C87C827C4D9A}"/>
                </a:ext>
              </a:extLst>
            </p:cNvPr>
            <p:cNvSpPr/>
            <p:nvPr/>
          </p:nvSpPr>
          <p:spPr bwMode="auto">
            <a:xfrm>
              <a:off x="3323148" y="2736978"/>
              <a:ext cx="1361140"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Azure SQL DB</a:t>
              </a:r>
            </a:p>
          </p:txBody>
        </p:sp>
        <p:sp>
          <p:nvSpPr>
            <p:cNvPr id="100" name="Isosceles Triangle 99">
              <a:extLst>
                <a:ext uri="{FF2B5EF4-FFF2-40B4-BE49-F238E27FC236}">
                  <a16:creationId xmlns:a16="http://schemas.microsoft.com/office/drawing/2014/main" id="{19905821-EE6E-326C-B04E-5F92535AD88F}"/>
                </a:ext>
              </a:extLst>
            </p:cNvPr>
            <p:cNvSpPr>
              <a:spLocks/>
            </p:cNvSpPr>
            <p:nvPr/>
          </p:nvSpPr>
          <p:spPr bwMode="auto">
            <a:xfrm rot="16200000" flipH="1">
              <a:off x="7481695" y="2016756"/>
              <a:ext cx="188423" cy="226241"/>
            </a:xfrm>
            <a:prstGeom prst="triangle">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CFBEB64E-112A-9EF3-5814-84E5EF46C5EF}"/>
                </a:ext>
              </a:extLst>
            </p:cNvPr>
            <p:cNvCxnSpPr>
              <a:cxnSpLocks/>
              <a:stCxn id="21" idx="3"/>
              <a:endCxn id="12" idx="1"/>
            </p:cNvCxnSpPr>
            <p:nvPr/>
          </p:nvCxnSpPr>
          <p:spPr>
            <a:xfrm>
              <a:off x="7689027" y="2975051"/>
              <a:ext cx="169850"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CA634E-C36F-02BA-8446-5D84BFBE2793}"/>
                </a:ext>
              </a:extLst>
            </p:cNvPr>
            <p:cNvCxnSpPr>
              <a:cxnSpLocks/>
            </p:cNvCxnSpPr>
            <p:nvPr/>
          </p:nvCxnSpPr>
          <p:spPr>
            <a:xfrm>
              <a:off x="0" y="5398844"/>
              <a:ext cx="12192000" cy="0"/>
            </a:xfrm>
            <a:prstGeom prst="line">
              <a:avLst/>
            </a:prstGeom>
            <a:noFill/>
            <a:ln w="190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5" name="Graphic 34" descr="Azure SQL DB logo">
              <a:extLst>
                <a:ext uri="{FF2B5EF4-FFF2-40B4-BE49-F238E27FC236}">
                  <a16:creationId xmlns:a16="http://schemas.microsoft.com/office/drawing/2014/main" id="{AE828087-F55C-BAB3-A389-6B703042399D}"/>
                </a:ext>
                <a:ext uri="{C183D7F6-B498-43B3-948B-1728B52AA6E4}">
                  <adec:decorative xmlns:adec="http://schemas.microsoft.com/office/drawing/2017/decorative" val="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85630" y="2784022"/>
              <a:ext cx="274320" cy="274320"/>
            </a:xfrm>
            <a:prstGeom prst="rect">
              <a:avLst/>
            </a:prstGeom>
          </p:spPr>
        </p:pic>
        <p:pic>
          <p:nvPicPr>
            <p:cNvPr id="36" name="Graphic 35" descr="Azure SQL DB logo">
              <a:extLst>
                <a:ext uri="{FF2B5EF4-FFF2-40B4-BE49-F238E27FC236}">
                  <a16:creationId xmlns:a16="http://schemas.microsoft.com/office/drawing/2014/main" id="{0A5E1776-085C-FD47-887F-6308BDD19C7D}"/>
                </a:ext>
                <a:ext uri="{C183D7F6-B498-43B3-948B-1728B52AA6E4}">
                  <adec:decorative xmlns:adec="http://schemas.microsoft.com/office/drawing/2017/decorative" val="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1599" y="2772677"/>
              <a:ext cx="274320" cy="274320"/>
            </a:xfrm>
            <a:prstGeom prst="rect">
              <a:avLst/>
            </a:prstGeom>
          </p:spPr>
        </p:pic>
      </p:grpSp>
    </p:spTree>
    <p:extLst>
      <p:ext uri="{BB962C8B-B14F-4D97-AF65-F5344CB8AC3E}">
        <p14:creationId xmlns:p14="http://schemas.microsoft.com/office/powerpoint/2010/main" val="202067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64">
            <a:extLst>
              <a:ext uri="{FF2B5EF4-FFF2-40B4-BE49-F238E27FC236}">
                <a16:creationId xmlns:a16="http://schemas.microsoft.com/office/drawing/2014/main" id="{F7F62C2E-E1F8-AB99-FE63-BAD1B8F70F38}"/>
              </a:ext>
              <a:ext uri="{C183D7F6-B498-43B3-948B-1728B52AA6E4}">
                <adec:decorative xmlns:adec="http://schemas.microsoft.com/office/drawing/2017/decorative" val="1"/>
              </a:ext>
            </a:extLst>
          </p:cNvPr>
          <p:cNvSpPr/>
          <p:nvPr/>
        </p:nvSpPr>
        <p:spPr bwMode="auto">
          <a:xfrm>
            <a:off x="584201" y="1666876"/>
            <a:ext cx="7253287" cy="2328616"/>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1" name="Rounded Rectangle 64">
            <a:extLst>
              <a:ext uri="{FF2B5EF4-FFF2-40B4-BE49-F238E27FC236}">
                <a16:creationId xmlns:a16="http://schemas.microsoft.com/office/drawing/2014/main" id="{081ED21B-D134-2FDB-32AF-E3428067B8C3}"/>
              </a:ext>
              <a:ext uri="{C183D7F6-B498-43B3-948B-1728B52AA6E4}">
                <adec:decorative xmlns:adec="http://schemas.microsoft.com/office/drawing/2017/decorative" val="1"/>
              </a:ext>
            </a:extLst>
          </p:cNvPr>
          <p:cNvSpPr/>
          <p:nvPr/>
        </p:nvSpPr>
        <p:spPr bwMode="auto">
          <a:xfrm>
            <a:off x="584201" y="4328222"/>
            <a:ext cx="7253287" cy="2237467"/>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gradFill>
                <a:gsLst>
                  <a:gs pos="51000">
                    <a:srgbClr val="000000"/>
                  </a:gs>
                  <a:gs pos="42000">
                    <a:srgbClr val="000000"/>
                  </a:gs>
                </a:gsLst>
                <a:lin ang="0" scaled="0"/>
              </a:gradFill>
            </a:endParaRPr>
          </a:p>
        </p:txBody>
      </p:sp>
      <p:sp>
        <p:nvSpPr>
          <p:cNvPr id="37" name="Title 11">
            <a:extLst>
              <a:ext uri="{FF2B5EF4-FFF2-40B4-BE49-F238E27FC236}">
                <a16:creationId xmlns:a16="http://schemas.microsoft.com/office/drawing/2014/main" id="{7C9B9D88-A127-5184-771F-18604C464FD2}"/>
              </a:ext>
            </a:extLst>
          </p:cNvPr>
          <p:cNvSpPr>
            <a:spLocks noGrp="1"/>
          </p:cNvSpPr>
          <p:nvPr>
            <p:ph type="title"/>
          </p:nvPr>
        </p:nvSpPr>
        <p:spPr>
          <a:xfrm>
            <a:off x="584201" y="366792"/>
            <a:ext cx="7873680" cy="492443"/>
          </a:xfrm>
        </p:spPr>
        <p:txBody>
          <a:bodyPr/>
          <a:lstStyle/>
          <a:p>
            <a:r>
              <a:rPr lang="en-US" sz="3200" dirty="0"/>
              <a:t>Document intelligence and summarization</a:t>
            </a:r>
            <a:endParaRPr lang="en-IN" sz="3200" dirty="0"/>
          </a:p>
        </p:txBody>
      </p:sp>
      <p:sp>
        <p:nvSpPr>
          <p:cNvPr id="2" name="Rectangle 1">
            <a:extLst>
              <a:ext uri="{FF2B5EF4-FFF2-40B4-BE49-F238E27FC236}">
                <a16:creationId xmlns:a16="http://schemas.microsoft.com/office/drawing/2014/main" id="{9D73A040-739C-00A2-7537-3D0AFB429A28}"/>
              </a:ext>
              <a:ext uri="{C183D7F6-B498-43B3-948B-1728B52AA6E4}">
                <adec:decorative xmlns:adec="http://schemas.microsoft.com/office/drawing/2017/decorative" val="1"/>
              </a:ext>
            </a:extLst>
          </p:cNvPr>
          <p:cNvSpPr/>
          <p:nvPr/>
        </p:nvSpPr>
        <p:spPr bwMode="auto">
          <a:xfrm flipH="1">
            <a:off x="8128000" y="1104996"/>
            <a:ext cx="4064000" cy="5753004"/>
          </a:xfrm>
          <a:prstGeom prst="rect">
            <a:avLst/>
          </a:prstGeom>
          <a:gradFill flip="none" rotWithShape="1">
            <a:gsLst>
              <a:gs pos="50000">
                <a:srgbClr val="C03BC4"/>
              </a:gs>
              <a:gs pos="100000">
                <a:srgbClr val="0078D4"/>
              </a:gs>
              <a:gs pos="10000">
                <a:srgbClr val="FF5C3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1200"/>
              </a:spcBef>
            </a:pPr>
            <a:endParaRPr lang="en-US" sz="3600" dirty="0">
              <a:gradFill>
                <a:gsLst>
                  <a:gs pos="67133">
                    <a:srgbClr val="FFFFFF"/>
                  </a:gs>
                  <a:gs pos="51000">
                    <a:srgbClr val="FFFFFF"/>
                  </a:gs>
                </a:gsLst>
                <a:lin ang="0" scaled="0"/>
              </a:gradFill>
              <a:latin typeface="Segoe UI Variable Display Semib" pitchFamily="2" charset="0"/>
            </a:endParaRPr>
          </a:p>
        </p:txBody>
      </p:sp>
      <p:sp>
        <p:nvSpPr>
          <p:cNvPr id="8" name="TextBox 7">
            <a:extLst>
              <a:ext uri="{FF2B5EF4-FFF2-40B4-BE49-F238E27FC236}">
                <a16:creationId xmlns:a16="http://schemas.microsoft.com/office/drawing/2014/main" id="{72586D4B-8FC1-766F-F157-6CF2D3A6D9EC}"/>
              </a:ext>
            </a:extLst>
          </p:cNvPr>
          <p:cNvSpPr txBox="1"/>
          <p:nvPr/>
        </p:nvSpPr>
        <p:spPr>
          <a:xfrm>
            <a:off x="1003452" y="1480344"/>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Use Case Description</a:t>
            </a:r>
          </a:p>
        </p:txBody>
      </p:sp>
      <p:sp>
        <p:nvSpPr>
          <p:cNvPr id="7" name="Rounded Rectangle 64">
            <a:extLst>
              <a:ext uri="{FF2B5EF4-FFF2-40B4-BE49-F238E27FC236}">
                <a16:creationId xmlns:a16="http://schemas.microsoft.com/office/drawing/2014/main" id="{FA7CBC23-93BC-2DE9-5297-945213B2D428}"/>
              </a:ext>
              <a:ext uri="{C183D7F6-B498-43B3-948B-1728B52AA6E4}">
                <adec:decorative xmlns:adec="http://schemas.microsoft.com/office/drawing/2017/decorative" val="0"/>
              </a:ext>
            </a:extLst>
          </p:cNvPr>
          <p:cNvSpPr/>
          <p:nvPr/>
        </p:nvSpPr>
        <p:spPr bwMode="auto">
          <a:xfrm>
            <a:off x="734923" y="1944846"/>
            <a:ext cx="6934743" cy="1948248"/>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Helps classify, extract, summarize, and gain deeper insights from documents using </a:t>
            </a:r>
            <a:r>
              <a:rPr lang="en-US" sz="1600" dirty="0">
                <a:solidFill>
                  <a:srgbClr val="0078D4"/>
                </a:solidFill>
              </a:rPr>
              <a:t>natural language prompts </a:t>
            </a:r>
          </a:p>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Automates basic tasks previously done manually to enable workers to focus on </a:t>
            </a:r>
            <a:r>
              <a:rPr lang="en-US" sz="1600" dirty="0">
                <a:solidFill>
                  <a:srgbClr val="0078D4"/>
                </a:solidFill>
              </a:rPr>
              <a:t>higher-value tasks</a:t>
            </a:r>
          </a:p>
          <a:p>
            <a:pPr marL="342900" indent="-342900" defTabSz="914400">
              <a:spcBef>
                <a:spcPts val="1200"/>
              </a:spcBef>
              <a:buFont typeface="Arial" panose="020B0604020202020204" pitchFamily="34" charset="0"/>
              <a:buChar char="•"/>
            </a:pPr>
            <a:r>
              <a:rPr lang="en-US" sz="1600" dirty="0">
                <a:gradFill>
                  <a:gsLst>
                    <a:gs pos="51000">
                      <a:srgbClr val="000000"/>
                    </a:gs>
                    <a:gs pos="42000">
                      <a:srgbClr val="000000"/>
                    </a:gs>
                  </a:gsLst>
                  <a:lin ang="0" scaled="0"/>
                </a:gradFill>
              </a:rPr>
              <a:t>Expedites access to historical data to help employees </a:t>
            </a:r>
            <a:r>
              <a:rPr lang="en-US" sz="1600" dirty="0">
                <a:solidFill>
                  <a:srgbClr val="0078D4"/>
                </a:solidFill>
              </a:rPr>
              <a:t>problem-solve</a:t>
            </a:r>
          </a:p>
        </p:txBody>
      </p:sp>
      <p:sp>
        <p:nvSpPr>
          <p:cNvPr id="16" name="TextBox 15">
            <a:extLst>
              <a:ext uri="{FF2B5EF4-FFF2-40B4-BE49-F238E27FC236}">
                <a16:creationId xmlns:a16="http://schemas.microsoft.com/office/drawing/2014/main" id="{1B3FB53B-7E78-4886-7878-95E37E9A92DE}"/>
              </a:ext>
            </a:extLst>
          </p:cNvPr>
          <p:cNvSpPr txBox="1"/>
          <p:nvPr/>
        </p:nvSpPr>
        <p:spPr>
          <a:xfrm>
            <a:off x="1003452" y="4141691"/>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Key Considerations</a:t>
            </a:r>
          </a:p>
        </p:txBody>
      </p:sp>
      <p:sp>
        <p:nvSpPr>
          <p:cNvPr id="6" name="TextBox 5">
            <a:extLst>
              <a:ext uri="{FF2B5EF4-FFF2-40B4-BE49-F238E27FC236}">
                <a16:creationId xmlns:a16="http://schemas.microsoft.com/office/drawing/2014/main" id="{B4F6BD4D-C5AF-2FFB-30FD-43A407F33C8B}"/>
              </a:ext>
            </a:extLst>
          </p:cNvPr>
          <p:cNvSpPr txBox="1"/>
          <p:nvPr/>
        </p:nvSpPr>
        <p:spPr>
          <a:xfrm>
            <a:off x="9462453" y="1559024"/>
            <a:ext cx="216414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schemeClr val="bg1"/>
                </a:solidFill>
                <a:effectLst/>
                <a:uLnTx/>
                <a:uFillTx/>
                <a:ea typeface="+mn-ea"/>
                <a:cs typeface="Segoe UI Semilight" panose="020B0402040204020203" pitchFamily="34" charset="0"/>
              </a:rPr>
              <a:t>REINVENT CUSTOMER EXPERIENCES</a:t>
            </a:r>
          </a:p>
        </p:txBody>
      </p:sp>
      <p:sp>
        <p:nvSpPr>
          <p:cNvPr id="20" name="TextBox 19">
            <a:extLst>
              <a:ext uri="{FF2B5EF4-FFF2-40B4-BE49-F238E27FC236}">
                <a16:creationId xmlns:a16="http://schemas.microsoft.com/office/drawing/2014/main" id="{0275C46D-5F60-81EA-B264-F091D6886E8A}"/>
              </a:ext>
            </a:extLst>
          </p:cNvPr>
          <p:cNvSpPr txBox="1"/>
          <p:nvPr/>
        </p:nvSpPr>
        <p:spPr>
          <a:xfrm>
            <a:off x="8777288" y="2173288"/>
            <a:ext cx="3191555" cy="430887"/>
          </a:xfrm>
          <a:prstGeom prst="rect">
            <a:avLst/>
          </a:prstGeom>
          <a:noFill/>
        </p:spPr>
        <p:txBody>
          <a:bodyPr wrap="square" lIns="0" tIns="0" rIns="0" bIns="0" rtlCol="0">
            <a:spAutoFit/>
          </a:bodyPr>
          <a:lstStyle/>
          <a:p>
            <a:pPr algn="l"/>
            <a:r>
              <a:rPr lang="en-US" sz="2800" dirty="0">
                <a:solidFill>
                  <a:schemeClr val="bg1"/>
                </a:solidFill>
                <a:latin typeface="+mj-lt"/>
              </a:rPr>
              <a:t>Use Case Examples</a:t>
            </a:r>
          </a:p>
        </p:txBody>
      </p:sp>
      <p:sp>
        <p:nvSpPr>
          <p:cNvPr id="21" name="TextBox 20">
            <a:extLst>
              <a:ext uri="{FF2B5EF4-FFF2-40B4-BE49-F238E27FC236}">
                <a16:creationId xmlns:a16="http://schemas.microsoft.com/office/drawing/2014/main" id="{33F55C58-A957-6393-F3FE-49F7AB1E8D86}"/>
              </a:ext>
            </a:extLst>
          </p:cNvPr>
          <p:cNvSpPr txBox="1"/>
          <p:nvPr/>
        </p:nvSpPr>
        <p:spPr>
          <a:xfrm>
            <a:off x="8777288" y="2874904"/>
            <a:ext cx="2956378" cy="3385542"/>
          </a:xfrm>
          <a:prstGeom prst="rect">
            <a:avLst/>
          </a:prstGeom>
          <a:noFill/>
        </p:spPr>
        <p:txBody>
          <a:bodyPr wrap="square" lIns="0" tIns="0" rIns="0" bIns="0" rtlCol="0">
            <a:spAutoFit/>
          </a:bodyPr>
          <a:lstStyle/>
          <a:p>
            <a:pPr marL="342900" indent="-342900" algn="l">
              <a:spcAft>
                <a:spcPts val="1200"/>
              </a:spcAft>
              <a:buFont typeface="Arial" panose="020B0604020202020204" pitchFamily="34" charset="0"/>
              <a:buChar char="•"/>
            </a:pPr>
            <a:r>
              <a:rPr lang="en-US" sz="2000" dirty="0">
                <a:solidFill>
                  <a:schemeClr val="bg1"/>
                </a:solidFill>
              </a:rPr>
              <a:t>Tax forms processing and analysis for insights​</a:t>
            </a:r>
          </a:p>
          <a:p>
            <a:pPr marL="342900" indent="-342900" algn="l">
              <a:spcAft>
                <a:spcPts val="1200"/>
              </a:spcAft>
              <a:buFont typeface="Arial" panose="020B0604020202020204" pitchFamily="34" charset="0"/>
              <a:buChar char="•"/>
            </a:pPr>
            <a:r>
              <a:rPr lang="en-US" sz="2000" dirty="0">
                <a:solidFill>
                  <a:schemeClr val="bg1"/>
                </a:solidFill>
              </a:rPr>
              <a:t>Documentation of clinician-patient visit and entering summary into downstream systems​</a:t>
            </a:r>
          </a:p>
          <a:p>
            <a:pPr marL="342900" indent="-342900" algn="l">
              <a:spcAft>
                <a:spcPts val="1200"/>
              </a:spcAft>
              <a:buFont typeface="Arial" panose="020B0604020202020204" pitchFamily="34" charset="0"/>
              <a:buChar char="•"/>
            </a:pPr>
            <a:r>
              <a:rPr lang="en-US" sz="2000" dirty="0">
                <a:solidFill>
                  <a:schemeClr val="bg1"/>
                </a:solidFill>
              </a:rPr>
              <a:t>Meeting summaries and notes</a:t>
            </a:r>
          </a:p>
        </p:txBody>
      </p:sp>
      <p:sp>
        <p:nvSpPr>
          <p:cNvPr id="29" name="Graphic 11">
            <a:extLst>
              <a:ext uri="{FF2B5EF4-FFF2-40B4-BE49-F238E27FC236}">
                <a16:creationId xmlns:a16="http://schemas.microsoft.com/office/drawing/2014/main" id="{14FD17D4-2AC4-13C6-4E20-252B45C1CC5F}"/>
              </a:ext>
              <a:ext uri="{C183D7F6-B498-43B3-948B-1728B52AA6E4}">
                <adec:decorative xmlns:adec="http://schemas.microsoft.com/office/drawing/2017/decorative" val="1"/>
              </a:ext>
            </a:extLst>
          </p:cNvPr>
          <p:cNvSpPr/>
          <p:nvPr/>
        </p:nvSpPr>
        <p:spPr>
          <a:xfrm>
            <a:off x="8932620" y="1550642"/>
            <a:ext cx="312979" cy="316605"/>
          </a:xfrm>
          <a:custGeom>
            <a:avLst/>
            <a:gdLst>
              <a:gd name="connsiteX0" fmla="*/ 14288 w 190500"/>
              <a:gd name="connsiteY0" fmla="*/ 104775 h 180975"/>
              <a:gd name="connsiteX1" fmla="*/ 109538 w 190500"/>
              <a:gd name="connsiteY1" fmla="*/ 104785 h 180975"/>
              <a:gd name="connsiteX2" fmla="*/ 123758 w 190500"/>
              <a:gd name="connsiteY2" fmla="*/ 117700 h 180975"/>
              <a:gd name="connsiteX3" fmla="*/ 123825 w 190500"/>
              <a:gd name="connsiteY3" fmla="*/ 119063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19063 h 180975"/>
              <a:gd name="connsiteX9" fmla="*/ 12916 w 190500"/>
              <a:gd name="connsiteY9" fmla="*/ 104842 h 180975"/>
              <a:gd name="connsiteX10" fmla="*/ 14288 w 190500"/>
              <a:gd name="connsiteY10" fmla="*/ 104775 h 180975"/>
              <a:gd name="connsiteX11" fmla="*/ 128473 w 190500"/>
              <a:gd name="connsiteY11" fmla="*/ 104775 h 180975"/>
              <a:gd name="connsiteX12" fmla="*/ 176213 w 190500"/>
              <a:gd name="connsiteY12" fmla="*/ 104775 h 180975"/>
              <a:gd name="connsiteX13" fmla="*/ 190433 w 190500"/>
              <a:gd name="connsiteY13" fmla="*/ 117681 h 180975"/>
              <a:gd name="connsiteX14" fmla="*/ 190500 w 190500"/>
              <a:gd name="connsiteY14" fmla="*/ 119063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3283 w 190500"/>
              <a:gd name="connsiteY18" fmla="*/ 140780 h 180975"/>
              <a:gd name="connsiteX19" fmla="*/ 133350 w 190500"/>
              <a:gd name="connsiteY19" fmla="*/ 138113 h 180975"/>
              <a:gd name="connsiteX20" fmla="*/ 133350 w 190500"/>
              <a:gd name="connsiteY20" fmla="*/ 119063 h 180975"/>
              <a:gd name="connsiteX21" fmla="*/ 129550 w 190500"/>
              <a:gd name="connsiteY21" fmla="*/ 106318 h 180975"/>
              <a:gd name="connsiteX22" fmla="*/ 128473 w 190500"/>
              <a:gd name="connsiteY22" fmla="*/ 104775 h 180975"/>
              <a:gd name="connsiteX23" fmla="*/ 176213 w 190500"/>
              <a:gd name="connsiteY23" fmla="*/ 104775 h 180975"/>
              <a:gd name="connsiteX24" fmla="*/ 128473 w 190500"/>
              <a:gd name="connsiteY24" fmla="*/ 104775 h 180975"/>
              <a:gd name="connsiteX25" fmla="*/ 61913 w 190500"/>
              <a:gd name="connsiteY25" fmla="*/ 0 h 180975"/>
              <a:gd name="connsiteX26" fmla="*/ 104775 w 190500"/>
              <a:gd name="connsiteY26" fmla="*/ 42863 h 180975"/>
              <a:gd name="connsiteX27" fmla="*/ 61913 w 190500"/>
              <a:gd name="connsiteY27" fmla="*/ 85725 h 180975"/>
              <a:gd name="connsiteX28" fmla="*/ 19050 w 190500"/>
              <a:gd name="connsiteY28" fmla="*/ 42863 h 180975"/>
              <a:gd name="connsiteX29" fmla="*/ 61913 w 190500"/>
              <a:gd name="connsiteY29" fmla="*/ 0 h 180975"/>
              <a:gd name="connsiteX30" fmla="*/ 147638 w 190500"/>
              <a:gd name="connsiteY30" fmla="*/ 19050 h 180975"/>
              <a:gd name="connsiteX31" fmla="*/ 180975 w 190500"/>
              <a:gd name="connsiteY31" fmla="*/ 52388 h 180975"/>
              <a:gd name="connsiteX32" fmla="*/ 147638 w 190500"/>
              <a:gd name="connsiteY32" fmla="*/ 85725 h 180975"/>
              <a:gd name="connsiteX33" fmla="*/ 114300 w 190500"/>
              <a:gd name="connsiteY33" fmla="*/ 52388 h 180975"/>
              <a:gd name="connsiteX34" fmla="*/ 147638 w 190500"/>
              <a:gd name="connsiteY34"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500" h="180975">
                <a:moveTo>
                  <a:pt x="14288" y="104775"/>
                </a:moveTo>
                <a:lnTo>
                  <a:pt x="109538" y="104785"/>
                </a:lnTo>
                <a:cubicBezTo>
                  <a:pt x="116897" y="104785"/>
                  <a:pt x="123052" y="110375"/>
                  <a:pt x="123758" y="117700"/>
                </a:cubicBezTo>
                <a:lnTo>
                  <a:pt x="123825" y="119063"/>
                </a:lnTo>
                <a:lnTo>
                  <a:pt x="123825" y="138113"/>
                </a:lnTo>
                <a:cubicBezTo>
                  <a:pt x="123815" y="171450"/>
                  <a:pt x="88430" y="180975"/>
                  <a:pt x="61913" y="180975"/>
                </a:cubicBezTo>
                <a:cubicBezTo>
                  <a:pt x="35985" y="180975"/>
                  <a:pt x="1572" y="171869"/>
                  <a:pt x="48" y="140303"/>
                </a:cubicBezTo>
                <a:lnTo>
                  <a:pt x="0" y="138113"/>
                </a:lnTo>
                <a:lnTo>
                  <a:pt x="0" y="119063"/>
                </a:lnTo>
                <a:cubicBezTo>
                  <a:pt x="0" y="111703"/>
                  <a:pt x="5591" y="105548"/>
                  <a:pt x="12916" y="104842"/>
                </a:cubicBezTo>
                <a:lnTo>
                  <a:pt x="14288" y="104775"/>
                </a:lnTo>
                <a:close/>
                <a:moveTo>
                  <a:pt x="128473" y="104775"/>
                </a:moveTo>
                <a:lnTo>
                  <a:pt x="176213" y="104775"/>
                </a:lnTo>
                <a:cubicBezTo>
                  <a:pt x="183569" y="104775"/>
                  <a:pt x="189722" y="110360"/>
                  <a:pt x="190433" y="117681"/>
                </a:cubicBezTo>
                <a:lnTo>
                  <a:pt x="190500" y="119063"/>
                </a:lnTo>
                <a:lnTo>
                  <a:pt x="190500" y="133350"/>
                </a:lnTo>
                <a:cubicBezTo>
                  <a:pt x="190490" y="162516"/>
                  <a:pt x="163278" y="171450"/>
                  <a:pt x="142875" y="171450"/>
                </a:cubicBezTo>
                <a:cubicBezTo>
                  <a:pt x="135965" y="171466"/>
                  <a:pt x="129091" y="170432"/>
                  <a:pt x="122492" y="168383"/>
                </a:cubicBezTo>
                <a:cubicBezTo>
                  <a:pt x="128711" y="161239"/>
                  <a:pt x="132740" y="152162"/>
                  <a:pt x="133283" y="140780"/>
                </a:cubicBezTo>
                <a:lnTo>
                  <a:pt x="133350" y="138113"/>
                </a:lnTo>
                <a:lnTo>
                  <a:pt x="133350" y="119063"/>
                </a:lnTo>
                <a:cubicBezTo>
                  <a:pt x="133350" y="114357"/>
                  <a:pt x="131921" y="110004"/>
                  <a:pt x="129550" y="106318"/>
                </a:cubicBezTo>
                <a:lnTo>
                  <a:pt x="128473" y="104775"/>
                </a:lnTo>
                <a:lnTo>
                  <a:pt x="176213" y="104775"/>
                </a:lnTo>
                <a:lnTo>
                  <a:pt x="128473" y="104775"/>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solidFill>
            <a:schemeClr val="bg1"/>
          </a:solidFill>
          <a:ln w="9525" cap="flat" cmpd="sng" algn="ctr">
            <a:noFill/>
            <a:prstDash val="solid"/>
            <a:headEnd type="none" w="med" len="med"/>
            <a:tailEnd type="none" w="med" len="med"/>
          </a:ln>
          <a:effectLst>
            <a:outerShdw blurRad="63500" dist="127000" dir="2700000" algn="tl" rotWithShape="0">
              <a:srgbClr val="000000">
                <a:alpha val="3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Sans Text" pitchFamily="2" charset="0"/>
            </a:endParaRPr>
          </a:p>
        </p:txBody>
      </p:sp>
      <p:sp>
        <p:nvSpPr>
          <p:cNvPr id="9" name="TextBox 8">
            <a:extLst>
              <a:ext uri="{FF2B5EF4-FFF2-40B4-BE49-F238E27FC236}">
                <a16:creationId xmlns:a16="http://schemas.microsoft.com/office/drawing/2014/main" id="{0FF8C97E-7E30-B651-AF39-1AB2F62FF077}"/>
              </a:ext>
            </a:extLst>
          </p:cNvPr>
          <p:cNvSpPr txBox="1"/>
          <p:nvPr/>
        </p:nvSpPr>
        <p:spPr>
          <a:xfrm>
            <a:off x="1003452" y="4649994"/>
            <a:ext cx="6082616" cy="144655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Identification of tasks to be automated</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600" dirty="0">
                <a:solidFill>
                  <a:srgbClr val="000000"/>
                </a:solidFill>
                <a:latin typeface="Segoe UI"/>
              </a:rPr>
              <a:t>Refine downstream workloads to leverage summarized data</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600" dirty="0">
                <a:solidFill>
                  <a:srgbClr val="000000"/>
                </a:solidFill>
                <a:latin typeface="Segoe UI"/>
              </a:rPr>
              <a:t>Streamlined employee access to historical data</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600" dirty="0">
              <a:solidFill>
                <a:srgbClr val="000000"/>
              </a:solidFill>
              <a:latin typeface="Segoe UI"/>
            </a:endParaRPr>
          </a:p>
        </p:txBody>
      </p:sp>
      <p:grpSp>
        <p:nvGrpSpPr>
          <p:cNvPr id="3" name="Group 2">
            <a:extLst>
              <a:ext uri="{FF2B5EF4-FFF2-40B4-BE49-F238E27FC236}">
                <a16:creationId xmlns:a16="http://schemas.microsoft.com/office/drawing/2014/main" id="{C84BB695-E941-570F-293A-EBBAEF8466A4}"/>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4" name="Rectangle: Rounded Corners 3">
              <a:extLst>
                <a:ext uri="{FF2B5EF4-FFF2-40B4-BE49-F238E27FC236}">
                  <a16:creationId xmlns:a16="http://schemas.microsoft.com/office/drawing/2014/main" id="{7EAB66FB-DE4A-6541-70DE-F9B125C582A6}"/>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DF8E993D-7D55-3B83-E93E-FF4C69AA3A28}"/>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10" name="Graphic 38">
              <a:extLst>
                <a:ext uri="{FF2B5EF4-FFF2-40B4-BE49-F238E27FC236}">
                  <a16:creationId xmlns:a16="http://schemas.microsoft.com/office/drawing/2014/main" id="{7B3B5584-696D-24F0-8B31-229217A92A9E}"/>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7869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B7AD35-B29F-C806-7DFD-6C50977D195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976940"/>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1051040" y="4716418"/>
            <a:ext cx="10089920" cy="15388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r>
              <a:rPr lang="en-US" sz="2400" b="0" i="0" dirty="0">
                <a:effectLst/>
                <a:highlight>
                  <a:srgbClr val="FFFFFF"/>
                </a:highlight>
                <a:latin typeface="SegoeUI"/>
              </a:rPr>
              <a:t>I think the real tangible </a:t>
            </a:r>
            <a:r>
              <a:rPr lang="en-US" sz="2400" b="0" i="0" dirty="0">
                <a:solidFill>
                  <a:srgbClr val="0078D4"/>
                </a:solidFill>
                <a:effectLst/>
                <a:highlight>
                  <a:srgbClr val="FFFFFF"/>
                </a:highlight>
                <a:latin typeface="SegoeUI"/>
              </a:rPr>
              <a:t>benefit of conversation intelligence </a:t>
            </a:r>
            <a:r>
              <a:rPr lang="en-US" sz="2400" b="0" i="0" dirty="0">
                <a:effectLst/>
                <a:highlight>
                  <a:srgbClr val="FFFFFF"/>
                </a:highlight>
                <a:latin typeface="SegoeUI"/>
              </a:rPr>
              <a:t>is how we can </a:t>
            </a:r>
            <a:r>
              <a:rPr lang="en-US" sz="2400" b="0" i="0" dirty="0">
                <a:solidFill>
                  <a:srgbClr val="0078D4"/>
                </a:solidFill>
                <a:effectLst/>
                <a:highlight>
                  <a:srgbClr val="FFFFFF"/>
                </a:highlight>
                <a:latin typeface="SegoeUI"/>
              </a:rPr>
              <a:t>capture all this call data accurately</a:t>
            </a:r>
            <a:r>
              <a:rPr lang="en-US" sz="2400" b="0" i="0" dirty="0">
                <a:effectLst/>
                <a:highlight>
                  <a:srgbClr val="FFFFFF"/>
                </a:highlight>
                <a:latin typeface="SegoeUI"/>
              </a:rPr>
              <a:t> and how we can use all of that automation to make sure we don’t miss anything</a:t>
            </a:r>
            <a:r>
              <a:rPr kumimoji="0" lang="en-US" sz="2400" b="0" i="0" u="none" strike="noStrike" kern="1200" cap="none" spc="0" normalizeH="0" baseline="0" noProof="0" dirty="0">
                <a:ln>
                  <a:noFill/>
                </a:ln>
                <a:solidFill>
                  <a:srgbClr val="000000"/>
                </a:solidFill>
                <a:effectLst/>
                <a:highlight>
                  <a:srgbClr val="FFFFFF"/>
                </a:highlight>
                <a:uLnTx/>
                <a:uFillTx/>
                <a:latin typeface="+mj-lt"/>
                <a:ea typeface="+mn-ea"/>
                <a:cs typeface="+mn-cs"/>
              </a:rPr>
              <a:t>.”</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0" i="0" dirty="0">
                <a:effectLst/>
                <a:highlight>
                  <a:srgbClr val="FFFFFF"/>
                </a:highlight>
                <a:latin typeface="SegoeUI"/>
              </a:rPr>
              <a:t>Lee O’Brien, Group Chief Artificial Intelligence Officer, Investec</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696968" y="3348754"/>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pic>
        <p:nvPicPr>
          <p:cNvPr id="3" name="Picture 12">
            <a:extLst>
              <a:ext uri="{FF2B5EF4-FFF2-40B4-BE49-F238E27FC236}">
                <a16:creationId xmlns:a16="http://schemas.microsoft.com/office/drawing/2014/main" id="{8B3442BF-9536-4F1E-60CD-8A19E96035B5}"/>
              </a:ext>
              <a:ext uri="{C183D7F6-B498-43B3-948B-1728B52AA6E4}">
                <adec:decorative xmlns:adec="http://schemas.microsoft.com/office/drawing/2017/decorative"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a:ext>
            </a:extLst>
          </a:blip>
          <a:srcRect/>
          <a:stretch>
            <a:fillRect/>
          </a:stretch>
        </p:blipFill>
        <p:spPr bwMode="auto">
          <a:xfrm>
            <a:off x="4830900" y="3644657"/>
            <a:ext cx="2530201" cy="50603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8FFE2C5-9B87-A519-039A-1EDABAFA3E7F}"/>
              </a:ext>
            </a:extLst>
          </p:cNvPr>
          <p:cNvSpPr>
            <a:spLocks noGrp="1"/>
          </p:cNvSpPr>
          <p:nvPr>
            <p:ph type="title"/>
          </p:nvPr>
        </p:nvSpPr>
        <p:spPr>
          <a:xfrm>
            <a:off x="588963" y="457200"/>
            <a:ext cx="11017250" cy="461665"/>
          </a:xfrm>
        </p:spPr>
        <p:txBody>
          <a:bodyPr/>
          <a:lstStyle/>
          <a:p>
            <a:r>
              <a:rPr lang="en-IN" sz="3000" dirty="0"/>
              <a:t>Sample Architecture: L</a:t>
            </a:r>
            <a:r>
              <a:rPr lang="en-US" sz="3000" dirty="0" err="1"/>
              <a:t>arge</a:t>
            </a:r>
            <a:r>
              <a:rPr lang="en-US" sz="3000" dirty="0"/>
              <a:t> document summarization</a:t>
            </a:r>
            <a:endParaRPr lang="en-IN" sz="3000" dirty="0"/>
          </a:p>
        </p:txBody>
      </p:sp>
      <p:sp>
        <p:nvSpPr>
          <p:cNvPr id="2" name="Rectangle 1">
            <a:extLst>
              <a:ext uri="{FF2B5EF4-FFF2-40B4-BE49-F238E27FC236}">
                <a16:creationId xmlns:a16="http://schemas.microsoft.com/office/drawing/2014/main" id="{C0911E9D-9CA8-E40A-7332-C3C1DDCBDF3C}"/>
              </a:ext>
              <a:ext uri="{C183D7F6-B498-43B3-948B-1728B52AA6E4}">
                <adec:decorative xmlns:adec="http://schemas.microsoft.com/office/drawing/2017/decorative" val="1"/>
              </a:ext>
            </a:extLst>
          </p:cNvPr>
          <p:cNvSpPr/>
          <p:nvPr/>
        </p:nvSpPr>
        <p:spPr bwMode="auto">
          <a:xfrm>
            <a:off x="0" y="5398844"/>
            <a:ext cx="12191350" cy="1457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76" name="Title 1">
            <a:extLst>
              <a:ext uri="{FF2B5EF4-FFF2-40B4-BE49-F238E27FC236}">
                <a16:creationId xmlns:a16="http://schemas.microsoft.com/office/drawing/2014/main" id="{A304A46D-8AD1-33A9-8A49-B528F6595974}"/>
              </a:ext>
            </a:extLst>
          </p:cNvPr>
          <p:cNvSpPr>
            <a:spLocks noGrp="1"/>
          </p:cNvSpPr>
          <p:nvPr/>
        </p:nvSpPr>
        <p:spPr>
          <a:xfrm>
            <a:off x="570343" y="5567636"/>
            <a:ext cx="1751618" cy="49244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Sans Text Semibold"/>
                <a:ea typeface="+mn-ea"/>
                <a:cs typeface="Segoe UI" pitchFamily="34" charset="0"/>
              </a:rPr>
              <a:t>Document summarization</a:t>
            </a:r>
          </a:p>
        </p:txBody>
      </p:sp>
      <p:cxnSp>
        <p:nvCxnSpPr>
          <p:cNvPr id="77" name="Straight Connector 76">
            <a:extLst>
              <a:ext uri="{FF2B5EF4-FFF2-40B4-BE49-F238E27FC236}">
                <a16:creationId xmlns:a16="http://schemas.microsoft.com/office/drawing/2014/main" id="{3E6AED83-DE7E-9EA5-5AF2-B95D3480166E}"/>
              </a:ext>
              <a:ext uri="{C183D7F6-B498-43B3-948B-1728B52AA6E4}">
                <adec:decorative xmlns:adec="http://schemas.microsoft.com/office/drawing/2017/decorative" val="1"/>
              </a:ext>
            </a:extLst>
          </p:cNvPr>
          <p:cNvCxnSpPr>
            <a:cxnSpLocks/>
          </p:cNvCxnSpPr>
          <p:nvPr/>
        </p:nvCxnSpPr>
        <p:spPr>
          <a:xfrm>
            <a:off x="2474865" y="5505546"/>
            <a:ext cx="0" cy="815608"/>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79" name="Text Placeholder 2">
            <a:extLst>
              <a:ext uri="{FF2B5EF4-FFF2-40B4-BE49-F238E27FC236}">
                <a16:creationId xmlns:a16="http://schemas.microsoft.com/office/drawing/2014/main" id="{A906C97A-80A3-A51D-287A-5958BBB852B5}"/>
              </a:ext>
            </a:extLst>
          </p:cNvPr>
          <p:cNvSpPr>
            <a:spLocks noGrp="1"/>
          </p:cNvSpPr>
          <p:nvPr/>
        </p:nvSpPr>
        <p:spPr>
          <a:xfrm>
            <a:off x="2559249" y="5571148"/>
            <a:ext cx="9103179" cy="984885"/>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This technical pattern enables customers to conduct knowledge mining to gather information and gain valuable insights and patterns in aggregate over large repositories of documents</a:t>
            </a: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Data may be read from a variety of data sources, including Storage Account, Azure Cosmos DB, Azure Database for PostgreSQL, or Azure SQL</a:t>
            </a:r>
          </a:p>
        </p:txBody>
      </p:sp>
      <p:grpSp>
        <p:nvGrpSpPr>
          <p:cNvPr id="28" name="Group 27">
            <a:extLst>
              <a:ext uri="{FF2B5EF4-FFF2-40B4-BE49-F238E27FC236}">
                <a16:creationId xmlns:a16="http://schemas.microsoft.com/office/drawing/2014/main" id="{40A15897-129F-47D4-D2E5-E33C0EBAC257}"/>
              </a:ext>
              <a:ext uri="{C183D7F6-B498-43B3-948B-1728B52AA6E4}">
                <adec:decorative xmlns:adec="http://schemas.microsoft.com/office/drawing/2017/decorative" val="1"/>
              </a:ext>
            </a:extLst>
          </p:cNvPr>
          <p:cNvGrpSpPr/>
          <p:nvPr/>
        </p:nvGrpSpPr>
        <p:grpSpPr>
          <a:xfrm>
            <a:off x="-650" y="1457414"/>
            <a:ext cx="12192000" cy="3941430"/>
            <a:chOff x="892931" y="1593915"/>
            <a:chExt cx="12192000" cy="3941430"/>
          </a:xfrm>
        </p:grpSpPr>
        <p:sp>
          <p:nvSpPr>
            <p:cNvPr id="4" name="Rectangle 3">
              <a:extLst>
                <a:ext uri="{FF2B5EF4-FFF2-40B4-BE49-F238E27FC236}">
                  <a16:creationId xmlns:a16="http://schemas.microsoft.com/office/drawing/2014/main" id="{92202174-F1F3-2AF6-CC22-3EB5696549FD}"/>
                </a:ext>
              </a:extLst>
            </p:cNvPr>
            <p:cNvSpPr/>
            <p:nvPr/>
          </p:nvSpPr>
          <p:spPr bwMode="auto">
            <a:xfrm>
              <a:off x="2152907" y="1593915"/>
              <a:ext cx="9715185" cy="3651104"/>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Sans Text Semibold"/>
                  <a:ea typeface="+mn-ea"/>
                  <a:cs typeface="Segoe UI" pitchFamily="34" charset="0"/>
                </a:rPr>
                <a:t>Azure</a:t>
              </a:r>
            </a:p>
          </p:txBody>
        </p:sp>
        <p:sp>
          <p:nvSpPr>
            <p:cNvPr id="15" name="TextBox 14">
              <a:extLst>
                <a:ext uri="{FF2B5EF4-FFF2-40B4-BE49-F238E27FC236}">
                  <a16:creationId xmlns:a16="http://schemas.microsoft.com/office/drawing/2014/main" id="{3CEF81B5-FF2E-BFC0-EF65-19C8257C6406}"/>
                </a:ext>
                <a:ext uri="{C183D7F6-B498-43B3-948B-1728B52AA6E4}">
                  <adec:decorative xmlns:adec="http://schemas.microsoft.com/office/drawing/2017/decorative" val="1"/>
                </a:ext>
              </a:extLst>
            </p:cNvPr>
            <p:cNvSpPr txBox="1"/>
            <p:nvPr/>
          </p:nvSpPr>
          <p:spPr>
            <a:xfrm>
              <a:off x="6679830" y="3096759"/>
              <a:ext cx="84" cy="2644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0" name="Straight Arrow Connector 9">
              <a:extLst>
                <a:ext uri="{FF2B5EF4-FFF2-40B4-BE49-F238E27FC236}">
                  <a16:creationId xmlns:a16="http://schemas.microsoft.com/office/drawing/2014/main" id="{04E56D31-22A4-E2D3-04C2-66EFD74933CB}"/>
                </a:ext>
              </a:extLst>
            </p:cNvPr>
            <p:cNvCxnSpPr>
              <a:cxnSpLocks/>
              <a:endCxn id="52" idx="3"/>
            </p:cNvCxnSpPr>
            <p:nvPr/>
          </p:nvCxnSpPr>
          <p:spPr>
            <a:xfrm flipH="1">
              <a:off x="6597004" y="3607979"/>
              <a:ext cx="392577" cy="0"/>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51D1A7F-06AF-9262-1A79-C9FF6827AE1D}"/>
                </a:ext>
              </a:extLst>
            </p:cNvPr>
            <p:cNvCxnSpPr>
              <a:cxnSpLocks/>
              <a:stCxn id="74" idx="1"/>
            </p:cNvCxnSpPr>
            <p:nvPr/>
          </p:nvCxnSpPr>
          <p:spPr>
            <a:xfrm flipH="1" flipV="1">
              <a:off x="7364928" y="3604139"/>
              <a:ext cx="393082" cy="0"/>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61D27489-7394-C785-4135-9689C60CB2B9}"/>
                </a:ext>
              </a:extLst>
            </p:cNvPr>
            <p:cNvSpPr/>
            <p:nvPr/>
          </p:nvSpPr>
          <p:spPr bwMode="auto">
            <a:xfrm>
              <a:off x="4639421" y="2940760"/>
              <a:ext cx="4719314" cy="1415943"/>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0C0"/>
                </a:solidFill>
                <a:effectLst/>
                <a:uLnTx/>
                <a:uFillTx/>
                <a:latin typeface="Segoe UI Semibold"/>
                <a:ea typeface="+mn-ea"/>
                <a:cs typeface="Segoe UI" pitchFamily="34" charset="0"/>
              </a:endParaRPr>
            </a:p>
          </p:txBody>
        </p:sp>
        <p:pic>
          <p:nvPicPr>
            <p:cNvPr id="101" name="Picture 100" descr="A purple square with white letters&#10;&#10;Description automatically generated">
              <a:extLst>
                <a:ext uri="{FF2B5EF4-FFF2-40B4-BE49-F238E27FC236}">
                  <a16:creationId xmlns:a16="http://schemas.microsoft.com/office/drawing/2014/main" id="{FA912D94-7F5F-1C93-42CC-F9978D375980}"/>
                </a:ext>
              </a:extLst>
            </p:cNvPr>
            <p:cNvPicPr>
              <a:picLocks noChangeAspect="1"/>
            </p:cNvPicPr>
            <p:nvPr/>
          </p:nvPicPr>
          <p:blipFill>
            <a:blip r:embed="rId3"/>
            <a:stretch>
              <a:fillRect/>
            </a:stretch>
          </p:blipFill>
          <p:spPr>
            <a:xfrm>
              <a:off x="4695698" y="2997165"/>
              <a:ext cx="304562" cy="294514"/>
            </a:xfrm>
            <a:prstGeom prst="rect">
              <a:avLst/>
            </a:prstGeom>
          </p:spPr>
        </p:pic>
        <p:sp>
          <p:nvSpPr>
            <p:cNvPr id="134" name="TextBox 133">
              <a:extLst>
                <a:ext uri="{FF2B5EF4-FFF2-40B4-BE49-F238E27FC236}">
                  <a16:creationId xmlns:a16="http://schemas.microsoft.com/office/drawing/2014/main" id="{46074994-C001-9A91-7BDF-C80C2DA26915}"/>
                </a:ext>
              </a:extLst>
            </p:cNvPr>
            <p:cNvSpPr txBox="1"/>
            <p:nvPr/>
          </p:nvSpPr>
          <p:spPr>
            <a:xfrm>
              <a:off x="6104558" y="4008104"/>
              <a:ext cx="804473"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Text"/>
                  <a:ea typeface="+mn-ea"/>
                  <a:cs typeface="Segoe UI" pitchFamily="34" charset="0"/>
                </a:rPr>
                <a:t>Document chunks</a:t>
              </a:r>
            </a:p>
          </p:txBody>
        </p:sp>
        <p:sp>
          <p:nvSpPr>
            <p:cNvPr id="46" name="TextBox 45">
              <a:extLst>
                <a:ext uri="{FF2B5EF4-FFF2-40B4-BE49-F238E27FC236}">
                  <a16:creationId xmlns:a16="http://schemas.microsoft.com/office/drawing/2014/main" id="{CFC3F17E-EF2C-73B1-52C5-967E620E6302}"/>
                </a:ext>
              </a:extLst>
            </p:cNvPr>
            <p:cNvSpPr txBox="1"/>
            <p:nvPr/>
          </p:nvSpPr>
          <p:spPr>
            <a:xfrm>
              <a:off x="5084484" y="4875211"/>
              <a:ext cx="1258386"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AI Document Intelligence</a:t>
              </a:r>
            </a:p>
          </p:txBody>
        </p:sp>
        <p:sp>
          <p:nvSpPr>
            <p:cNvPr id="47" name="Left Brace 46">
              <a:extLst>
                <a:ext uri="{FF2B5EF4-FFF2-40B4-BE49-F238E27FC236}">
                  <a16:creationId xmlns:a16="http://schemas.microsoft.com/office/drawing/2014/main" id="{FFC68A57-F32C-7DED-67AD-03D32D4EFF0A}"/>
                </a:ext>
              </a:extLst>
            </p:cNvPr>
            <p:cNvSpPr/>
            <p:nvPr/>
          </p:nvSpPr>
          <p:spPr>
            <a:xfrm>
              <a:off x="6118424" y="3237071"/>
              <a:ext cx="239187" cy="739917"/>
            </a:xfrm>
            <a:prstGeom prst="leftBrace">
              <a:avLst>
                <a:gd name="adj1" fmla="val 0"/>
                <a:gd name="adj2" fmla="val 50000"/>
              </a:avLst>
            </a:prstGeom>
            <a:ln w="6350">
              <a:solidFill>
                <a:srgbClr val="C05D9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E28D1630-1987-0B7B-5CCB-3002A7612A66}"/>
                </a:ext>
              </a:extLst>
            </p:cNvPr>
            <p:cNvPicPr>
              <a:picLocks noChangeAspect="1"/>
            </p:cNvPicPr>
            <p:nvPr/>
          </p:nvPicPr>
          <p:blipFill>
            <a:blip r:embed="rId4"/>
            <a:stretch>
              <a:fillRect/>
            </a:stretch>
          </p:blipFill>
          <p:spPr>
            <a:xfrm>
              <a:off x="6411896" y="3258234"/>
              <a:ext cx="180418" cy="215703"/>
            </a:xfrm>
            <a:prstGeom prst="rect">
              <a:avLst/>
            </a:prstGeom>
          </p:spPr>
        </p:pic>
        <p:pic>
          <p:nvPicPr>
            <p:cNvPr id="52" name="Picture 51">
              <a:extLst>
                <a:ext uri="{FF2B5EF4-FFF2-40B4-BE49-F238E27FC236}">
                  <a16:creationId xmlns:a16="http://schemas.microsoft.com/office/drawing/2014/main" id="{7DBB4629-6202-2BE5-3CBE-A6EEF7AF337A}"/>
                </a:ext>
              </a:extLst>
            </p:cNvPr>
            <p:cNvPicPr>
              <a:picLocks noChangeAspect="1"/>
            </p:cNvPicPr>
            <p:nvPr/>
          </p:nvPicPr>
          <p:blipFill>
            <a:blip r:embed="rId4"/>
            <a:stretch>
              <a:fillRect/>
            </a:stretch>
          </p:blipFill>
          <p:spPr>
            <a:xfrm>
              <a:off x="6416586" y="3500127"/>
              <a:ext cx="180418" cy="215703"/>
            </a:xfrm>
            <a:prstGeom prst="rect">
              <a:avLst/>
            </a:prstGeom>
          </p:spPr>
        </p:pic>
        <p:pic>
          <p:nvPicPr>
            <p:cNvPr id="54" name="Picture 53">
              <a:extLst>
                <a:ext uri="{FF2B5EF4-FFF2-40B4-BE49-F238E27FC236}">
                  <a16:creationId xmlns:a16="http://schemas.microsoft.com/office/drawing/2014/main" id="{1021CD56-0B50-86B8-8D54-D550D9A36A7F}"/>
                </a:ext>
              </a:extLst>
            </p:cNvPr>
            <p:cNvPicPr>
              <a:picLocks noChangeAspect="1"/>
            </p:cNvPicPr>
            <p:nvPr/>
          </p:nvPicPr>
          <p:blipFill>
            <a:blip r:embed="rId4"/>
            <a:stretch>
              <a:fillRect/>
            </a:stretch>
          </p:blipFill>
          <p:spPr>
            <a:xfrm>
              <a:off x="6416586" y="3735772"/>
              <a:ext cx="180418" cy="215703"/>
            </a:xfrm>
            <a:prstGeom prst="rect">
              <a:avLst/>
            </a:prstGeom>
          </p:spPr>
        </p:pic>
        <p:sp>
          <p:nvSpPr>
            <p:cNvPr id="72" name="Right Brace 71">
              <a:extLst>
                <a:ext uri="{FF2B5EF4-FFF2-40B4-BE49-F238E27FC236}">
                  <a16:creationId xmlns:a16="http://schemas.microsoft.com/office/drawing/2014/main" id="{8E015856-4EF7-3BA6-DA07-06BC5CAA06F5}"/>
                </a:ext>
              </a:extLst>
            </p:cNvPr>
            <p:cNvSpPr/>
            <p:nvPr/>
          </p:nvSpPr>
          <p:spPr>
            <a:xfrm>
              <a:off x="8005653" y="3231688"/>
              <a:ext cx="238933" cy="745300"/>
            </a:xfrm>
            <a:prstGeom prst="rightBrace">
              <a:avLst>
                <a:gd name="adj1" fmla="val 0"/>
                <a:gd name="adj2" fmla="val 50000"/>
              </a:avLst>
            </a:prstGeom>
            <a:ln w="6350">
              <a:solidFill>
                <a:srgbClr val="C05D9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73" name="Picture 72">
              <a:extLst>
                <a:ext uri="{FF2B5EF4-FFF2-40B4-BE49-F238E27FC236}">
                  <a16:creationId xmlns:a16="http://schemas.microsoft.com/office/drawing/2014/main" id="{3B29DD37-7904-8EA0-29A6-8AD3454AAA78}"/>
                </a:ext>
              </a:extLst>
            </p:cNvPr>
            <p:cNvPicPr>
              <a:picLocks noChangeAspect="1"/>
            </p:cNvPicPr>
            <p:nvPr/>
          </p:nvPicPr>
          <p:blipFill>
            <a:blip r:embed="rId4"/>
            <a:stretch>
              <a:fillRect/>
            </a:stretch>
          </p:blipFill>
          <p:spPr>
            <a:xfrm>
              <a:off x="7753319" y="3254396"/>
              <a:ext cx="180418" cy="215703"/>
            </a:xfrm>
            <a:prstGeom prst="rect">
              <a:avLst/>
            </a:prstGeom>
          </p:spPr>
        </p:pic>
        <p:pic>
          <p:nvPicPr>
            <p:cNvPr id="74" name="Picture 73">
              <a:extLst>
                <a:ext uri="{FF2B5EF4-FFF2-40B4-BE49-F238E27FC236}">
                  <a16:creationId xmlns:a16="http://schemas.microsoft.com/office/drawing/2014/main" id="{3E55E817-0630-4895-D75B-35ADF9B5F439}"/>
                </a:ext>
              </a:extLst>
            </p:cNvPr>
            <p:cNvPicPr>
              <a:picLocks noChangeAspect="1"/>
            </p:cNvPicPr>
            <p:nvPr/>
          </p:nvPicPr>
          <p:blipFill>
            <a:blip r:embed="rId4"/>
            <a:stretch>
              <a:fillRect/>
            </a:stretch>
          </p:blipFill>
          <p:spPr>
            <a:xfrm>
              <a:off x="7758010" y="3496289"/>
              <a:ext cx="180418" cy="215703"/>
            </a:xfrm>
            <a:prstGeom prst="rect">
              <a:avLst/>
            </a:prstGeom>
          </p:spPr>
        </p:pic>
        <p:pic>
          <p:nvPicPr>
            <p:cNvPr id="75" name="Picture 74">
              <a:extLst>
                <a:ext uri="{FF2B5EF4-FFF2-40B4-BE49-F238E27FC236}">
                  <a16:creationId xmlns:a16="http://schemas.microsoft.com/office/drawing/2014/main" id="{09118FB6-5222-4FAD-7AE0-52D26548A94D}"/>
                </a:ext>
              </a:extLst>
            </p:cNvPr>
            <p:cNvPicPr>
              <a:picLocks noChangeAspect="1"/>
            </p:cNvPicPr>
            <p:nvPr/>
          </p:nvPicPr>
          <p:blipFill>
            <a:blip r:embed="rId4"/>
            <a:stretch>
              <a:fillRect/>
            </a:stretch>
          </p:blipFill>
          <p:spPr>
            <a:xfrm>
              <a:off x="7758010" y="3735772"/>
              <a:ext cx="180418" cy="215703"/>
            </a:xfrm>
            <a:prstGeom prst="rect">
              <a:avLst/>
            </a:prstGeom>
          </p:spPr>
        </p:pic>
        <p:sp>
          <p:nvSpPr>
            <p:cNvPr id="81" name="TextBox 80">
              <a:extLst>
                <a:ext uri="{FF2B5EF4-FFF2-40B4-BE49-F238E27FC236}">
                  <a16:creationId xmlns:a16="http://schemas.microsoft.com/office/drawing/2014/main" id="{8F941E77-1A62-F8A0-7DB5-3C4905D1C845}"/>
                </a:ext>
              </a:extLst>
            </p:cNvPr>
            <p:cNvSpPr txBox="1"/>
            <p:nvPr/>
          </p:nvSpPr>
          <p:spPr>
            <a:xfrm>
              <a:off x="6670743" y="4853307"/>
              <a:ext cx="981952"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OpenAI Service</a:t>
              </a:r>
            </a:p>
          </p:txBody>
        </p:sp>
        <p:sp>
          <p:nvSpPr>
            <p:cNvPr id="95" name="TextBox 94">
              <a:extLst>
                <a:ext uri="{FF2B5EF4-FFF2-40B4-BE49-F238E27FC236}">
                  <a16:creationId xmlns:a16="http://schemas.microsoft.com/office/drawing/2014/main" id="{41B75169-DF0A-A6F9-52A4-F587C56B337B}"/>
                </a:ext>
              </a:extLst>
            </p:cNvPr>
            <p:cNvSpPr txBox="1"/>
            <p:nvPr/>
          </p:nvSpPr>
          <p:spPr>
            <a:xfrm>
              <a:off x="7452872" y="3995266"/>
              <a:ext cx="804473"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Text"/>
                  <a:ea typeface="+mn-ea"/>
                  <a:cs typeface="Segoe UI" pitchFamily="34" charset="0"/>
                </a:rPr>
                <a:t>Summarized chunks</a:t>
              </a:r>
            </a:p>
          </p:txBody>
        </p:sp>
        <p:pic>
          <p:nvPicPr>
            <p:cNvPr id="5" name="Picture 12" descr="A picture containing text, clipart&#10;&#10;Description automatically generated">
              <a:extLst>
                <a:ext uri="{FF2B5EF4-FFF2-40B4-BE49-F238E27FC236}">
                  <a16:creationId xmlns:a16="http://schemas.microsoft.com/office/drawing/2014/main" id="{39D3EAF6-ACE7-7C29-4A9E-C2E23538A398}"/>
                </a:ext>
              </a:extLst>
            </p:cNvPr>
            <p:cNvPicPr>
              <a:picLocks noChangeAspect="1"/>
            </p:cNvPicPr>
            <p:nvPr/>
          </p:nvPicPr>
          <p:blipFill>
            <a:blip r:embed="rId5"/>
            <a:stretch>
              <a:fillRect/>
            </a:stretch>
          </p:blipFill>
          <p:spPr>
            <a:xfrm>
              <a:off x="4242419" y="2682865"/>
              <a:ext cx="311702" cy="246845"/>
            </a:xfrm>
            <a:prstGeom prst="rect">
              <a:avLst/>
            </a:prstGeom>
          </p:spPr>
        </p:pic>
        <p:sp>
          <p:nvSpPr>
            <p:cNvPr id="6" name="Rectangle 5">
              <a:extLst>
                <a:ext uri="{FF2B5EF4-FFF2-40B4-BE49-F238E27FC236}">
                  <a16:creationId xmlns:a16="http://schemas.microsoft.com/office/drawing/2014/main" id="{CD581AFF-8715-1F8C-1B46-239DEE5CEFB8}"/>
                </a:ext>
              </a:extLst>
            </p:cNvPr>
            <p:cNvSpPr/>
            <p:nvPr/>
          </p:nvSpPr>
          <p:spPr bwMode="auto">
            <a:xfrm>
              <a:off x="4147666" y="2590142"/>
              <a:ext cx="5316335" cy="1848508"/>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E8E6DF">
                    <a:lumMod val="40000"/>
                    <a:lumOff val="60000"/>
                  </a:srgbClr>
                </a:solidFill>
                <a:effectLst/>
                <a:uLnTx/>
                <a:uFillTx/>
                <a:latin typeface="Segoe Sans Text"/>
                <a:ea typeface="+mn-ea"/>
                <a:cs typeface="Segoe UI" pitchFamily="34" charset="0"/>
              </a:endParaRPr>
            </a:p>
          </p:txBody>
        </p:sp>
        <p:sp>
          <p:nvSpPr>
            <p:cNvPr id="8" name="TextBox 7">
              <a:extLst>
                <a:ext uri="{FF2B5EF4-FFF2-40B4-BE49-F238E27FC236}">
                  <a16:creationId xmlns:a16="http://schemas.microsoft.com/office/drawing/2014/main" id="{F3EFE783-AA9A-800F-90D5-42351152FB9F}"/>
                </a:ext>
              </a:extLst>
            </p:cNvPr>
            <p:cNvSpPr txBox="1"/>
            <p:nvPr/>
          </p:nvSpPr>
          <p:spPr>
            <a:xfrm>
              <a:off x="6403180" y="2758848"/>
              <a:ext cx="103861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Orchestration</a:t>
              </a:r>
            </a:p>
          </p:txBody>
        </p:sp>
        <p:sp>
          <p:nvSpPr>
            <p:cNvPr id="11" name="TextBox 10">
              <a:extLst>
                <a:ext uri="{FF2B5EF4-FFF2-40B4-BE49-F238E27FC236}">
                  <a16:creationId xmlns:a16="http://schemas.microsoft.com/office/drawing/2014/main" id="{A8F78A12-B261-1EBB-7E4B-A33BA3947250}"/>
                </a:ext>
              </a:extLst>
            </p:cNvPr>
            <p:cNvSpPr txBox="1"/>
            <p:nvPr/>
          </p:nvSpPr>
          <p:spPr>
            <a:xfrm>
              <a:off x="5632128" y="2373488"/>
              <a:ext cx="103861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Function App</a:t>
              </a:r>
            </a:p>
          </p:txBody>
        </p:sp>
        <p:pic>
          <p:nvPicPr>
            <p:cNvPr id="16" name="Graphic 15">
              <a:extLst>
                <a:ext uri="{FF2B5EF4-FFF2-40B4-BE49-F238E27FC236}">
                  <a16:creationId xmlns:a16="http://schemas.microsoft.com/office/drawing/2014/main" id="{6C462AD1-AC8D-E22F-729B-E5424FBFEE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3063" y="4565436"/>
              <a:ext cx="301230" cy="281353"/>
            </a:xfrm>
            <a:prstGeom prst="rect">
              <a:avLst/>
            </a:prstGeom>
          </p:spPr>
        </p:pic>
        <p:sp>
          <p:nvSpPr>
            <p:cNvPr id="18" name="TextBox 17">
              <a:extLst>
                <a:ext uri="{FF2B5EF4-FFF2-40B4-BE49-F238E27FC236}">
                  <a16:creationId xmlns:a16="http://schemas.microsoft.com/office/drawing/2014/main" id="{5C3016DB-7EE3-E51E-5038-E289EC706A27}"/>
                </a:ext>
              </a:extLst>
            </p:cNvPr>
            <p:cNvSpPr txBox="1"/>
            <p:nvPr/>
          </p:nvSpPr>
          <p:spPr>
            <a:xfrm>
              <a:off x="6800218" y="3178661"/>
              <a:ext cx="705134"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Text"/>
                  <a:ea typeface="+mn-ea"/>
                  <a:cs typeface="Segoe UI" pitchFamily="34" charset="0"/>
                </a:rPr>
                <a:t>Summarize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Text"/>
                  <a:ea typeface="+mn-ea"/>
                  <a:cs typeface="Segoe UI" pitchFamily="34" charset="0"/>
                </a:rPr>
                <a:t>data</a:t>
              </a:r>
            </a:p>
          </p:txBody>
        </p:sp>
        <p:pic>
          <p:nvPicPr>
            <p:cNvPr id="43" name="Picture 42">
              <a:extLst>
                <a:ext uri="{FF2B5EF4-FFF2-40B4-BE49-F238E27FC236}">
                  <a16:creationId xmlns:a16="http://schemas.microsoft.com/office/drawing/2014/main" id="{6C82CC1E-DA0D-669F-3F8F-CE86F3A7982E}"/>
                </a:ext>
              </a:extLst>
            </p:cNvPr>
            <p:cNvPicPr>
              <a:picLocks noChangeAspect="1"/>
            </p:cNvPicPr>
            <p:nvPr/>
          </p:nvPicPr>
          <p:blipFill>
            <a:blip r:embed="rId4"/>
            <a:stretch>
              <a:fillRect/>
            </a:stretch>
          </p:blipFill>
          <p:spPr>
            <a:xfrm>
              <a:off x="8544907" y="3502656"/>
              <a:ext cx="201440" cy="240837"/>
            </a:xfrm>
            <a:prstGeom prst="rect">
              <a:avLst/>
            </a:prstGeom>
          </p:spPr>
        </p:pic>
        <p:cxnSp>
          <p:nvCxnSpPr>
            <p:cNvPr id="56" name="Straight Arrow Connector 55">
              <a:extLst>
                <a:ext uri="{FF2B5EF4-FFF2-40B4-BE49-F238E27FC236}">
                  <a16:creationId xmlns:a16="http://schemas.microsoft.com/office/drawing/2014/main" id="{BEC023BF-5502-34D1-D290-6B8FD93F220D}"/>
                </a:ext>
              </a:extLst>
            </p:cNvPr>
            <p:cNvCxnSpPr>
              <a:cxnSpLocks/>
              <a:stCxn id="47" idx="1"/>
              <a:endCxn id="104" idx="3"/>
            </p:cNvCxnSpPr>
            <p:nvPr/>
          </p:nvCxnSpPr>
          <p:spPr>
            <a:xfrm flipH="1">
              <a:off x="5838335" y="3607030"/>
              <a:ext cx="280089" cy="0"/>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0E0D865-6292-9A48-6A0E-4583616B67A4}"/>
                </a:ext>
              </a:extLst>
            </p:cNvPr>
            <p:cNvCxnSpPr>
              <a:cxnSpLocks/>
              <a:stCxn id="43" idx="1"/>
              <a:endCxn id="72" idx="1"/>
            </p:cNvCxnSpPr>
            <p:nvPr/>
          </p:nvCxnSpPr>
          <p:spPr>
            <a:xfrm flipH="1" flipV="1">
              <a:off x="8244586" y="3604338"/>
              <a:ext cx="300321" cy="0"/>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40B7514E-4EA2-8491-E39B-79793ACEBF28}"/>
                </a:ext>
              </a:extLst>
            </p:cNvPr>
            <p:cNvSpPr/>
            <p:nvPr/>
          </p:nvSpPr>
          <p:spPr bwMode="auto">
            <a:xfrm>
              <a:off x="5207845" y="3033549"/>
              <a:ext cx="4036751" cy="1249743"/>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0C0"/>
                </a:solidFill>
                <a:effectLst/>
                <a:uLnTx/>
                <a:uFillTx/>
                <a:latin typeface="Segoe UI Semibold"/>
                <a:ea typeface="+mn-ea"/>
                <a:cs typeface="Segoe UI" pitchFamily="34" charset="0"/>
              </a:endParaRPr>
            </a:p>
          </p:txBody>
        </p:sp>
        <p:pic>
          <p:nvPicPr>
            <p:cNvPr id="67" name="Graphic 66">
              <a:extLst>
                <a:ext uri="{FF2B5EF4-FFF2-40B4-BE49-F238E27FC236}">
                  <a16:creationId xmlns:a16="http://schemas.microsoft.com/office/drawing/2014/main" id="{4EA50FC1-B1FD-F28F-7277-60355C18C5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78067" y="3067205"/>
              <a:ext cx="156294" cy="154160"/>
            </a:xfrm>
            <a:prstGeom prst="rect">
              <a:avLst/>
            </a:prstGeom>
          </p:spPr>
        </p:pic>
        <p:sp>
          <p:nvSpPr>
            <p:cNvPr id="68" name="TextBox 67">
              <a:extLst>
                <a:ext uri="{FF2B5EF4-FFF2-40B4-BE49-F238E27FC236}">
                  <a16:creationId xmlns:a16="http://schemas.microsoft.com/office/drawing/2014/main" id="{659E96DE-8436-06BA-88D8-1501D9836F3E}"/>
                </a:ext>
              </a:extLst>
            </p:cNvPr>
            <p:cNvSpPr txBox="1"/>
            <p:nvPr/>
          </p:nvSpPr>
          <p:spPr>
            <a:xfrm>
              <a:off x="5459851" y="3328347"/>
              <a:ext cx="439989" cy="12311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Text"/>
                  <a:ea typeface="+mn-ea"/>
                  <a:cs typeface="Segoe UI" pitchFamily="34" charset="0"/>
                </a:rPr>
                <a:t>Extract</a:t>
              </a:r>
            </a:p>
          </p:txBody>
        </p:sp>
        <p:sp>
          <p:nvSpPr>
            <p:cNvPr id="69" name="TextBox 68">
              <a:extLst>
                <a:ext uri="{FF2B5EF4-FFF2-40B4-BE49-F238E27FC236}">
                  <a16:creationId xmlns:a16="http://schemas.microsoft.com/office/drawing/2014/main" id="{0F48036F-2884-8919-0524-0E126DE6EDCA}"/>
                </a:ext>
              </a:extLst>
            </p:cNvPr>
            <p:cNvSpPr txBox="1"/>
            <p:nvPr/>
          </p:nvSpPr>
          <p:spPr>
            <a:xfrm>
              <a:off x="8287118" y="3184819"/>
              <a:ext cx="661364"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Text"/>
                  <a:ea typeface="+mn-ea"/>
                  <a:cs typeface="Segoe UI" pitchFamily="34" charset="0"/>
                </a:rPr>
                <a:t>Summarized Document</a:t>
              </a:r>
            </a:p>
          </p:txBody>
        </p:sp>
        <p:cxnSp>
          <p:nvCxnSpPr>
            <p:cNvPr id="78" name="Straight Arrow Connector 37">
              <a:extLst>
                <a:ext uri="{FF2B5EF4-FFF2-40B4-BE49-F238E27FC236}">
                  <a16:creationId xmlns:a16="http://schemas.microsoft.com/office/drawing/2014/main" id="{B20D7EE1-8D4D-2A30-90CC-266ED2B2F785}"/>
                </a:ext>
              </a:extLst>
            </p:cNvPr>
            <p:cNvCxnSpPr>
              <a:cxnSpLocks/>
              <a:stCxn id="104" idx="2"/>
            </p:cNvCxnSpPr>
            <p:nvPr/>
          </p:nvCxnSpPr>
          <p:spPr>
            <a:xfrm>
              <a:off x="5678318" y="3780907"/>
              <a:ext cx="0" cy="762518"/>
            </a:xfrm>
            <a:prstGeom prst="straightConnector1">
              <a:avLst/>
            </a:prstGeom>
            <a:noFill/>
            <a:ln w="6350">
              <a:solidFill>
                <a:schemeClr val="tx2"/>
              </a:solidFill>
              <a:prstDash val="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92" name="Straight Arrow Connector 37">
              <a:extLst>
                <a:ext uri="{FF2B5EF4-FFF2-40B4-BE49-F238E27FC236}">
                  <a16:creationId xmlns:a16="http://schemas.microsoft.com/office/drawing/2014/main" id="{003DA44D-E436-3161-9DE7-1AA93AA00BBD}"/>
                </a:ext>
              </a:extLst>
            </p:cNvPr>
            <p:cNvCxnSpPr>
              <a:cxnSpLocks/>
            </p:cNvCxnSpPr>
            <p:nvPr/>
          </p:nvCxnSpPr>
          <p:spPr>
            <a:xfrm>
              <a:off x="7177254" y="3735877"/>
              <a:ext cx="0" cy="821836"/>
            </a:xfrm>
            <a:prstGeom prst="straightConnector1">
              <a:avLst/>
            </a:prstGeom>
            <a:noFill/>
            <a:ln w="6350">
              <a:solidFill>
                <a:schemeClr val="tx2"/>
              </a:solidFill>
              <a:prstDash val="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104" name="Graphic 103">
              <a:extLst>
                <a:ext uri="{FF2B5EF4-FFF2-40B4-BE49-F238E27FC236}">
                  <a16:creationId xmlns:a16="http://schemas.microsoft.com/office/drawing/2014/main" id="{C4B7D32C-6853-68D2-49DB-93F513C668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8301" y="3465242"/>
              <a:ext cx="320034" cy="315665"/>
            </a:xfrm>
            <a:prstGeom prst="rect">
              <a:avLst/>
            </a:prstGeom>
          </p:spPr>
        </p:pic>
        <p:pic>
          <p:nvPicPr>
            <p:cNvPr id="109" name="Graphic 108">
              <a:extLst>
                <a:ext uri="{FF2B5EF4-FFF2-40B4-BE49-F238E27FC236}">
                  <a16:creationId xmlns:a16="http://schemas.microsoft.com/office/drawing/2014/main" id="{B691DC89-4989-C39A-D4FB-2A22B52379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92769" y="3436306"/>
              <a:ext cx="320034" cy="315665"/>
            </a:xfrm>
            <a:prstGeom prst="rect">
              <a:avLst/>
            </a:prstGeom>
          </p:spPr>
        </p:pic>
        <p:sp>
          <p:nvSpPr>
            <p:cNvPr id="121" name="TextBox 120">
              <a:extLst>
                <a:ext uri="{FF2B5EF4-FFF2-40B4-BE49-F238E27FC236}">
                  <a16:creationId xmlns:a16="http://schemas.microsoft.com/office/drawing/2014/main" id="{E39B9492-3798-8E86-9AA7-5ECE48B6A4C6}"/>
                </a:ext>
              </a:extLst>
            </p:cNvPr>
            <p:cNvSpPr txBox="1"/>
            <p:nvPr/>
          </p:nvSpPr>
          <p:spPr>
            <a:xfrm>
              <a:off x="7196696" y="4856535"/>
              <a:ext cx="63" cy="2823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1" name="Straight Connector 20">
              <a:extLst>
                <a:ext uri="{FF2B5EF4-FFF2-40B4-BE49-F238E27FC236}">
                  <a16:creationId xmlns:a16="http://schemas.microsoft.com/office/drawing/2014/main" id="{AE2B605F-B6CF-C678-3829-D06E420BC2B0}"/>
                </a:ext>
              </a:extLst>
            </p:cNvPr>
            <p:cNvCxnSpPr>
              <a:cxnSpLocks/>
            </p:cNvCxnSpPr>
            <p:nvPr/>
          </p:nvCxnSpPr>
          <p:spPr>
            <a:xfrm>
              <a:off x="892931" y="5535345"/>
              <a:ext cx="12192000" cy="0"/>
            </a:xfrm>
            <a:prstGeom prst="line">
              <a:avLst/>
            </a:prstGeom>
            <a:noFill/>
            <a:ln w="190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 name="Graphic 2">
              <a:extLst>
                <a:ext uri="{FF2B5EF4-FFF2-40B4-BE49-F238E27FC236}">
                  <a16:creationId xmlns:a16="http://schemas.microsoft.com/office/drawing/2014/main" id="{900D1897-FF97-264B-1E56-93CCC91A94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52868" y="4598609"/>
              <a:ext cx="217141" cy="217141"/>
            </a:xfrm>
            <a:prstGeom prst="rect">
              <a:avLst/>
            </a:prstGeom>
          </p:spPr>
        </p:pic>
      </p:grpSp>
      <p:grpSp>
        <p:nvGrpSpPr>
          <p:cNvPr id="17" name="Group 16">
            <a:extLst>
              <a:ext uri="{FF2B5EF4-FFF2-40B4-BE49-F238E27FC236}">
                <a16:creationId xmlns:a16="http://schemas.microsoft.com/office/drawing/2014/main" id="{AF71DB3D-4859-F009-3221-EFA4DECE5BB4}"/>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19" name="Rectangle: Rounded Corners 18">
              <a:extLst>
                <a:ext uri="{FF2B5EF4-FFF2-40B4-BE49-F238E27FC236}">
                  <a16:creationId xmlns:a16="http://schemas.microsoft.com/office/drawing/2014/main" id="{08B17FC9-3B7A-634E-08E7-C311D9D4F095}"/>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DB081149-8EED-04E1-57B7-2628226C3D56}"/>
                </a:ext>
              </a:extLst>
            </p:cNvPr>
            <p:cNvSpPr txBox="1"/>
            <p:nvPr/>
          </p:nvSpPr>
          <p:spPr>
            <a:xfrm>
              <a:off x="10687108" y="563209"/>
              <a:ext cx="927417" cy="276999"/>
            </a:xfrm>
            <a:prstGeom prst="rect">
              <a:avLst/>
            </a:prstGeom>
            <a:noFill/>
          </p:spPr>
          <p:txBody>
            <a:bodyPr wrap="square">
              <a:spAutoFit/>
            </a:bodyPr>
            <a:lstStyle/>
            <a:p>
              <a:pPr algn="r"/>
              <a:r>
                <a:rPr lang="en-US" sz="1200" dirty="0">
                  <a:solidFill>
                    <a:schemeClr val="bg1"/>
                  </a:solidFill>
                </a:rPr>
                <a:t>Use cases</a:t>
              </a:r>
            </a:p>
          </p:txBody>
        </p:sp>
        <p:sp>
          <p:nvSpPr>
            <p:cNvPr id="23" name="Graphic 38">
              <a:extLst>
                <a:ext uri="{FF2B5EF4-FFF2-40B4-BE49-F238E27FC236}">
                  <a16:creationId xmlns:a16="http://schemas.microsoft.com/office/drawing/2014/main" id="{14C9F720-A825-A6CA-88ED-A7C39EFE4F83}"/>
                </a:ext>
              </a:extLst>
            </p:cNvPr>
            <p:cNvSpPr/>
            <p:nvPr/>
          </p:nvSpPr>
          <p:spPr>
            <a:xfrm>
              <a:off x="11662428" y="568596"/>
              <a:ext cx="193022" cy="26622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8" y="189709"/>
                    <a:pt x="80753" y="190424"/>
                  </a:cubicBezTo>
                  <a:lnTo>
                    <a:pt x="79105" y="190490"/>
                  </a:lnTo>
                  <a:lnTo>
                    <a:pt x="58998" y="190490"/>
                  </a:lnTo>
                  <a:cubicBezTo>
                    <a:pt x="49631" y="190491"/>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4" y="125418"/>
                    <a:pt x="111100" y="125873"/>
                  </a:cubicBezTo>
                  <a:lnTo>
                    <a:pt x="106070" y="147618"/>
                  </a:lnTo>
                  <a:lnTo>
                    <a:pt x="32042" y="147618"/>
                  </a:lnTo>
                  <a:lnTo>
                    <a:pt x="27032" y="125873"/>
                  </a:lnTo>
                  <a:cubicBezTo>
                    <a:pt x="26926" y="125422"/>
                    <a:pt x="26691" y="125011"/>
                    <a:pt x="26356" y="124692"/>
                  </a:cubicBezTo>
                  <a:cubicBezTo>
                    <a:pt x="8925" y="108042"/>
                    <a:pt x="0" y="89402"/>
                    <a:pt x="0" y="69047"/>
                  </a:cubicBezTo>
                  <a:cubicBezTo>
                    <a:pt x="5" y="30912"/>
                    <a:pt x="30921" y="0"/>
                    <a:pt x="69056" y="0"/>
                  </a:cubicBezTo>
                  <a:close/>
                </a:path>
              </a:pathLst>
            </a:custGeom>
            <a:solidFill>
              <a:schemeClr val="bg1"/>
            </a:solidFill>
            <a:ln w="9525" cap="flat">
              <a:noFill/>
              <a:prstDash val="solid"/>
              <a:miter/>
            </a:ln>
          </p:spPr>
          <p:txBody>
            <a:bodyPr rtlCol="0" anchor="ctr"/>
            <a:lstStyle/>
            <a:p>
              <a:endParaRPr lang="en-US" dirty="0"/>
            </a:p>
          </p:txBody>
        </p:sp>
      </p:grpSp>
      <p:sp>
        <p:nvSpPr>
          <p:cNvPr id="45" name="Rectangle 44">
            <a:extLst>
              <a:ext uri="{FF2B5EF4-FFF2-40B4-BE49-F238E27FC236}">
                <a16:creationId xmlns:a16="http://schemas.microsoft.com/office/drawing/2014/main" id="{CF1888D2-D044-285C-A47B-3A3E750E1F9A}"/>
              </a:ext>
              <a:ext uri="{C183D7F6-B498-43B3-948B-1728B52AA6E4}">
                <adec:decorative xmlns:adec="http://schemas.microsoft.com/office/drawing/2017/decorative" val="1"/>
              </a:ext>
            </a:extLst>
          </p:cNvPr>
          <p:cNvSpPr/>
          <p:nvPr/>
        </p:nvSpPr>
        <p:spPr bwMode="auto">
          <a:xfrm>
            <a:off x="8765475" y="2453641"/>
            <a:ext cx="1159588" cy="117428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48" name="Straight Arrow Connector 47">
            <a:extLst>
              <a:ext uri="{FF2B5EF4-FFF2-40B4-BE49-F238E27FC236}">
                <a16:creationId xmlns:a16="http://schemas.microsoft.com/office/drawing/2014/main" id="{4400C769-0738-141F-4469-CC25C606B08F}"/>
              </a:ext>
              <a:ext uri="{C183D7F6-B498-43B3-948B-1728B52AA6E4}">
                <adec:decorative xmlns:adec="http://schemas.microsoft.com/office/drawing/2017/decorative" val="1"/>
              </a:ext>
            </a:extLst>
          </p:cNvPr>
          <p:cNvCxnSpPr>
            <a:cxnSpLocks/>
          </p:cNvCxnSpPr>
          <p:nvPr/>
        </p:nvCxnSpPr>
        <p:spPr>
          <a:xfrm flipV="1">
            <a:off x="11598031" y="3104179"/>
            <a:ext cx="0" cy="449124"/>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4" name="Graphic 83">
            <a:extLst>
              <a:ext uri="{FF2B5EF4-FFF2-40B4-BE49-F238E27FC236}">
                <a16:creationId xmlns:a16="http://schemas.microsoft.com/office/drawing/2014/main" id="{96022EA2-5742-D16C-3642-B4BE815016C9}"/>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23711" y="3630715"/>
            <a:ext cx="548640" cy="548640"/>
          </a:xfrm>
          <a:prstGeom prst="rect">
            <a:avLst/>
          </a:prstGeom>
        </p:spPr>
      </p:pic>
      <p:pic>
        <p:nvPicPr>
          <p:cNvPr id="85" name="Picture 6">
            <a:extLst>
              <a:ext uri="{FF2B5EF4-FFF2-40B4-BE49-F238E27FC236}">
                <a16:creationId xmlns:a16="http://schemas.microsoft.com/office/drawing/2014/main" id="{D9F1EE21-9846-0FF6-02FC-D182C015161E}"/>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10169061" y="2530933"/>
            <a:ext cx="545274" cy="535264"/>
          </a:xfrm>
          <a:prstGeom prst="rect">
            <a:avLst/>
          </a:prstGeom>
          <a:noFill/>
          <a:extLst>
            <a:ext uri="{909E8E84-426E-40DD-AFC4-6F175D3DCCD1}">
              <a14:hiddenFill xmlns:a14="http://schemas.microsoft.com/office/drawing/2010/main">
                <a:solidFill>
                  <a:srgbClr val="FFFFFF"/>
                </a:solidFill>
              </a14:hiddenFill>
            </a:ext>
          </a:extLst>
        </p:spPr>
      </p:pic>
      <p:pic>
        <p:nvPicPr>
          <p:cNvPr id="86" name="Graphic 85">
            <a:extLst>
              <a:ext uri="{FF2B5EF4-FFF2-40B4-BE49-F238E27FC236}">
                <a16:creationId xmlns:a16="http://schemas.microsoft.com/office/drawing/2014/main" id="{523749D5-35B2-E426-C9E0-78ADB37C5424}"/>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56663" y="2530933"/>
            <a:ext cx="500498" cy="493666"/>
          </a:xfrm>
          <a:prstGeom prst="rect">
            <a:avLst/>
          </a:prstGeom>
        </p:spPr>
      </p:pic>
      <p:sp>
        <p:nvSpPr>
          <p:cNvPr id="89" name="TextBox 88">
            <a:extLst>
              <a:ext uri="{FF2B5EF4-FFF2-40B4-BE49-F238E27FC236}">
                <a16:creationId xmlns:a16="http://schemas.microsoft.com/office/drawing/2014/main" id="{98407CD6-28B2-1EBA-31ED-B07E73F679C3}"/>
              </a:ext>
            </a:extLst>
          </p:cNvPr>
          <p:cNvSpPr txBox="1"/>
          <p:nvPr/>
        </p:nvSpPr>
        <p:spPr>
          <a:xfrm>
            <a:off x="11116674" y="1731735"/>
            <a:ext cx="995701" cy="69249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Sans Text"/>
                <a:ea typeface="+mn-ea"/>
                <a:cs typeface="Segoe UI" pitchFamily="34" charset="0"/>
              </a:rPr>
              <a:t>User can see summaries of large documents in PowerApps application</a:t>
            </a:r>
          </a:p>
        </p:txBody>
      </p:sp>
      <p:cxnSp>
        <p:nvCxnSpPr>
          <p:cNvPr id="90" name="Straight Arrow Connector 89">
            <a:extLst>
              <a:ext uri="{FF2B5EF4-FFF2-40B4-BE49-F238E27FC236}">
                <a16:creationId xmlns:a16="http://schemas.microsoft.com/office/drawing/2014/main" id="{0A70A1BC-257F-61AD-F2AA-B401D65E64FD}"/>
              </a:ext>
              <a:ext uri="{C183D7F6-B498-43B3-948B-1728B52AA6E4}">
                <adec:decorative xmlns:adec="http://schemas.microsoft.com/office/drawing/2017/decorative" val="1"/>
              </a:ext>
            </a:extLst>
          </p:cNvPr>
          <p:cNvCxnSpPr>
            <a:cxnSpLocks/>
          </p:cNvCxnSpPr>
          <p:nvPr/>
        </p:nvCxnSpPr>
        <p:spPr>
          <a:xfrm flipH="1">
            <a:off x="10776219" y="2777766"/>
            <a:ext cx="547492" cy="0"/>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C1D49152-D4A3-56F4-B6C3-8751AD1764A7}"/>
              </a:ext>
            </a:extLst>
          </p:cNvPr>
          <p:cNvSpPr txBox="1"/>
          <p:nvPr/>
        </p:nvSpPr>
        <p:spPr>
          <a:xfrm>
            <a:off x="11100180" y="4235461"/>
            <a:ext cx="98195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Business user</a:t>
            </a:r>
          </a:p>
        </p:txBody>
      </p:sp>
      <p:cxnSp>
        <p:nvCxnSpPr>
          <p:cNvPr id="102" name="Straight Arrow Connector 101">
            <a:extLst>
              <a:ext uri="{FF2B5EF4-FFF2-40B4-BE49-F238E27FC236}">
                <a16:creationId xmlns:a16="http://schemas.microsoft.com/office/drawing/2014/main" id="{ACAFA4A4-83F1-B15B-EBD7-0A64DBFA9B2C}"/>
              </a:ext>
              <a:ext uri="{C183D7F6-B498-43B3-948B-1728B52AA6E4}">
                <adec:decorative xmlns:adec="http://schemas.microsoft.com/office/drawing/2017/decorative" val="1"/>
              </a:ext>
            </a:extLst>
          </p:cNvPr>
          <p:cNvCxnSpPr>
            <a:cxnSpLocks/>
          </p:cNvCxnSpPr>
          <p:nvPr/>
        </p:nvCxnSpPr>
        <p:spPr>
          <a:xfrm>
            <a:off x="8570420" y="2777766"/>
            <a:ext cx="195055" cy="0"/>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10">
            <a:extLst>
              <a:ext uri="{FF2B5EF4-FFF2-40B4-BE49-F238E27FC236}">
                <a16:creationId xmlns:a16="http://schemas.microsoft.com/office/drawing/2014/main" id="{885CA624-4C11-6E28-BF0A-43B576EE7E8C}"/>
              </a:ext>
              <a:ext uri="{C183D7F6-B498-43B3-948B-1728B52AA6E4}">
                <adec:decorative xmlns:adec="http://schemas.microsoft.com/office/drawing/2017/decorative" val="1"/>
              </a:ext>
            </a:extLst>
          </p:cNvPr>
          <p:cNvCxnSpPr>
            <a:cxnSpLocks/>
            <a:stCxn id="45" idx="3"/>
            <a:endCxn id="85" idx="2"/>
          </p:cNvCxnSpPr>
          <p:nvPr/>
        </p:nvCxnSpPr>
        <p:spPr>
          <a:xfrm>
            <a:off x="9925063" y="3040782"/>
            <a:ext cx="516635" cy="25415"/>
          </a:xfrm>
          <a:prstGeom prst="bentConnector4">
            <a:avLst>
              <a:gd name="adj1" fmla="val 23614"/>
              <a:gd name="adj2" fmla="val 999469"/>
            </a:avLst>
          </a:prstGeom>
          <a:ln w="63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7A4CEB2-E3F5-EECC-965E-53F713A9343B}"/>
              </a:ext>
            </a:extLst>
          </p:cNvPr>
          <p:cNvSpPr txBox="1"/>
          <p:nvPr/>
        </p:nvSpPr>
        <p:spPr>
          <a:xfrm>
            <a:off x="9950722" y="2086521"/>
            <a:ext cx="981952"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API Management</a:t>
            </a:r>
          </a:p>
        </p:txBody>
      </p:sp>
      <p:sp>
        <p:nvSpPr>
          <p:cNvPr id="116" name="TextBox 115">
            <a:extLst>
              <a:ext uri="{FF2B5EF4-FFF2-40B4-BE49-F238E27FC236}">
                <a16:creationId xmlns:a16="http://schemas.microsoft.com/office/drawing/2014/main" id="{D915B748-D2FC-1F5F-9354-14264CAC0B83}"/>
              </a:ext>
            </a:extLst>
          </p:cNvPr>
          <p:cNvSpPr txBox="1"/>
          <p:nvPr/>
        </p:nvSpPr>
        <p:spPr>
          <a:xfrm>
            <a:off x="8858236" y="3117895"/>
            <a:ext cx="981952"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Azure Cosmos DB</a:t>
            </a:r>
          </a:p>
        </p:txBody>
      </p:sp>
      <p:sp>
        <p:nvSpPr>
          <p:cNvPr id="117" name="TextBox 116">
            <a:extLst>
              <a:ext uri="{FF2B5EF4-FFF2-40B4-BE49-F238E27FC236}">
                <a16:creationId xmlns:a16="http://schemas.microsoft.com/office/drawing/2014/main" id="{EEF0A553-69AD-A944-F620-3D593621D5DB}"/>
              </a:ext>
            </a:extLst>
          </p:cNvPr>
          <p:cNvSpPr txBox="1"/>
          <p:nvPr/>
        </p:nvSpPr>
        <p:spPr>
          <a:xfrm>
            <a:off x="1835227" y="3322272"/>
            <a:ext cx="926247"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Sans Text"/>
                <a:ea typeface="+mn-ea"/>
                <a:cs typeface="Segoe UI" pitchFamily="34" charset="0"/>
              </a:rPr>
              <a:t>Upload triggers workflow</a:t>
            </a:r>
          </a:p>
        </p:txBody>
      </p:sp>
      <p:grpSp>
        <p:nvGrpSpPr>
          <p:cNvPr id="118" name="Group 117">
            <a:extLst>
              <a:ext uri="{FF2B5EF4-FFF2-40B4-BE49-F238E27FC236}">
                <a16:creationId xmlns:a16="http://schemas.microsoft.com/office/drawing/2014/main" id="{E868E21F-EB82-5883-2BAA-E279523D4B69}"/>
              </a:ext>
              <a:ext uri="{C183D7F6-B498-43B3-948B-1728B52AA6E4}">
                <adec:decorative xmlns:adec="http://schemas.microsoft.com/office/drawing/2017/decorative" val="1"/>
              </a:ext>
            </a:extLst>
          </p:cNvPr>
          <p:cNvGrpSpPr/>
          <p:nvPr/>
        </p:nvGrpSpPr>
        <p:grpSpPr>
          <a:xfrm>
            <a:off x="1646881" y="2461905"/>
            <a:ext cx="1271571" cy="793273"/>
            <a:chOff x="871985" y="1997106"/>
            <a:chExt cx="1271571" cy="793273"/>
          </a:xfrm>
        </p:grpSpPr>
        <p:grpSp>
          <p:nvGrpSpPr>
            <p:cNvPr id="119" name="Group 118">
              <a:extLst>
                <a:ext uri="{FF2B5EF4-FFF2-40B4-BE49-F238E27FC236}">
                  <a16:creationId xmlns:a16="http://schemas.microsoft.com/office/drawing/2014/main" id="{7F9A54F4-8490-5C94-154C-2852D08F68C5}"/>
                </a:ext>
              </a:extLst>
            </p:cNvPr>
            <p:cNvGrpSpPr/>
            <p:nvPr/>
          </p:nvGrpSpPr>
          <p:grpSpPr>
            <a:xfrm>
              <a:off x="871985" y="1997106"/>
              <a:ext cx="1271571" cy="793273"/>
              <a:chOff x="871985" y="2857409"/>
              <a:chExt cx="1361318" cy="651682"/>
            </a:xfrm>
          </p:grpSpPr>
          <p:sp>
            <p:nvSpPr>
              <p:cNvPr id="122" name="Rectangle 121">
                <a:extLst>
                  <a:ext uri="{FF2B5EF4-FFF2-40B4-BE49-F238E27FC236}">
                    <a16:creationId xmlns:a16="http://schemas.microsoft.com/office/drawing/2014/main" id="{8FFCEBAD-7B60-063E-CB8B-1F6C7231BFCE}"/>
                  </a:ext>
                </a:extLst>
              </p:cNvPr>
              <p:cNvSpPr/>
              <p:nvPr/>
            </p:nvSpPr>
            <p:spPr bwMode="auto">
              <a:xfrm>
                <a:off x="871985" y="2857409"/>
                <a:ext cx="1361318" cy="65168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123" name="Graphic 122">
                <a:extLst>
                  <a:ext uri="{FF2B5EF4-FFF2-40B4-BE49-F238E27FC236}">
                    <a16:creationId xmlns:a16="http://schemas.microsoft.com/office/drawing/2014/main" id="{20204930-187C-4F06-216C-9AC3C25C4E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21704" y="2960747"/>
                <a:ext cx="261879" cy="256971"/>
              </a:xfrm>
              <a:prstGeom prst="rect">
                <a:avLst/>
              </a:prstGeom>
            </p:spPr>
          </p:pic>
        </p:grpSp>
        <p:sp>
          <p:nvSpPr>
            <p:cNvPr id="120" name="TextBox 119">
              <a:extLst>
                <a:ext uri="{FF2B5EF4-FFF2-40B4-BE49-F238E27FC236}">
                  <a16:creationId xmlns:a16="http://schemas.microsoft.com/office/drawing/2014/main" id="{80E293EE-1390-D00D-E11C-994C1B9B2859}"/>
                </a:ext>
              </a:extLst>
            </p:cNvPr>
            <p:cNvSpPr txBox="1"/>
            <p:nvPr/>
          </p:nvSpPr>
          <p:spPr>
            <a:xfrm>
              <a:off x="1030139" y="247315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Storage Accounts</a:t>
              </a:r>
            </a:p>
          </p:txBody>
        </p:sp>
      </p:grpSp>
      <p:cxnSp>
        <p:nvCxnSpPr>
          <p:cNvPr id="124" name="Straight Arrow Connector 123">
            <a:extLst>
              <a:ext uri="{FF2B5EF4-FFF2-40B4-BE49-F238E27FC236}">
                <a16:creationId xmlns:a16="http://schemas.microsoft.com/office/drawing/2014/main" id="{F9F71891-8935-1CD4-8C30-567CC06ABFA5}"/>
              </a:ext>
              <a:ext uri="{C183D7F6-B498-43B3-948B-1728B52AA6E4}">
                <adec:decorative xmlns:adec="http://schemas.microsoft.com/office/drawing/2017/decorative" val="1"/>
              </a:ext>
            </a:extLst>
          </p:cNvPr>
          <p:cNvCxnSpPr>
            <a:cxnSpLocks/>
          </p:cNvCxnSpPr>
          <p:nvPr/>
        </p:nvCxnSpPr>
        <p:spPr>
          <a:xfrm>
            <a:off x="2918452" y="2804259"/>
            <a:ext cx="335633" cy="0"/>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7B7448B-05CA-4521-E996-BDCD3FE9B038}"/>
              </a:ext>
              <a:ext uri="{C183D7F6-B498-43B3-948B-1728B52AA6E4}">
                <adec:decorative xmlns:adec="http://schemas.microsoft.com/office/drawing/2017/decorative" val="1"/>
              </a:ext>
            </a:extLst>
          </p:cNvPr>
          <p:cNvCxnSpPr>
            <a:cxnSpLocks/>
            <a:endCxn id="122" idx="1"/>
          </p:cNvCxnSpPr>
          <p:nvPr/>
        </p:nvCxnSpPr>
        <p:spPr>
          <a:xfrm>
            <a:off x="965164" y="2858541"/>
            <a:ext cx="681717" cy="1"/>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3" name="Picture 132">
            <a:extLst>
              <a:ext uri="{FF2B5EF4-FFF2-40B4-BE49-F238E27FC236}">
                <a16:creationId xmlns:a16="http://schemas.microsoft.com/office/drawing/2014/main" id="{7AAD2961-B630-BBE8-F4D0-1BB3AD8B889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34093" y="2647676"/>
            <a:ext cx="378808" cy="452894"/>
          </a:xfrm>
          <a:prstGeom prst="rect">
            <a:avLst/>
          </a:prstGeom>
        </p:spPr>
      </p:pic>
      <p:sp>
        <p:nvSpPr>
          <p:cNvPr id="135" name="TextBox 134">
            <a:extLst>
              <a:ext uri="{FF2B5EF4-FFF2-40B4-BE49-F238E27FC236}">
                <a16:creationId xmlns:a16="http://schemas.microsoft.com/office/drawing/2014/main" id="{0F05113A-0241-0693-34EA-51C0DFB406D2}"/>
              </a:ext>
            </a:extLst>
          </p:cNvPr>
          <p:cNvSpPr txBox="1"/>
          <p:nvPr/>
        </p:nvSpPr>
        <p:spPr>
          <a:xfrm>
            <a:off x="281640" y="2272197"/>
            <a:ext cx="804473" cy="323165"/>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Sans Text"/>
                <a:ea typeface="+mn-ea"/>
                <a:cs typeface="Segoe UI" pitchFamily="34" charset="0"/>
              </a:rPr>
              <a:t>Large Document</a:t>
            </a:r>
          </a:p>
        </p:txBody>
      </p:sp>
      <p:pic>
        <p:nvPicPr>
          <p:cNvPr id="138" name="Graphic 137">
            <a:extLst>
              <a:ext uri="{FF2B5EF4-FFF2-40B4-BE49-F238E27FC236}">
                <a16:creationId xmlns:a16="http://schemas.microsoft.com/office/drawing/2014/main" id="{3AB2A102-E815-DDE6-62BC-548340159D50}"/>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0309" y="3483111"/>
            <a:ext cx="548640" cy="548640"/>
          </a:xfrm>
          <a:prstGeom prst="rect">
            <a:avLst/>
          </a:prstGeom>
        </p:spPr>
      </p:pic>
      <p:sp>
        <p:nvSpPr>
          <p:cNvPr id="139" name="TextBox 138">
            <a:extLst>
              <a:ext uri="{FF2B5EF4-FFF2-40B4-BE49-F238E27FC236}">
                <a16:creationId xmlns:a16="http://schemas.microsoft.com/office/drawing/2014/main" id="{3093EC59-39AF-243C-2622-B093C7F86C35}"/>
              </a:ext>
            </a:extLst>
          </p:cNvPr>
          <p:cNvSpPr txBox="1"/>
          <p:nvPr/>
        </p:nvSpPr>
        <p:spPr>
          <a:xfrm>
            <a:off x="192900" y="4109690"/>
            <a:ext cx="98195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Business user</a:t>
            </a:r>
          </a:p>
        </p:txBody>
      </p:sp>
      <p:cxnSp>
        <p:nvCxnSpPr>
          <p:cNvPr id="140" name="Straight Arrow Connector 139">
            <a:extLst>
              <a:ext uri="{FF2B5EF4-FFF2-40B4-BE49-F238E27FC236}">
                <a16:creationId xmlns:a16="http://schemas.microsoft.com/office/drawing/2014/main" id="{907A2925-454A-1F27-8BE5-1E51D7BDA2B8}"/>
              </a:ext>
              <a:ext uri="{C183D7F6-B498-43B3-948B-1728B52AA6E4}">
                <adec:decorative xmlns:adec="http://schemas.microsoft.com/office/drawing/2017/decorative" val="1"/>
              </a:ext>
            </a:extLst>
          </p:cNvPr>
          <p:cNvCxnSpPr>
            <a:cxnSpLocks/>
          </p:cNvCxnSpPr>
          <p:nvPr/>
        </p:nvCxnSpPr>
        <p:spPr>
          <a:xfrm flipV="1">
            <a:off x="712207" y="3115960"/>
            <a:ext cx="0" cy="313040"/>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7AECABB-3A94-B2E7-FB49-B6801A1ED324}"/>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40301" y="2647676"/>
            <a:ext cx="423769" cy="423769"/>
          </a:xfrm>
          <a:prstGeom prst="rect">
            <a:avLst/>
          </a:prstGeom>
        </p:spPr>
      </p:pic>
    </p:spTree>
    <p:extLst>
      <p:ext uri="{BB962C8B-B14F-4D97-AF65-F5344CB8AC3E}">
        <p14:creationId xmlns:p14="http://schemas.microsoft.com/office/powerpoint/2010/main" val="321840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4736-22CD-E900-F0E5-3BB002E8B468}"/>
              </a:ext>
            </a:extLst>
          </p:cNvPr>
          <p:cNvSpPr>
            <a:spLocks noGrp="1"/>
          </p:cNvSpPr>
          <p:nvPr>
            <p:ph type="title"/>
          </p:nvPr>
        </p:nvSpPr>
        <p:spPr/>
        <p:txBody>
          <a:bodyPr/>
          <a:lstStyle/>
          <a:p>
            <a:r>
              <a:rPr lang="en-US" dirty="0"/>
              <a:t>Delivering on intelligent apps transformation requires</a:t>
            </a:r>
          </a:p>
        </p:txBody>
      </p:sp>
      <p:sp>
        <p:nvSpPr>
          <p:cNvPr id="6" name="Rectangle: Rounded Corners 5">
            <a:extLst>
              <a:ext uri="{FF2B5EF4-FFF2-40B4-BE49-F238E27FC236}">
                <a16:creationId xmlns:a16="http://schemas.microsoft.com/office/drawing/2014/main" id="{C63D3B19-D3E7-2140-C7C8-11C0C7B0D646}"/>
              </a:ext>
              <a:ext uri="{C183D7F6-B498-43B3-948B-1728B52AA6E4}">
                <adec:decorative xmlns:adec="http://schemas.microsoft.com/office/drawing/2017/decorative" val="1"/>
              </a:ext>
            </a:extLst>
          </p:cNvPr>
          <p:cNvSpPr/>
          <p:nvPr/>
        </p:nvSpPr>
        <p:spPr bwMode="auto">
          <a:xfrm>
            <a:off x="1222717" y="1969477"/>
            <a:ext cx="2433711" cy="3378200"/>
          </a:xfrm>
          <a:prstGeom prst="roundRect">
            <a:avLst/>
          </a:prstGeom>
          <a:solidFill>
            <a:schemeClr val="bg1">
              <a:lumMod val="75000"/>
            </a:schemeClr>
          </a:solidFill>
          <a:ln>
            <a:noFill/>
            <a:headEnd type="none" w="med" len="med"/>
            <a:tailEnd type="none" w="med" len="med"/>
          </a:ln>
          <a:effectLst>
            <a:outerShdw blurRad="381000" dist="889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FB8E40A1-0DD3-84D5-EA77-B875D791E0A4}"/>
              </a:ext>
              <a:ext uri="{C183D7F6-B498-43B3-948B-1728B52AA6E4}">
                <adec:decorative xmlns:adec="http://schemas.microsoft.com/office/drawing/2017/decorative" val="1"/>
              </a:ext>
            </a:extLst>
          </p:cNvPr>
          <p:cNvSpPr/>
          <p:nvPr/>
        </p:nvSpPr>
        <p:spPr bwMode="auto">
          <a:xfrm>
            <a:off x="4879145" y="1969477"/>
            <a:ext cx="2433711" cy="3378200"/>
          </a:xfrm>
          <a:prstGeom prst="roundRect">
            <a:avLst/>
          </a:prstGeom>
          <a:gradFill flip="none" rotWithShape="1">
            <a:gsLst>
              <a:gs pos="50000">
                <a:srgbClr val="C03BC4"/>
              </a:gs>
              <a:gs pos="100000">
                <a:srgbClr val="0078D4">
                  <a:lumMod val="100000"/>
                </a:srgbClr>
              </a:gs>
              <a:gs pos="10000">
                <a:srgbClr val="FF5C39"/>
              </a:gs>
            </a:gsLst>
            <a:path path="circle">
              <a:fillToRect l="100000" t="100000"/>
            </a:path>
            <a:tileRect r="-100000" b="-100000"/>
          </a:gradFill>
          <a:ln>
            <a:noFill/>
            <a:headEnd type="none" w="med" len="med"/>
            <a:tailEnd type="none" w="med" len="med"/>
          </a:ln>
          <a:effectLst>
            <a:outerShdw blurRad="381000" dist="889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67B0A640-A566-4905-ACF6-A98763D8FE81}"/>
              </a:ext>
              <a:ext uri="{C183D7F6-B498-43B3-948B-1728B52AA6E4}">
                <adec:decorative xmlns:adec="http://schemas.microsoft.com/office/drawing/2017/decorative" val="1"/>
              </a:ext>
            </a:extLst>
          </p:cNvPr>
          <p:cNvSpPr/>
          <p:nvPr/>
        </p:nvSpPr>
        <p:spPr bwMode="auto">
          <a:xfrm>
            <a:off x="8535573" y="1969477"/>
            <a:ext cx="2433711" cy="3378200"/>
          </a:xfrm>
          <a:prstGeom prst="roundRect">
            <a:avLst/>
          </a:prstGeom>
          <a:solidFill>
            <a:schemeClr val="bg1">
              <a:lumMod val="75000"/>
            </a:schemeClr>
          </a:solidFill>
          <a:ln>
            <a:noFill/>
            <a:headEnd type="none" w="med" len="med"/>
            <a:tailEnd type="none" w="med" len="med"/>
          </a:ln>
          <a:effectLst>
            <a:outerShdw blurRad="381000" dist="889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A1E734D2-7FB4-C4C9-E8A4-BF8CDAE793FE}"/>
              </a:ext>
            </a:extLst>
          </p:cNvPr>
          <p:cNvSpPr txBox="1"/>
          <p:nvPr/>
        </p:nvSpPr>
        <p:spPr>
          <a:xfrm>
            <a:off x="1378876" y="2818388"/>
            <a:ext cx="2147158" cy="1538883"/>
          </a:xfrm>
          <a:prstGeom prst="rect">
            <a:avLst/>
          </a:prstGeom>
          <a:noFill/>
        </p:spPr>
        <p:txBody>
          <a:bodyPr wrap="square" lIns="0" tIns="0" rIns="0" bIns="0" rtlCol="0">
            <a:spAutoFit/>
          </a:bodyPr>
          <a:lstStyle/>
          <a:p>
            <a:pPr algn="ctr"/>
            <a:r>
              <a:rPr lang="en-US" sz="2000" b="1" dirty="0">
                <a:solidFill>
                  <a:schemeClr val="bg1"/>
                </a:solidFill>
                <a:ea typeface="Segoe UI" pitchFamily="34" charset="0"/>
                <a:cs typeface="Segoe UI" pitchFamily="34" charset="0"/>
              </a:rPr>
              <a:t>Intelligent App use cases</a:t>
            </a:r>
            <a:r>
              <a:rPr lang="en-US" sz="2000" dirty="0">
                <a:solidFill>
                  <a:schemeClr val="bg1"/>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aligned to business outcomes</a:t>
            </a:r>
          </a:p>
          <a:p>
            <a:pPr algn="ctr"/>
            <a:endParaRPr lang="en-US" sz="2000" dirty="0"/>
          </a:p>
        </p:txBody>
      </p:sp>
      <p:sp>
        <p:nvSpPr>
          <p:cNvPr id="12" name="TextBox 11">
            <a:extLst>
              <a:ext uri="{FF2B5EF4-FFF2-40B4-BE49-F238E27FC236}">
                <a16:creationId xmlns:a16="http://schemas.microsoft.com/office/drawing/2014/main" id="{01AF55F7-32D7-24F9-63AB-4CD2C2942BCA}"/>
              </a:ext>
            </a:extLst>
          </p:cNvPr>
          <p:cNvSpPr txBox="1"/>
          <p:nvPr/>
        </p:nvSpPr>
        <p:spPr>
          <a:xfrm>
            <a:off x="4879144" y="2811825"/>
            <a:ext cx="2409555" cy="1231106"/>
          </a:xfrm>
          <a:prstGeom prst="rect">
            <a:avLst/>
          </a:prstGeom>
          <a:noFill/>
        </p:spPr>
        <p:txBody>
          <a:bodyPr wrap="square" lIns="0" tIns="0" rIns="0" bIns="0" rtlCol="0">
            <a:spAutoFit/>
          </a:bodyPr>
          <a:lstStyle/>
          <a:p>
            <a:pPr algn="ctr"/>
            <a:r>
              <a:rPr lang="en-US" sz="2000" b="1" dirty="0">
                <a:solidFill>
                  <a:schemeClr val="bg1"/>
                </a:solidFill>
                <a:ea typeface="Segoe UI" pitchFamily="34" charset="0"/>
                <a:cs typeface="Segoe UI" pitchFamily="34" charset="0"/>
              </a:rPr>
              <a:t>Modernization</a:t>
            </a:r>
            <a:r>
              <a:rPr lang="en-US" sz="2000" dirty="0">
                <a:solidFill>
                  <a:schemeClr val="bg1"/>
                </a:solidFill>
                <a:ea typeface="Segoe UI" pitchFamily="34" charset="0"/>
                <a:cs typeface="Segoe UI" pitchFamily="34" charset="0"/>
              </a:rPr>
              <a:t> of existing application and data estate for AI</a:t>
            </a:r>
            <a:endParaRPr lang="en-US" sz="2000" dirty="0">
              <a:solidFill>
                <a:schemeClr val="bg1"/>
              </a:solidFill>
            </a:endParaRPr>
          </a:p>
        </p:txBody>
      </p:sp>
      <p:sp>
        <p:nvSpPr>
          <p:cNvPr id="14" name="TextBox 13">
            <a:extLst>
              <a:ext uri="{FF2B5EF4-FFF2-40B4-BE49-F238E27FC236}">
                <a16:creationId xmlns:a16="http://schemas.microsoft.com/office/drawing/2014/main" id="{BAE9CFA1-D5FF-4946-2BCA-6D87B35E157E}"/>
              </a:ext>
            </a:extLst>
          </p:cNvPr>
          <p:cNvSpPr txBox="1"/>
          <p:nvPr/>
        </p:nvSpPr>
        <p:spPr>
          <a:xfrm>
            <a:off x="8638161" y="2822084"/>
            <a:ext cx="2331121" cy="1231106"/>
          </a:xfrm>
          <a:prstGeom prst="rect">
            <a:avLst/>
          </a:prstGeom>
          <a:noFill/>
        </p:spPr>
        <p:txBody>
          <a:bodyPr wrap="square" lIns="0" tIns="0" rIns="0" bIns="0" rtlCol="0">
            <a:spAutoFit/>
          </a:bodyPr>
          <a:lstStyle/>
          <a:p>
            <a:pPr algn="ctr"/>
            <a:r>
              <a:rPr lang="en-US" sz="2000" b="1" dirty="0">
                <a:solidFill>
                  <a:schemeClr val="bg1"/>
                </a:solidFill>
                <a:ea typeface="Segoe UI" pitchFamily="34" charset="0"/>
                <a:cs typeface="Segoe UI" pitchFamily="34" charset="0"/>
              </a:rPr>
              <a:t>Platform operations </a:t>
            </a:r>
            <a:r>
              <a:rPr lang="en-US" sz="2000" dirty="0">
                <a:solidFill>
                  <a:srgbClr val="FFFFFF"/>
                </a:solidFill>
                <a:ea typeface="Segoe UI" pitchFamily="34" charset="0"/>
                <a:cs typeface="Segoe UI" pitchFamily="34" charset="0"/>
              </a:rPr>
              <a:t>for intelligent app deployment</a:t>
            </a:r>
            <a:endParaRPr lang="en-US" sz="2000" dirty="0"/>
          </a:p>
        </p:txBody>
      </p:sp>
    </p:spTree>
    <p:extLst>
      <p:ext uri="{BB962C8B-B14F-4D97-AF65-F5344CB8AC3E}">
        <p14:creationId xmlns:p14="http://schemas.microsoft.com/office/powerpoint/2010/main" val="393753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898223-87DA-2067-22AB-015AB32F817C}"/>
              </a:ext>
            </a:extLst>
          </p:cNvPr>
          <p:cNvSpPr>
            <a:spLocks noGrp="1"/>
          </p:cNvSpPr>
          <p:nvPr>
            <p:ph type="title"/>
          </p:nvPr>
        </p:nvSpPr>
        <p:spPr>
          <a:xfrm>
            <a:off x="588963" y="457200"/>
            <a:ext cx="11017250" cy="554038"/>
          </a:xfrm>
        </p:spPr>
        <p:txBody>
          <a:bodyPr/>
          <a:lstStyle/>
          <a:p>
            <a:r>
              <a:rPr lang="en-US" dirty="0"/>
              <a:t>Modernizing app and data estate for AI</a:t>
            </a:r>
          </a:p>
        </p:txBody>
      </p:sp>
      <p:sp>
        <p:nvSpPr>
          <p:cNvPr id="2" name="TextBox 1">
            <a:extLst>
              <a:ext uri="{FF2B5EF4-FFF2-40B4-BE49-F238E27FC236}">
                <a16:creationId xmlns:a16="http://schemas.microsoft.com/office/drawing/2014/main" id="{B7B8F2D7-2580-81C6-FB30-098B61FAFAB7}"/>
              </a:ext>
            </a:extLst>
          </p:cNvPr>
          <p:cNvSpPr txBox="1"/>
          <p:nvPr/>
        </p:nvSpPr>
        <p:spPr>
          <a:xfrm>
            <a:off x="588963" y="6122930"/>
            <a:ext cx="8163152" cy="479539"/>
          </a:xfrm>
          <a:prstGeom prst="rect">
            <a:avLst/>
          </a:prstGeom>
          <a:noFill/>
        </p:spPr>
        <p:txBody>
          <a:bodyPr wrap="square" lIns="0" tIns="0" rIns="0" bIns="0" rtlCol="0" anchor="b" anchorCtr="0">
            <a:noAutofit/>
          </a:bodyPr>
          <a:lstStyle/>
          <a:p>
            <a:pPr marL="169863" marR="0" lvl="0" indent="-169863" fontAlgn="auto">
              <a:lnSpc>
                <a:spcPct val="100000"/>
              </a:lnSpc>
              <a:spcBef>
                <a:spcPts val="0"/>
              </a:spcBef>
              <a:spcAft>
                <a:spcPts val="0"/>
              </a:spcAft>
              <a:buClrTx/>
              <a:buSzTx/>
              <a:buFont typeface="+mj-lt"/>
              <a:buAutoNum type="arabicPeriod"/>
              <a:tabLst/>
              <a:defRPr/>
            </a:pPr>
            <a:r>
              <a:rPr lang="en-US" sz="900" dirty="0">
                <a:solidFill>
                  <a:srgbClr val="000000"/>
                </a:solidFill>
                <a:latin typeface="Segoe Sans Text"/>
                <a:cs typeface="Times New Roman" panose="02020603050405020304" pitchFamily="18" charset="0"/>
                <a:hlinkClick r:id="rId3"/>
              </a:rPr>
              <a:t>Unlock Competitive Advantage With Application Modernization </a:t>
            </a:r>
            <a:r>
              <a:rPr lang="en-US" sz="900" dirty="0">
                <a:solidFill>
                  <a:srgbClr val="000000"/>
                </a:solidFill>
                <a:latin typeface="Segoe Sans Text"/>
                <a:cs typeface="Times New Roman" panose="02020603050405020304" pitchFamily="18" charset="0"/>
              </a:rPr>
              <a:t>- A commissioned study conducted by Forrester Consulting on behalf of Microsoft, 2024.</a:t>
            </a:r>
            <a:endParaRPr lang="en-US" sz="900">
              <a:solidFill>
                <a:srgbClr val="000000"/>
              </a:solidFill>
              <a:latin typeface="Segoe Sans Text"/>
              <a:cs typeface="Times New Roman" panose="02020603050405020304" pitchFamily="18" charset="0"/>
            </a:endParaRPr>
          </a:p>
          <a:p>
            <a:pPr marL="169863" indent="-169863">
              <a:buFont typeface="+mj-lt"/>
              <a:buAutoNum type="arabicPeriod"/>
              <a:defRPr/>
            </a:pPr>
            <a:r>
              <a:rPr lang="en-US" sz="900">
                <a:solidFill>
                  <a:srgbClr val="000000"/>
                </a:solidFill>
                <a:latin typeface="Segoe Sans Text"/>
                <a:cs typeface="Times New Roman" panose="02020603050405020304" pitchFamily="18" charset="0"/>
                <a:hlinkClick r:id="rId4">
                  <a:extLst>
                    <a:ext uri="{A12FA001-AC4F-418D-AE19-62706E023703}">
                      <ahyp:hlinkClr xmlns:ahyp="http://schemas.microsoft.com/office/drawing/2018/hyperlinkcolor" val="tx"/>
                    </a:ext>
                  </a:extLst>
                </a:hlinkClick>
              </a:rPr>
              <a:t>The Business Value of Migrating and Modernizing to Microsoft Azure – IDC</a:t>
            </a:r>
            <a:endParaRPr lang="en-US" sz="900">
              <a:solidFill>
                <a:srgbClr val="000000"/>
              </a:solidFill>
              <a:latin typeface="Segoe Sans Text"/>
              <a:cs typeface="Times New Roman" panose="02020603050405020304" pitchFamily="18" charset="0"/>
            </a:endParaRPr>
          </a:p>
          <a:p>
            <a:pPr marR="0" lvl="0" fontAlgn="auto">
              <a:lnSpc>
                <a:spcPct val="100000"/>
              </a:lnSpc>
              <a:spcBef>
                <a:spcPts val="0"/>
              </a:spcBef>
              <a:spcAft>
                <a:spcPts val="0"/>
              </a:spcAft>
              <a:buClrTx/>
              <a:buSzTx/>
              <a:tabLst/>
              <a:defRPr/>
            </a:pPr>
            <a:endParaRPr lang="en-US" sz="900">
              <a:solidFill>
                <a:srgbClr val="000000"/>
              </a:solidFill>
              <a:latin typeface="Segoe Sans Text"/>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1B82E7D8-907F-F7A2-1C3B-027CD4E7B326}"/>
              </a:ext>
              <a:ext uri="{C183D7F6-B498-43B3-948B-1728B52AA6E4}">
                <adec:decorative xmlns:adec="http://schemas.microsoft.com/office/drawing/2017/decorative" val="1"/>
              </a:ext>
            </a:extLst>
          </p:cNvPr>
          <p:cNvSpPr/>
          <p:nvPr/>
        </p:nvSpPr>
        <p:spPr bwMode="auto">
          <a:xfrm>
            <a:off x="509076" y="2019300"/>
            <a:ext cx="3303638" cy="3289300"/>
          </a:xfrm>
          <a:prstGeom prst="roundRect">
            <a:avLst>
              <a:gd name="adj" fmla="val 61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Semib" pitchFamily="2" charset="0"/>
              <a:ea typeface="+mn-ea"/>
              <a:cs typeface="+mn-cs"/>
            </a:endParaRPr>
          </a:p>
        </p:txBody>
      </p:sp>
      <p:sp>
        <p:nvSpPr>
          <p:cNvPr id="11" name="TextBox 10">
            <a:extLst>
              <a:ext uri="{FF2B5EF4-FFF2-40B4-BE49-F238E27FC236}">
                <a16:creationId xmlns:a16="http://schemas.microsoft.com/office/drawing/2014/main" id="{C8FFAA3E-1931-30C9-59EE-A8C5D5770804}"/>
              </a:ext>
            </a:extLst>
          </p:cNvPr>
          <p:cNvSpPr txBox="1"/>
          <p:nvPr/>
        </p:nvSpPr>
        <p:spPr>
          <a:xfrm>
            <a:off x="1480458" y="2267777"/>
            <a:ext cx="1360874" cy="1360874"/>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88" rIns="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1200"/>
              </a:spcBef>
              <a:spcAft>
                <a:spcPts val="0"/>
              </a:spcAft>
              <a:buClrTx/>
              <a:buSzTx/>
              <a:buFontTx/>
              <a:buNone/>
              <a:tabLst/>
              <a:defRPr kumimoji="0" sz="3600" b="0" i="0" u="none" strike="noStrike" cap="none" spc="0" normalizeH="0" baseline="0">
                <a:ln>
                  <a:noFill/>
                </a:ln>
                <a:gradFill>
                  <a:gsLst>
                    <a:gs pos="67133">
                      <a:srgbClr val="FFFFFF"/>
                    </a:gs>
                    <a:gs pos="51000">
                      <a:srgbClr val="FFFFFF"/>
                    </a:gs>
                  </a:gsLst>
                  <a:lin ang="0" scaled="0"/>
                </a:gradFill>
                <a:effectLst/>
                <a:uLnTx/>
                <a:uFillTx/>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61%</a:t>
            </a:r>
          </a:p>
        </p:txBody>
      </p:sp>
      <p:sp>
        <p:nvSpPr>
          <p:cNvPr id="12" name="TextBox 11">
            <a:extLst>
              <a:ext uri="{FF2B5EF4-FFF2-40B4-BE49-F238E27FC236}">
                <a16:creationId xmlns:a16="http://schemas.microsoft.com/office/drawing/2014/main" id="{9B6CEED9-7EBF-D031-7164-DCCE8FB99CC6}"/>
              </a:ext>
            </a:extLst>
          </p:cNvPr>
          <p:cNvSpPr txBox="1"/>
          <p:nvPr/>
        </p:nvSpPr>
        <p:spPr>
          <a:xfrm>
            <a:off x="509075" y="3839013"/>
            <a:ext cx="3303638" cy="1200329"/>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en-US" sz="2400" dirty="0">
                <a:solidFill>
                  <a:srgbClr val="000000"/>
                </a:solidFill>
                <a:latin typeface="Segoe Sans Text"/>
              </a:rPr>
              <a:t>Modernizing to </a:t>
            </a:r>
            <a:br>
              <a:rPr lang="en-US" sz="2400" dirty="0">
                <a:solidFill>
                  <a:srgbClr val="000000"/>
                </a:solidFill>
                <a:latin typeface="Segoe Sans Text"/>
              </a:rPr>
            </a:br>
            <a:r>
              <a:rPr lang="en-US" sz="2400" dirty="0">
                <a:solidFill>
                  <a:srgbClr val="000000"/>
                </a:solidFill>
                <a:latin typeface="Segoe Sans Text"/>
              </a:rPr>
              <a:t>infuse </a:t>
            </a:r>
            <a:r>
              <a:rPr lang="en-US" sz="2400" err="1">
                <a:solidFill>
                  <a:srgbClr val="000000"/>
                </a:solidFill>
                <a:latin typeface="Segoe Sans Text"/>
              </a:rPr>
              <a:t>GenAI</a:t>
            </a:r>
            <a:r>
              <a:rPr lang="en-US" sz="2400" dirty="0">
                <a:solidFill>
                  <a:srgbClr val="000000"/>
                </a:solidFill>
                <a:latin typeface="Segoe Sans Text"/>
              </a:rPr>
              <a:t> </a:t>
            </a:r>
            <a:r>
              <a:rPr lang="en-US" sz="2400">
                <a:solidFill>
                  <a:srgbClr val="000000"/>
                </a:solidFill>
                <a:latin typeface="Segoe Sans Text"/>
              </a:rPr>
              <a:t>Capabilities</a:t>
            </a:r>
            <a:r>
              <a:rPr lang="en-US" sz="2400" baseline="30000">
                <a:solidFill>
                  <a:srgbClr val="000000"/>
                </a:solidFill>
                <a:latin typeface="Segoe Sans Text"/>
              </a:rPr>
              <a:t>1</a:t>
            </a:r>
            <a:endParaRPr lang="en-US" sz="2400" baseline="30000" dirty="0">
              <a:solidFill>
                <a:srgbClr val="000000"/>
              </a:solidFill>
              <a:latin typeface="Segoe Sans Text"/>
            </a:endParaRPr>
          </a:p>
        </p:txBody>
      </p:sp>
      <p:sp>
        <p:nvSpPr>
          <p:cNvPr id="13" name="Rectangle: Rounded Corners 12">
            <a:extLst>
              <a:ext uri="{FF2B5EF4-FFF2-40B4-BE49-F238E27FC236}">
                <a16:creationId xmlns:a16="http://schemas.microsoft.com/office/drawing/2014/main" id="{F6CFA641-C036-2B84-CC77-5320A10E3C18}"/>
              </a:ext>
              <a:ext uri="{C183D7F6-B498-43B3-948B-1728B52AA6E4}">
                <adec:decorative xmlns:adec="http://schemas.microsoft.com/office/drawing/2017/decorative" val="1"/>
              </a:ext>
            </a:extLst>
          </p:cNvPr>
          <p:cNvSpPr/>
          <p:nvPr/>
        </p:nvSpPr>
        <p:spPr bwMode="auto">
          <a:xfrm>
            <a:off x="4364294" y="2019300"/>
            <a:ext cx="3303638" cy="3289300"/>
          </a:xfrm>
          <a:prstGeom prst="roundRect">
            <a:avLst>
              <a:gd name="adj" fmla="val 61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Semib" pitchFamily="2" charset="0"/>
              <a:ea typeface="+mn-ea"/>
              <a:cs typeface="+mn-cs"/>
            </a:endParaRPr>
          </a:p>
        </p:txBody>
      </p:sp>
      <p:sp>
        <p:nvSpPr>
          <p:cNvPr id="14" name="TextBox 13">
            <a:extLst>
              <a:ext uri="{FF2B5EF4-FFF2-40B4-BE49-F238E27FC236}">
                <a16:creationId xmlns:a16="http://schemas.microsoft.com/office/drawing/2014/main" id="{3A5BBD37-03B0-A559-5E32-4D7495BD481F}"/>
              </a:ext>
            </a:extLst>
          </p:cNvPr>
          <p:cNvSpPr txBox="1"/>
          <p:nvPr/>
        </p:nvSpPr>
        <p:spPr>
          <a:xfrm>
            <a:off x="5335676" y="2267777"/>
            <a:ext cx="1360874" cy="1360874"/>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88" rIns="0" bIns="4572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dirty="0">
                <a:ln>
                  <a:noFill/>
                </a:ln>
                <a:gradFill>
                  <a:gsLst>
                    <a:gs pos="67133">
                      <a:srgbClr val="FFFFFF"/>
                    </a:gs>
                    <a:gs pos="51000">
                      <a:srgbClr val="FFFFFF"/>
                    </a:gs>
                  </a:gsLst>
                  <a:lin ang="0" scaled="0"/>
                </a:gradFill>
                <a:effectLst/>
                <a:uLnTx/>
                <a:uFillTx/>
                <a:latin typeface="Segoe UI Variable Display Semib" pitchFamily="2" charset="0"/>
                <a:ea typeface="+mn-ea"/>
                <a:cs typeface="+mn-cs"/>
              </a:rPr>
              <a:t>51%</a:t>
            </a:r>
          </a:p>
        </p:txBody>
      </p:sp>
      <p:sp>
        <p:nvSpPr>
          <p:cNvPr id="15" name="TextBox 14">
            <a:extLst>
              <a:ext uri="{FF2B5EF4-FFF2-40B4-BE49-F238E27FC236}">
                <a16:creationId xmlns:a16="http://schemas.microsoft.com/office/drawing/2014/main" id="{DD8741A7-51E9-EFF8-0B06-93351A0B7A54}"/>
              </a:ext>
            </a:extLst>
          </p:cNvPr>
          <p:cNvSpPr txBox="1"/>
          <p:nvPr/>
        </p:nvSpPr>
        <p:spPr>
          <a:xfrm>
            <a:off x="4364293" y="3839013"/>
            <a:ext cx="3303638" cy="1200329"/>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en-US" sz="2400" dirty="0">
                <a:solidFill>
                  <a:srgbClr val="000000"/>
                </a:solidFill>
                <a:latin typeface="Segoe Sans Text"/>
              </a:rPr>
              <a:t>Less time </a:t>
            </a:r>
            <a:br>
              <a:rPr lang="en-US" sz="2400" dirty="0">
                <a:solidFill>
                  <a:srgbClr val="000000"/>
                </a:solidFill>
                <a:latin typeface="Segoe Sans Text"/>
              </a:rPr>
            </a:br>
            <a:r>
              <a:rPr lang="en-US" sz="2400" dirty="0">
                <a:solidFill>
                  <a:srgbClr val="000000"/>
                </a:solidFill>
                <a:latin typeface="Segoe Sans Text"/>
              </a:rPr>
              <a:t>developing </a:t>
            </a:r>
            <a:br>
              <a:rPr lang="en-US" sz="2400" dirty="0">
                <a:solidFill>
                  <a:srgbClr val="000000"/>
                </a:solidFill>
                <a:latin typeface="Segoe Sans Text"/>
              </a:rPr>
            </a:br>
            <a:r>
              <a:rPr lang="en-US" sz="2400" dirty="0">
                <a:solidFill>
                  <a:srgbClr val="000000"/>
                </a:solidFill>
                <a:latin typeface="Segoe Sans Text"/>
              </a:rPr>
              <a:t>new features</a:t>
            </a:r>
            <a:r>
              <a:rPr lang="en-US" sz="2400" baseline="30000" dirty="0">
                <a:solidFill>
                  <a:srgbClr val="000000"/>
                </a:solidFill>
                <a:latin typeface="Segoe Sans Text"/>
              </a:rPr>
              <a:t>1</a:t>
            </a:r>
          </a:p>
        </p:txBody>
      </p:sp>
      <p:sp>
        <p:nvSpPr>
          <p:cNvPr id="16" name="Rectangle: Rounded Corners 15">
            <a:extLst>
              <a:ext uri="{FF2B5EF4-FFF2-40B4-BE49-F238E27FC236}">
                <a16:creationId xmlns:a16="http://schemas.microsoft.com/office/drawing/2014/main" id="{F449AC0B-195D-FC9F-C043-C55A419EE9F8}"/>
              </a:ext>
              <a:ext uri="{C183D7F6-B498-43B3-948B-1728B52AA6E4}">
                <adec:decorative xmlns:adec="http://schemas.microsoft.com/office/drawing/2017/decorative" val="1"/>
              </a:ext>
            </a:extLst>
          </p:cNvPr>
          <p:cNvSpPr/>
          <p:nvPr/>
        </p:nvSpPr>
        <p:spPr bwMode="auto">
          <a:xfrm>
            <a:off x="8379288" y="2019300"/>
            <a:ext cx="3303638" cy="3289300"/>
          </a:xfrm>
          <a:prstGeom prst="roundRect">
            <a:avLst>
              <a:gd name="adj" fmla="val 61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Semib" pitchFamily="2" charset="0"/>
              <a:ea typeface="+mn-ea"/>
              <a:cs typeface="+mn-cs"/>
            </a:endParaRPr>
          </a:p>
        </p:txBody>
      </p:sp>
      <p:sp>
        <p:nvSpPr>
          <p:cNvPr id="19" name="TextBox 18">
            <a:extLst>
              <a:ext uri="{FF2B5EF4-FFF2-40B4-BE49-F238E27FC236}">
                <a16:creationId xmlns:a16="http://schemas.microsoft.com/office/drawing/2014/main" id="{3ACBFFCD-4085-EC73-172D-6A92E0F8EC2A}"/>
              </a:ext>
            </a:extLst>
          </p:cNvPr>
          <p:cNvSpPr txBox="1"/>
          <p:nvPr/>
        </p:nvSpPr>
        <p:spPr>
          <a:xfrm>
            <a:off x="9350670" y="2267777"/>
            <a:ext cx="1360874" cy="1360874"/>
          </a:xfrm>
          <a:prstGeom prst="ellipse">
            <a:avLst/>
          </a:prstGeom>
          <a:gradFill flip="none" rotWithShape="0">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88" rIns="0" bIns="4572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dirty="0">
                <a:ln>
                  <a:noFill/>
                </a:ln>
                <a:gradFill>
                  <a:gsLst>
                    <a:gs pos="67133">
                      <a:srgbClr val="FFFFFF"/>
                    </a:gs>
                    <a:gs pos="51000">
                      <a:srgbClr val="FFFFFF"/>
                    </a:gs>
                  </a:gsLst>
                  <a:lin ang="0" scaled="0"/>
                </a:gradFill>
                <a:effectLst/>
                <a:uLnTx/>
                <a:uFillTx/>
                <a:latin typeface="Segoe UI Variable Display Semib" pitchFamily="2" charset="0"/>
                <a:ea typeface="+mn-ea"/>
                <a:cs typeface="+mn-cs"/>
              </a:rPr>
              <a:t>46%</a:t>
            </a:r>
          </a:p>
        </p:txBody>
      </p:sp>
      <p:sp>
        <p:nvSpPr>
          <p:cNvPr id="20" name="TextBox 19">
            <a:extLst>
              <a:ext uri="{FF2B5EF4-FFF2-40B4-BE49-F238E27FC236}">
                <a16:creationId xmlns:a16="http://schemas.microsoft.com/office/drawing/2014/main" id="{9F583BB6-E2D0-DFD8-27D6-FC617306A396}"/>
              </a:ext>
            </a:extLst>
          </p:cNvPr>
          <p:cNvSpPr txBox="1"/>
          <p:nvPr/>
        </p:nvSpPr>
        <p:spPr>
          <a:xfrm>
            <a:off x="8379287" y="3839013"/>
            <a:ext cx="3303638" cy="1200329"/>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en-US" sz="2400" dirty="0">
                <a:solidFill>
                  <a:srgbClr val="000000"/>
                </a:solidFill>
                <a:latin typeface="Segoe Sans Text"/>
              </a:rPr>
              <a:t>Less time in developing new </a:t>
            </a:r>
            <a:r>
              <a:rPr lang="en-US" sz="2400">
                <a:solidFill>
                  <a:srgbClr val="000000"/>
                </a:solidFill>
                <a:latin typeface="Segoe Sans Text"/>
              </a:rPr>
              <a:t>applications</a:t>
            </a:r>
            <a:r>
              <a:rPr lang="en-US" sz="2400" baseline="30000">
                <a:solidFill>
                  <a:srgbClr val="000000"/>
                </a:solidFill>
                <a:latin typeface="Segoe Sans Text"/>
              </a:rPr>
              <a:t>2</a:t>
            </a:r>
            <a:endParaRPr lang="en-US" sz="2400" baseline="30000" dirty="0">
              <a:solidFill>
                <a:srgbClr val="000000"/>
              </a:solidFill>
              <a:latin typeface="Segoe Sans Text"/>
            </a:endParaRPr>
          </a:p>
        </p:txBody>
      </p:sp>
      <p:grpSp>
        <p:nvGrpSpPr>
          <p:cNvPr id="8" name="Group 7">
            <a:extLst>
              <a:ext uri="{FF2B5EF4-FFF2-40B4-BE49-F238E27FC236}">
                <a16:creationId xmlns:a16="http://schemas.microsoft.com/office/drawing/2014/main" id="{6CEAE557-24E0-A326-0903-D4A46F5DEF74}"/>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9" name="Rectangle: Rounded Corners 8">
              <a:extLst>
                <a:ext uri="{FF2B5EF4-FFF2-40B4-BE49-F238E27FC236}">
                  <a16:creationId xmlns:a16="http://schemas.microsoft.com/office/drawing/2014/main" id="{F87088C6-6B0B-37AE-A1D1-233D5C67663B}"/>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9683760C-7CBF-5A34-1ADE-579ED92AA63A}"/>
                </a:ext>
              </a:extLst>
            </p:cNvPr>
            <p:cNvGrpSpPr/>
            <p:nvPr/>
          </p:nvGrpSpPr>
          <p:grpSpPr>
            <a:xfrm>
              <a:off x="10687108" y="554711"/>
              <a:ext cx="1219200" cy="293994"/>
              <a:chOff x="10706100" y="554712"/>
              <a:chExt cx="1219200" cy="293994"/>
            </a:xfrm>
          </p:grpSpPr>
          <p:pic>
            <p:nvPicPr>
              <p:cNvPr id="18" name="Graphic 17">
                <a:extLst>
                  <a:ext uri="{FF2B5EF4-FFF2-40B4-BE49-F238E27FC236}">
                    <a16:creationId xmlns:a16="http://schemas.microsoft.com/office/drawing/2014/main" id="{BBDA3D8E-01CE-F336-EB36-DAB4E2B817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31306" y="554712"/>
                <a:ext cx="293994" cy="293994"/>
              </a:xfrm>
              <a:prstGeom prst="rect">
                <a:avLst/>
              </a:prstGeom>
            </p:spPr>
          </p:pic>
          <p:sp>
            <p:nvSpPr>
              <p:cNvPr id="21" name="TextBox 20">
                <a:extLst>
                  <a:ext uri="{FF2B5EF4-FFF2-40B4-BE49-F238E27FC236}">
                    <a16:creationId xmlns:a16="http://schemas.microsoft.com/office/drawing/2014/main" id="{04FE509D-06EA-6FA8-71ED-49DF15FC342C}"/>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spTree>
    <p:extLst>
      <p:ext uri="{BB962C8B-B14F-4D97-AF65-F5344CB8AC3E}">
        <p14:creationId xmlns:p14="http://schemas.microsoft.com/office/powerpoint/2010/main" val="147026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CEBF0FB0-719B-CD81-AF41-6934B54C8A06}"/>
              </a:ext>
            </a:extLst>
          </p:cNvPr>
          <p:cNvSpPr/>
          <p:nvPr/>
        </p:nvSpPr>
        <p:spPr bwMode="auto">
          <a:xfrm>
            <a:off x="4479007" y="4944609"/>
            <a:ext cx="6958209" cy="57416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algn="l">
              <a:spcAft>
                <a:spcPts val="400"/>
              </a:spcAft>
            </a:pPr>
            <a:r>
              <a:rPr lang="en-US" sz="1600" dirty="0">
                <a:solidFill>
                  <a:schemeClr val="bg1"/>
                </a:solidFill>
              </a:rPr>
              <a:t>Accelerate developer productivity and increase dev velocity</a:t>
            </a:r>
          </a:p>
        </p:txBody>
      </p:sp>
      <p:sp>
        <p:nvSpPr>
          <p:cNvPr id="32" name="Rectangle: Rounded Corners 31">
            <a:extLst>
              <a:ext uri="{FF2B5EF4-FFF2-40B4-BE49-F238E27FC236}">
                <a16:creationId xmlns:a16="http://schemas.microsoft.com/office/drawing/2014/main" id="{BBCE875D-C892-9BF7-E606-2EF6FBEFFB7B}"/>
              </a:ext>
            </a:extLst>
          </p:cNvPr>
          <p:cNvSpPr/>
          <p:nvPr/>
        </p:nvSpPr>
        <p:spPr bwMode="auto">
          <a:xfrm>
            <a:off x="5001601" y="4154527"/>
            <a:ext cx="6676947" cy="57416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r>
              <a:rPr lang="en-US" sz="1600" dirty="0">
                <a:solidFill>
                  <a:schemeClr val="bg1"/>
                </a:solidFill>
              </a:rPr>
              <a:t>Optimize IT infrastructure for improved efficiency  </a:t>
            </a:r>
          </a:p>
        </p:txBody>
      </p:sp>
      <p:sp>
        <p:nvSpPr>
          <p:cNvPr id="27" name="Rectangle: Rounded Corners 26">
            <a:extLst>
              <a:ext uri="{FF2B5EF4-FFF2-40B4-BE49-F238E27FC236}">
                <a16:creationId xmlns:a16="http://schemas.microsoft.com/office/drawing/2014/main" id="{2AF22842-FC72-DCB0-9953-43B760B3AC15}"/>
              </a:ext>
            </a:extLst>
          </p:cNvPr>
          <p:cNvSpPr/>
          <p:nvPr/>
        </p:nvSpPr>
        <p:spPr bwMode="auto">
          <a:xfrm>
            <a:off x="5262898" y="3364444"/>
            <a:ext cx="6676947" cy="57416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r>
              <a:rPr lang="en-US" sz="1600" dirty="0">
                <a:solidFill>
                  <a:schemeClr val="bg1"/>
                </a:solidFill>
              </a:rPr>
              <a:t>Improve enterprise security and compliance</a:t>
            </a:r>
          </a:p>
        </p:txBody>
      </p:sp>
      <p:sp>
        <p:nvSpPr>
          <p:cNvPr id="17" name="Rectangle: Rounded Corners 16">
            <a:extLst>
              <a:ext uri="{FF2B5EF4-FFF2-40B4-BE49-F238E27FC236}">
                <a16:creationId xmlns:a16="http://schemas.microsoft.com/office/drawing/2014/main" id="{32BCE034-D335-2FE2-827E-96ADFA9A6D73}"/>
              </a:ext>
            </a:extLst>
          </p:cNvPr>
          <p:cNvSpPr/>
          <p:nvPr/>
        </p:nvSpPr>
        <p:spPr bwMode="auto">
          <a:xfrm>
            <a:off x="5001600" y="2574361"/>
            <a:ext cx="6676947" cy="57416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algn="l">
              <a:spcAft>
                <a:spcPts val="400"/>
              </a:spcAft>
            </a:pPr>
            <a:r>
              <a:rPr lang="en-US" sz="1600" dirty="0">
                <a:solidFill>
                  <a:schemeClr val="bg1"/>
                </a:solidFill>
              </a:rPr>
              <a:t>Improve agility, scalability and performance </a:t>
            </a:r>
          </a:p>
        </p:txBody>
      </p:sp>
      <p:sp>
        <p:nvSpPr>
          <p:cNvPr id="7" name="Rectangle: Rounded Corners 6">
            <a:extLst>
              <a:ext uri="{FF2B5EF4-FFF2-40B4-BE49-F238E27FC236}">
                <a16:creationId xmlns:a16="http://schemas.microsoft.com/office/drawing/2014/main" id="{F77F6628-A24A-A5A9-0C81-693857EEB6A2}"/>
              </a:ext>
            </a:extLst>
          </p:cNvPr>
          <p:cNvSpPr/>
          <p:nvPr/>
        </p:nvSpPr>
        <p:spPr bwMode="auto">
          <a:xfrm>
            <a:off x="4479007" y="1784278"/>
            <a:ext cx="6958209" cy="57416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r>
              <a:rPr lang="en-US" sz="1600" dirty="0">
                <a:solidFill>
                  <a:schemeClr val="bg1"/>
                </a:solidFill>
              </a:rPr>
              <a:t>Enable platform readiness for AI innovations </a:t>
            </a:r>
          </a:p>
        </p:txBody>
      </p:sp>
      <p:sp>
        <p:nvSpPr>
          <p:cNvPr id="8" name="Title 7">
            <a:extLst>
              <a:ext uri="{FF2B5EF4-FFF2-40B4-BE49-F238E27FC236}">
                <a16:creationId xmlns:a16="http://schemas.microsoft.com/office/drawing/2014/main" id="{C30B3EA7-934B-BC30-4F41-44DB09EC8C8D}"/>
              </a:ext>
            </a:extLst>
          </p:cNvPr>
          <p:cNvSpPr>
            <a:spLocks noGrp="1"/>
          </p:cNvSpPr>
          <p:nvPr>
            <p:ph type="title" idx="4294967295"/>
          </p:nvPr>
        </p:nvSpPr>
        <p:spPr bwMode="auto">
          <a:xfrm>
            <a:off x="473423" y="1115649"/>
            <a:ext cx="5050772" cy="5050772"/>
          </a:xfrm>
          <a:prstGeom prst="ellipse">
            <a:avLst/>
          </a:prstGeom>
          <a:gradFill flip="none" rotWithShape="1">
            <a:gsLst>
              <a:gs pos="50000">
                <a:srgbClr val="C03BC4"/>
              </a:gs>
              <a:gs pos="100000">
                <a:srgbClr val="0078D4"/>
              </a:gs>
              <a:gs pos="10000">
                <a:srgbClr val="FF5C39"/>
              </a:gs>
            </a:gsLst>
            <a:path path="circle">
              <a:fillToRect l="100000" t="100000"/>
            </a:path>
            <a:tileRect r="-100000" b="-100000"/>
          </a:gradFill>
          <a:ln w="85725" cap="rnd" cmpd="sng" algn="ctr">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mj-lt"/>
                <a:ea typeface="+mn-ea"/>
                <a:cs typeface="+mn-cs"/>
              </a:rPr>
              <a:t>Why Modernize your app and data estate?</a:t>
            </a:r>
          </a:p>
        </p:txBody>
      </p:sp>
      <p:grpSp>
        <p:nvGrpSpPr>
          <p:cNvPr id="62" name="Group 61">
            <a:extLst>
              <a:ext uri="{FF2B5EF4-FFF2-40B4-BE49-F238E27FC236}">
                <a16:creationId xmlns:a16="http://schemas.microsoft.com/office/drawing/2014/main" id="{233C01F5-6EF8-E2DC-5CD7-720C7225CCE0}"/>
              </a:ext>
              <a:ext uri="{C183D7F6-B498-43B3-948B-1728B52AA6E4}">
                <adec:decorative xmlns:adec="http://schemas.microsoft.com/office/drawing/2017/decorative" val="1"/>
              </a:ext>
            </a:extLst>
          </p:cNvPr>
          <p:cNvGrpSpPr/>
          <p:nvPr/>
        </p:nvGrpSpPr>
        <p:grpSpPr>
          <a:xfrm>
            <a:off x="10883361" y="1782366"/>
            <a:ext cx="576072" cy="576072"/>
            <a:chOff x="10883361" y="1782366"/>
            <a:chExt cx="576072" cy="576072"/>
          </a:xfrm>
        </p:grpSpPr>
        <p:sp>
          <p:nvSpPr>
            <p:cNvPr id="12" name="Oval 11">
              <a:extLst>
                <a:ext uri="{FF2B5EF4-FFF2-40B4-BE49-F238E27FC236}">
                  <a16:creationId xmlns:a16="http://schemas.microsoft.com/office/drawing/2014/main" id="{8E277487-EBD2-247D-EF3A-249A317B8FC4}"/>
                </a:ext>
              </a:extLst>
            </p:cNvPr>
            <p:cNvSpPr>
              <a:spLocks noChangeAspect="1"/>
            </p:cNvSpPr>
            <p:nvPr/>
          </p:nvSpPr>
          <p:spPr bwMode="auto">
            <a:xfrm>
              <a:off x="10883361" y="1782366"/>
              <a:ext cx="576072" cy="576072"/>
            </a:xfrm>
            <a:prstGeom prst="ellipse">
              <a:avLst/>
            </a:prstGeom>
            <a:solidFill>
              <a:schemeClr val="tx2"/>
            </a:solidFill>
            <a:ln w="4445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rgbClr val="FFFFFF"/>
                </a:solidFill>
                <a:ea typeface="Segoe UI" pitchFamily="34" charset="0"/>
                <a:cs typeface="Segoe UI" pitchFamily="34" charset="0"/>
              </a:endParaRPr>
            </a:p>
          </p:txBody>
        </p:sp>
        <p:sp>
          <p:nvSpPr>
            <p:cNvPr id="45" name="Graphic 24">
              <a:extLst>
                <a:ext uri="{FF2B5EF4-FFF2-40B4-BE49-F238E27FC236}">
                  <a16:creationId xmlns:a16="http://schemas.microsoft.com/office/drawing/2014/main" id="{6F79A70C-D624-701D-25FD-8CCAF0E6ADD6}"/>
                </a:ext>
              </a:extLst>
            </p:cNvPr>
            <p:cNvSpPr/>
            <p:nvPr/>
          </p:nvSpPr>
          <p:spPr>
            <a:xfrm>
              <a:off x="11062210" y="1961215"/>
              <a:ext cx="218374" cy="218374"/>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26492 w 171450"/>
                <a:gd name="connsiteY9" fmla="*/ 64579 h 171450"/>
                <a:gd name="connsiteX10" fmla="*/ 78867 w 171450"/>
                <a:gd name="connsiteY10" fmla="*/ 112205 h 171450"/>
                <a:gd name="connsiteX11" fmla="*/ 68770 w 171450"/>
                <a:gd name="connsiteY11" fmla="*/ 112205 h 171450"/>
                <a:gd name="connsiteX12" fmla="*/ 49682 w 171450"/>
                <a:gd name="connsiteY12" fmla="*/ 93116 h 171450"/>
                <a:gd name="connsiteX13" fmla="*/ 49326 w 171450"/>
                <a:gd name="connsiteY13" fmla="*/ 83020 h 171450"/>
                <a:gd name="connsiteX14" fmla="*/ 59423 w 171450"/>
                <a:gd name="connsiteY14" fmla="*/ 82664 h 171450"/>
                <a:gd name="connsiteX15" fmla="*/ 59779 w 171450"/>
                <a:gd name="connsiteY15" fmla="*/ 83020 h 171450"/>
                <a:gd name="connsiteX16" fmla="*/ 73819 w 171450"/>
                <a:gd name="connsiteY16" fmla="*/ 97050 h 171450"/>
                <a:gd name="connsiteX17" fmla="*/ 116396 w 171450"/>
                <a:gd name="connsiteY17" fmla="*/ 54473 h 171450"/>
                <a:gd name="connsiteX18" fmla="*/ 126497 w 171450"/>
                <a:gd name="connsiteY18" fmla="*/ 54303 h 171450"/>
                <a:gd name="connsiteX19" fmla="*/ 126668 w 171450"/>
                <a:gd name="connsiteY19" fmla="*/ 64404 h 171450"/>
                <a:gd name="connsiteX20" fmla="*/ 126492 w 171450"/>
                <a:gd name="connsiteY20" fmla="*/ 6457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26492" y="64579"/>
                  </a:moveTo>
                  <a:lnTo>
                    <a:pt x="78867" y="112205"/>
                  </a:lnTo>
                  <a:cubicBezTo>
                    <a:pt x="76078" y="114990"/>
                    <a:pt x="71560" y="114990"/>
                    <a:pt x="68770" y="112205"/>
                  </a:cubicBezTo>
                  <a:lnTo>
                    <a:pt x="49682" y="93116"/>
                  </a:lnTo>
                  <a:cubicBezTo>
                    <a:pt x="46796" y="90427"/>
                    <a:pt x="46636" y="85906"/>
                    <a:pt x="49326" y="83020"/>
                  </a:cubicBezTo>
                  <a:cubicBezTo>
                    <a:pt x="52016" y="80133"/>
                    <a:pt x="56536" y="79974"/>
                    <a:pt x="59423" y="82664"/>
                  </a:cubicBezTo>
                  <a:cubicBezTo>
                    <a:pt x="59545" y="82778"/>
                    <a:pt x="59664" y="82897"/>
                    <a:pt x="59779" y="83020"/>
                  </a:cubicBezTo>
                  <a:lnTo>
                    <a:pt x="73819" y="97050"/>
                  </a:lnTo>
                  <a:lnTo>
                    <a:pt x="116396" y="54473"/>
                  </a:lnTo>
                  <a:cubicBezTo>
                    <a:pt x="119138" y="51637"/>
                    <a:pt x="123660" y="51560"/>
                    <a:pt x="126497" y="54303"/>
                  </a:cubicBezTo>
                  <a:cubicBezTo>
                    <a:pt x="129333" y="57045"/>
                    <a:pt x="129410" y="61568"/>
                    <a:pt x="126668" y="64404"/>
                  </a:cubicBezTo>
                  <a:cubicBezTo>
                    <a:pt x="126610" y="64464"/>
                    <a:pt x="126552" y="64522"/>
                    <a:pt x="126492" y="64579"/>
                  </a:cubicBezTo>
                  <a:close/>
                </a:path>
              </a:pathLst>
            </a:custGeom>
            <a:solidFill>
              <a:schemeClr val="bg1"/>
            </a:solidFill>
            <a:ln w="9525" cap="flat">
              <a:noFill/>
              <a:prstDash val="solid"/>
              <a:miter/>
            </a:ln>
          </p:spPr>
          <p:txBody>
            <a:bodyPr rtlCol="0" anchor="ctr"/>
            <a:lstStyle/>
            <a:p>
              <a:endParaRPr lang="en-US" dirty="0"/>
            </a:p>
          </p:txBody>
        </p:sp>
      </p:grpSp>
      <p:grpSp>
        <p:nvGrpSpPr>
          <p:cNvPr id="56" name="Group 55">
            <a:extLst>
              <a:ext uri="{FF2B5EF4-FFF2-40B4-BE49-F238E27FC236}">
                <a16:creationId xmlns:a16="http://schemas.microsoft.com/office/drawing/2014/main" id="{8E934D56-4917-B0D4-116F-D439D2AA40D9}"/>
              </a:ext>
              <a:ext uri="{C183D7F6-B498-43B3-948B-1728B52AA6E4}">
                <adec:decorative xmlns:adec="http://schemas.microsoft.com/office/drawing/2017/decorative" val="1"/>
              </a:ext>
            </a:extLst>
          </p:cNvPr>
          <p:cNvGrpSpPr/>
          <p:nvPr/>
        </p:nvGrpSpPr>
        <p:grpSpPr>
          <a:xfrm>
            <a:off x="11385009" y="3362532"/>
            <a:ext cx="576072" cy="576072"/>
            <a:chOff x="11385009" y="3362532"/>
            <a:chExt cx="576072" cy="576072"/>
          </a:xfrm>
        </p:grpSpPr>
        <p:sp>
          <p:nvSpPr>
            <p:cNvPr id="29" name="Oval 28">
              <a:extLst>
                <a:ext uri="{FF2B5EF4-FFF2-40B4-BE49-F238E27FC236}">
                  <a16:creationId xmlns:a16="http://schemas.microsoft.com/office/drawing/2014/main" id="{3EE011BE-AF2B-8682-BF6A-00B9BE7068E5}"/>
                </a:ext>
              </a:extLst>
            </p:cNvPr>
            <p:cNvSpPr>
              <a:spLocks noChangeAspect="1"/>
            </p:cNvSpPr>
            <p:nvPr/>
          </p:nvSpPr>
          <p:spPr bwMode="auto">
            <a:xfrm>
              <a:off x="11385009" y="3362532"/>
              <a:ext cx="576072" cy="576072"/>
            </a:xfrm>
            <a:prstGeom prst="ellipse">
              <a:avLst/>
            </a:prstGeom>
            <a:solidFill>
              <a:schemeClr val="tx2"/>
            </a:solidFill>
            <a:ln w="4445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rgbClr val="FFFFFF"/>
                </a:solidFill>
                <a:ea typeface="Segoe UI" pitchFamily="34" charset="0"/>
                <a:cs typeface="Segoe UI" pitchFamily="34" charset="0"/>
              </a:endParaRPr>
            </a:p>
          </p:txBody>
        </p:sp>
        <p:sp>
          <p:nvSpPr>
            <p:cNvPr id="46" name="Graphic 29">
              <a:extLst>
                <a:ext uri="{FF2B5EF4-FFF2-40B4-BE49-F238E27FC236}">
                  <a16:creationId xmlns:a16="http://schemas.microsoft.com/office/drawing/2014/main" id="{3E8CCACA-DC59-0965-6DEB-F5A3752BA8E8}"/>
                </a:ext>
              </a:extLst>
            </p:cNvPr>
            <p:cNvSpPr/>
            <p:nvPr/>
          </p:nvSpPr>
          <p:spPr>
            <a:xfrm>
              <a:off x="11551726" y="3529237"/>
              <a:ext cx="242638" cy="242664"/>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29"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5"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chemeClr val="bg1"/>
            </a:solidFill>
            <a:ln w="9525" cap="flat">
              <a:noFill/>
              <a:prstDash val="solid"/>
              <a:miter/>
            </a:ln>
          </p:spPr>
          <p:txBody>
            <a:bodyPr rtlCol="0" anchor="ctr"/>
            <a:lstStyle/>
            <a:p>
              <a:endParaRPr lang="en-US" dirty="0"/>
            </a:p>
          </p:txBody>
        </p:sp>
      </p:grpSp>
      <p:grpSp>
        <p:nvGrpSpPr>
          <p:cNvPr id="53" name="Group 52">
            <a:extLst>
              <a:ext uri="{FF2B5EF4-FFF2-40B4-BE49-F238E27FC236}">
                <a16:creationId xmlns:a16="http://schemas.microsoft.com/office/drawing/2014/main" id="{834A83AA-011F-C029-F08B-487D9FFCA4C2}"/>
              </a:ext>
              <a:ext uri="{C183D7F6-B498-43B3-948B-1728B52AA6E4}">
                <adec:decorative xmlns:adec="http://schemas.microsoft.com/office/drawing/2017/decorative" val="1"/>
              </a:ext>
            </a:extLst>
          </p:cNvPr>
          <p:cNvGrpSpPr/>
          <p:nvPr/>
        </p:nvGrpSpPr>
        <p:grpSpPr>
          <a:xfrm>
            <a:off x="11123712" y="4152615"/>
            <a:ext cx="576072" cy="576072"/>
            <a:chOff x="11123712" y="4152615"/>
            <a:chExt cx="576072" cy="576072"/>
          </a:xfrm>
        </p:grpSpPr>
        <p:sp>
          <p:nvSpPr>
            <p:cNvPr id="34" name="Oval 33">
              <a:extLst>
                <a:ext uri="{FF2B5EF4-FFF2-40B4-BE49-F238E27FC236}">
                  <a16:creationId xmlns:a16="http://schemas.microsoft.com/office/drawing/2014/main" id="{7C1579E4-9AFF-B335-DF19-C578E9783219}"/>
                </a:ext>
              </a:extLst>
            </p:cNvPr>
            <p:cNvSpPr>
              <a:spLocks noChangeAspect="1"/>
            </p:cNvSpPr>
            <p:nvPr/>
          </p:nvSpPr>
          <p:spPr bwMode="auto">
            <a:xfrm>
              <a:off x="11123712" y="4152615"/>
              <a:ext cx="576072" cy="576072"/>
            </a:xfrm>
            <a:prstGeom prst="ellipse">
              <a:avLst/>
            </a:prstGeom>
            <a:solidFill>
              <a:schemeClr val="tx2"/>
            </a:solidFill>
            <a:ln w="4445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rgbClr val="FFFFFF"/>
                </a:solidFill>
                <a:ea typeface="Segoe UI" pitchFamily="34" charset="0"/>
                <a:cs typeface="Segoe UI" pitchFamily="34" charset="0"/>
              </a:endParaRPr>
            </a:p>
          </p:txBody>
        </p:sp>
        <p:sp>
          <p:nvSpPr>
            <p:cNvPr id="47" name="Graphic 34">
              <a:extLst>
                <a:ext uri="{FF2B5EF4-FFF2-40B4-BE49-F238E27FC236}">
                  <a16:creationId xmlns:a16="http://schemas.microsoft.com/office/drawing/2014/main" id="{82B2AD58-1D1B-D2D6-3E5C-9354A70EB45E}"/>
                </a:ext>
              </a:extLst>
            </p:cNvPr>
            <p:cNvSpPr/>
            <p:nvPr/>
          </p:nvSpPr>
          <p:spPr>
            <a:xfrm>
              <a:off x="11291543" y="4321619"/>
              <a:ext cx="240410" cy="238066"/>
            </a:xfrm>
            <a:custGeom>
              <a:avLst/>
              <a:gdLst>
                <a:gd name="connsiteX0" fmla="*/ 142246 w 188750"/>
                <a:gd name="connsiteY0" fmla="*/ 48 h 186909"/>
                <a:gd name="connsiteX1" fmla="*/ 140494 w 188750"/>
                <a:gd name="connsiteY1" fmla="*/ 0 h 186909"/>
                <a:gd name="connsiteX2" fmla="*/ 30956 w 188750"/>
                <a:gd name="connsiteY2" fmla="*/ 0 h 186909"/>
                <a:gd name="connsiteX3" fmla="*/ 29204 w 188750"/>
                <a:gd name="connsiteY3" fmla="*/ 48 h 186909"/>
                <a:gd name="connsiteX4" fmla="*/ 0 w 188750"/>
                <a:gd name="connsiteY4" fmla="*/ 30956 h 186909"/>
                <a:gd name="connsiteX5" fmla="*/ 0 w 188750"/>
                <a:gd name="connsiteY5" fmla="*/ 140494 h 186909"/>
                <a:gd name="connsiteX6" fmla="*/ 48 w 188750"/>
                <a:gd name="connsiteY6" fmla="*/ 142246 h 186909"/>
                <a:gd name="connsiteX7" fmla="*/ 30956 w 188750"/>
                <a:gd name="connsiteY7" fmla="*/ 171450 h 186909"/>
                <a:gd name="connsiteX8" fmla="*/ 85935 w 188750"/>
                <a:gd name="connsiteY8" fmla="*/ 171450 h 186909"/>
                <a:gd name="connsiteX9" fmla="*/ 77857 w 188750"/>
                <a:gd name="connsiteY9" fmla="*/ 152400 h 186909"/>
                <a:gd name="connsiteX10" fmla="*/ 30956 w 188750"/>
                <a:gd name="connsiteY10" fmla="*/ 152400 h 186909"/>
                <a:gd name="connsiteX11" fmla="*/ 29737 w 188750"/>
                <a:gd name="connsiteY11" fmla="*/ 152343 h 186909"/>
                <a:gd name="connsiteX12" fmla="*/ 19050 w 188750"/>
                <a:gd name="connsiteY12" fmla="*/ 140494 h 186909"/>
                <a:gd name="connsiteX13" fmla="*/ 19060 w 188750"/>
                <a:gd name="connsiteY13" fmla="*/ 47625 h 186909"/>
                <a:gd name="connsiteX14" fmla="*/ 152400 w 188750"/>
                <a:gd name="connsiteY14" fmla="*/ 47625 h 186909"/>
                <a:gd name="connsiteX15" fmla="*/ 152400 w 188750"/>
                <a:gd name="connsiteY15" fmla="*/ 77857 h 186909"/>
                <a:gd name="connsiteX16" fmla="*/ 171460 w 188750"/>
                <a:gd name="connsiteY16" fmla="*/ 85935 h 186909"/>
                <a:gd name="connsiteX17" fmla="*/ 171460 w 188750"/>
                <a:gd name="connsiteY17" fmla="*/ 30956 h 186909"/>
                <a:gd name="connsiteX18" fmla="*/ 171412 w 188750"/>
                <a:gd name="connsiteY18" fmla="*/ 29204 h 186909"/>
                <a:gd name="connsiteX19" fmla="*/ 142246 w 188750"/>
                <a:gd name="connsiteY19" fmla="*/ 57 h 186909"/>
                <a:gd name="connsiteX20" fmla="*/ 76143 w 188750"/>
                <a:gd name="connsiteY20" fmla="*/ 68085 h 186909"/>
                <a:gd name="connsiteX21" fmla="*/ 69056 w 188750"/>
                <a:gd name="connsiteY21" fmla="*/ 61913 h 186909"/>
                <a:gd name="connsiteX22" fmla="*/ 35719 w 188750"/>
                <a:gd name="connsiteY22" fmla="*/ 61913 h 186909"/>
                <a:gd name="connsiteX23" fmla="*/ 34747 w 188750"/>
                <a:gd name="connsiteY23" fmla="*/ 61979 h 186909"/>
                <a:gd name="connsiteX24" fmla="*/ 28575 w 188750"/>
                <a:gd name="connsiteY24" fmla="*/ 69056 h 186909"/>
                <a:gd name="connsiteX25" fmla="*/ 28575 w 188750"/>
                <a:gd name="connsiteY25" fmla="*/ 135731 h 186909"/>
                <a:gd name="connsiteX26" fmla="*/ 28642 w 188750"/>
                <a:gd name="connsiteY26" fmla="*/ 136703 h 186909"/>
                <a:gd name="connsiteX27" fmla="*/ 35719 w 188750"/>
                <a:gd name="connsiteY27" fmla="*/ 142875 h 186909"/>
                <a:gd name="connsiteX28" fmla="*/ 69056 w 188750"/>
                <a:gd name="connsiteY28" fmla="*/ 142875 h 186909"/>
                <a:gd name="connsiteX29" fmla="*/ 70028 w 188750"/>
                <a:gd name="connsiteY29" fmla="*/ 142808 h 186909"/>
                <a:gd name="connsiteX30" fmla="*/ 76200 w 188750"/>
                <a:gd name="connsiteY30" fmla="*/ 135731 h 186909"/>
                <a:gd name="connsiteX31" fmla="*/ 76200 w 188750"/>
                <a:gd name="connsiteY31" fmla="*/ 69056 h 186909"/>
                <a:gd name="connsiteX32" fmla="*/ 76133 w 188750"/>
                <a:gd name="connsiteY32" fmla="*/ 68085 h 186909"/>
                <a:gd name="connsiteX33" fmla="*/ 42863 w 188750"/>
                <a:gd name="connsiteY33" fmla="*/ 76200 h 186909"/>
                <a:gd name="connsiteX34" fmla="*/ 61913 w 188750"/>
                <a:gd name="connsiteY34" fmla="*/ 76200 h 186909"/>
                <a:gd name="connsiteX35" fmla="*/ 61913 w 188750"/>
                <a:gd name="connsiteY35" fmla="*/ 128588 h 186909"/>
                <a:gd name="connsiteX36" fmla="*/ 42863 w 188750"/>
                <a:gd name="connsiteY36" fmla="*/ 128588 h 186909"/>
                <a:gd name="connsiteX37" fmla="*/ 42863 w 188750"/>
                <a:gd name="connsiteY37" fmla="*/ 76200 h 186909"/>
                <a:gd name="connsiteX38" fmla="*/ 142875 w 188750"/>
                <a:gd name="connsiteY38" fmla="*/ 69056 h 186909"/>
                <a:gd name="connsiteX39" fmla="*/ 135731 w 188750"/>
                <a:gd name="connsiteY39" fmla="*/ 61913 h 186909"/>
                <a:gd name="connsiteX40" fmla="*/ 92907 w 188750"/>
                <a:gd name="connsiteY40" fmla="*/ 61913 h 186909"/>
                <a:gd name="connsiteX41" fmla="*/ 91945 w 188750"/>
                <a:gd name="connsiteY41" fmla="*/ 61979 h 186909"/>
                <a:gd name="connsiteX42" fmla="*/ 85841 w 188750"/>
                <a:gd name="connsiteY42" fmla="*/ 70030 h 186909"/>
                <a:gd name="connsiteX43" fmla="*/ 92907 w 188750"/>
                <a:gd name="connsiteY43" fmla="*/ 76200 h 186909"/>
                <a:gd name="connsiteX44" fmla="*/ 135731 w 188750"/>
                <a:gd name="connsiteY44" fmla="*/ 76200 h 186909"/>
                <a:gd name="connsiteX45" fmla="*/ 136703 w 188750"/>
                <a:gd name="connsiteY45" fmla="*/ 76133 h 186909"/>
                <a:gd name="connsiteX46" fmla="*/ 142875 w 188750"/>
                <a:gd name="connsiteY46" fmla="*/ 69056 h 186909"/>
                <a:gd name="connsiteX47" fmla="*/ 107432 w 188750"/>
                <a:gd name="connsiteY47" fmla="*/ 104537 h 186909"/>
                <a:gd name="connsiteX48" fmla="*/ 94424 w 188750"/>
                <a:gd name="connsiteY48" fmla="*/ 128129 h 186909"/>
                <a:gd name="connsiteX49" fmla="*/ 93707 w 188750"/>
                <a:gd name="connsiteY49" fmla="*/ 128321 h 186909"/>
                <a:gd name="connsiteX50" fmla="*/ 88135 w 188750"/>
                <a:gd name="connsiteY50" fmla="*/ 129692 h 186909"/>
                <a:gd name="connsiteX51" fmla="*/ 88202 w 188750"/>
                <a:gd name="connsiteY51" fmla="*/ 146904 h 186909"/>
                <a:gd name="connsiteX52" fmla="*/ 93345 w 188750"/>
                <a:gd name="connsiteY52" fmla="*/ 148142 h 186909"/>
                <a:gd name="connsiteX53" fmla="*/ 107404 w 188750"/>
                <a:gd name="connsiteY53" fmla="*/ 171124 h 186909"/>
                <a:gd name="connsiteX54" fmla="*/ 107156 w 188750"/>
                <a:gd name="connsiteY54" fmla="*/ 172050 h 186909"/>
                <a:gd name="connsiteX55" fmla="*/ 105375 w 188750"/>
                <a:gd name="connsiteY55" fmla="*/ 178070 h 186909"/>
                <a:gd name="connsiteX56" fmla="*/ 119510 w 188750"/>
                <a:gd name="connsiteY56" fmla="*/ 186842 h 186909"/>
                <a:gd name="connsiteX57" fmla="*/ 124206 w 188750"/>
                <a:gd name="connsiteY57" fmla="*/ 181908 h 186909"/>
                <a:gd name="connsiteX58" fmla="*/ 151138 w 188750"/>
                <a:gd name="connsiteY58" fmla="*/ 181218 h 186909"/>
                <a:gd name="connsiteX59" fmla="*/ 151829 w 188750"/>
                <a:gd name="connsiteY59" fmla="*/ 181908 h 186909"/>
                <a:gd name="connsiteX60" fmla="*/ 156572 w 188750"/>
                <a:gd name="connsiteY60" fmla="*/ 186909 h 186909"/>
                <a:gd name="connsiteX61" fmla="*/ 170698 w 188750"/>
                <a:gd name="connsiteY61" fmla="*/ 178213 h 186909"/>
                <a:gd name="connsiteX62" fmla="*/ 168812 w 188750"/>
                <a:gd name="connsiteY62" fmla="*/ 171679 h 186909"/>
                <a:gd name="connsiteX63" fmla="*/ 181832 w 188750"/>
                <a:gd name="connsiteY63" fmla="*/ 148093 h 186909"/>
                <a:gd name="connsiteX64" fmla="*/ 182537 w 188750"/>
                <a:gd name="connsiteY64" fmla="*/ 147904 h 186909"/>
                <a:gd name="connsiteX65" fmla="*/ 188100 w 188750"/>
                <a:gd name="connsiteY65" fmla="*/ 146533 h 186909"/>
                <a:gd name="connsiteX66" fmla="*/ 188033 w 188750"/>
                <a:gd name="connsiteY66" fmla="*/ 129311 h 186909"/>
                <a:gd name="connsiteX67" fmla="*/ 182899 w 188750"/>
                <a:gd name="connsiteY67" fmla="*/ 128073 h 186909"/>
                <a:gd name="connsiteX68" fmla="*/ 168840 w 188750"/>
                <a:gd name="connsiteY68" fmla="*/ 105092 h 186909"/>
                <a:gd name="connsiteX69" fmla="*/ 169088 w 188750"/>
                <a:gd name="connsiteY69" fmla="*/ 104165 h 186909"/>
                <a:gd name="connsiteX70" fmla="*/ 170869 w 188750"/>
                <a:gd name="connsiteY70" fmla="*/ 98165 h 186909"/>
                <a:gd name="connsiteX71" fmla="*/ 156724 w 188750"/>
                <a:gd name="connsiteY71" fmla="*/ 89373 h 186909"/>
                <a:gd name="connsiteX72" fmla="*/ 152029 w 188750"/>
                <a:gd name="connsiteY72" fmla="*/ 94317 h 186909"/>
                <a:gd name="connsiteX73" fmla="*/ 125096 w 188750"/>
                <a:gd name="connsiteY73" fmla="*/ 94997 h 186909"/>
                <a:gd name="connsiteX74" fmla="*/ 124416 w 188750"/>
                <a:gd name="connsiteY74" fmla="*/ 94317 h 186909"/>
                <a:gd name="connsiteX75" fmla="*/ 119663 w 188750"/>
                <a:gd name="connsiteY75" fmla="*/ 89316 h 186909"/>
                <a:gd name="connsiteX76" fmla="*/ 105547 w 188750"/>
                <a:gd name="connsiteY76" fmla="*/ 98003 h 186909"/>
                <a:gd name="connsiteX77" fmla="*/ 107432 w 188750"/>
                <a:gd name="connsiteY77" fmla="*/ 104537 h 186909"/>
                <a:gd name="connsiteX78" fmla="*/ 138113 w 188750"/>
                <a:gd name="connsiteY78" fmla="*/ 152400 h 186909"/>
                <a:gd name="connsiteX79" fmla="*/ 124301 w 188750"/>
                <a:gd name="connsiteY79" fmla="*/ 138113 h 186909"/>
                <a:gd name="connsiteX80" fmla="*/ 138113 w 188750"/>
                <a:gd name="connsiteY80" fmla="*/ 123825 h 186909"/>
                <a:gd name="connsiteX81" fmla="*/ 151924 w 188750"/>
                <a:gd name="connsiteY81" fmla="*/ 138113 h 186909"/>
                <a:gd name="connsiteX82" fmla="*/ 138113 w 188750"/>
                <a:gd name="connsiteY82" fmla="*/ 152400 h 18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88750" h="186909">
                  <a:moveTo>
                    <a:pt x="142246" y="48"/>
                  </a:moveTo>
                  <a:lnTo>
                    <a:pt x="140494" y="0"/>
                  </a:lnTo>
                  <a:lnTo>
                    <a:pt x="30956" y="0"/>
                  </a:lnTo>
                  <a:lnTo>
                    <a:pt x="29204" y="48"/>
                  </a:lnTo>
                  <a:cubicBezTo>
                    <a:pt x="12813" y="977"/>
                    <a:pt x="-1" y="14540"/>
                    <a:pt x="0" y="30956"/>
                  </a:cubicBezTo>
                  <a:lnTo>
                    <a:pt x="0" y="140494"/>
                  </a:lnTo>
                  <a:lnTo>
                    <a:pt x="48" y="142246"/>
                  </a:lnTo>
                  <a:cubicBezTo>
                    <a:pt x="977" y="158637"/>
                    <a:pt x="14540" y="171451"/>
                    <a:pt x="30956" y="171450"/>
                  </a:cubicBezTo>
                  <a:lnTo>
                    <a:pt x="85935" y="171450"/>
                  </a:lnTo>
                  <a:cubicBezTo>
                    <a:pt x="82187" y="165601"/>
                    <a:pt x="79456" y="159160"/>
                    <a:pt x="77857" y="152400"/>
                  </a:cubicBezTo>
                  <a:lnTo>
                    <a:pt x="30956" y="152400"/>
                  </a:lnTo>
                  <a:lnTo>
                    <a:pt x="29737" y="152343"/>
                  </a:lnTo>
                  <a:cubicBezTo>
                    <a:pt x="23663" y="151718"/>
                    <a:pt x="19047" y="146599"/>
                    <a:pt x="19050" y="140494"/>
                  </a:cubicBezTo>
                  <a:lnTo>
                    <a:pt x="19060" y="47625"/>
                  </a:lnTo>
                  <a:lnTo>
                    <a:pt x="152400" y="47625"/>
                  </a:lnTo>
                  <a:lnTo>
                    <a:pt x="152400" y="77857"/>
                  </a:lnTo>
                  <a:cubicBezTo>
                    <a:pt x="159268" y="79477"/>
                    <a:pt x="165687" y="82239"/>
                    <a:pt x="171460" y="85935"/>
                  </a:cubicBezTo>
                  <a:lnTo>
                    <a:pt x="171460" y="30956"/>
                  </a:lnTo>
                  <a:lnTo>
                    <a:pt x="171412" y="29204"/>
                  </a:lnTo>
                  <a:cubicBezTo>
                    <a:pt x="170516" y="13485"/>
                    <a:pt x="157966" y="942"/>
                    <a:pt x="142246" y="57"/>
                  </a:cubicBezTo>
                  <a:close/>
                  <a:moveTo>
                    <a:pt x="76143" y="68085"/>
                  </a:moveTo>
                  <a:cubicBezTo>
                    <a:pt x="75657" y="64544"/>
                    <a:pt x="72630" y="61908"/>
                    <a:pt x="69056" y="61913"/>
                  </a:cubicBezTo>
                  <a:lnTo>
                    <a:pt x="35719" y="61913"/>
                  </a:lnTo>
                  <a:lnTo>
                    <a:pt x="34747" y="61979"/>
                  </a:lnTo>
                  <a:cubicBezTo>
                    <a:pt x="31211" y="62465"/>
                    <a:pt x="28575" y="65486"/>
                    <a:pt x="28575" y="69056"/>
                  </a:cubicBezTo>
                  <a:lnTo>
                    <a:pt x="28575" y="135731"/>
                  </a:lnTo>
                  <a:lnTo>
                    <a:pt x="28642" y="136703"/>
                  </a:lnTo>
                  <a:cubicBezTo>
                    <a:pt x="29127" y="140239"/>
                    <a:pt x="32149" y="142875"/>
                    <a:pt x="35719" y="142875"/>
                  </a:cubicBezTo>
                  <a:lnTo>
                    <a:pt x="69056" y="142875"/>
                  </a:lnTo>
                  <a:lnTo>
                    <a:pt x="70028" y="142808"/>
                  </a:lnTo>
                  <a:cubicBezTo>
                    <a:pt x="73564" y="142323"/>
                    <a:pt x="76200" y="139301"/>
                    <a:pt x="76200" y="135731"/>
                  </a:cubicBezTo>
                  <a:lnTo>
                    <a:pt x="76200" y="69056"/>
                  </a:lnTo>
                  <a:lnTo>
                    <a:pt x="76133" y="68085"/>
                  </a:lnTo>
                  <a:close/>
                  <a:moveTo>
                    <a:pt x="42863" y="76200"/>
                  </a:moveTo>
                  <a:lnTo>
                    <a:pt x="61913" y="76200"/>
                  </a:lnTo>
                  <a:lnTo>
                    <a:pt x="61913" y="128588"/>
                  </a:lnTo>
                  <a:lnTo>
                    <a:pt x="42863" y="128588"/>
                  </a:lnTo>
                  <a:lnTo>
                    <a:pt x="42863" y="76200"/>
                  </a:lnTo>
                  <a:close/>
                  <a:moveTo>
                    <a:pt x="142875" y="69056"/>
                  </a:moveTo>
                  <a:cubicBezTo>
                    <a:pt x="142875" y="65111"/>
                    <a:pt x="139677" y="61913"/>
                    <a:pt x="135731" y="61913"/>
                  </a:cubicBezTo>
                  <a:lnTo>
                    <a:pt x="92907" y="61913"/>
                  </a:lnTo>
                  <a:lnTo>
                    <a:pt x="91945" y="61979"/>
                  </a:lnTo>
                  <a:cubicBezTo>
                    <a:pt x="88036" y="62517"/>
                    <a:pt x="85304" y="66121"/>
                    <a:pt x="85841" y="70030"/>
                  </a:cubicBezTo>
                  <a:cubicBezTo>
                    <a:pt x="86327" y="73561"/>
                    <a:pt x="89342" y="76194"/>
                    <a:pt x="92907" y="76200"/>
                  </a:cubicBezTo>
                  <a:lnTo>
                    <a:pt x="135731" y="76200"/>
                  </a:lnTo>
                  <a:lnTo>
                    <a:pt x="136703" y="76133"/>
                  </a:lnTo>
                  <a:cubicBezTo>
                    <a:pt x="140239" y="75648"/>
                    <a:pt x="142875" y="72626"/>
                    <a:pt x="142875" y="69056"/>
                  </a:cubicBezTo>
                  <a:close/>
                  <a:moveTo>
                    <a:pt x="107432" y="104537"/>
                  </a:moveTo>
                  <a:cubicBezTo>
                    <a:pt x="110355" y="114644"/>
                    <a:pt x="104531" y="125206"/>
                    <a:pt x="94424" y="128129"/>
                  </a:cubicBezTo>
                  <a:cubicBezTo>
                    <a:pt x="94186" y="128197"/>
                    <a:pt x="93947" y="128261"/>
                    <a:pt x="93707" y="128321"/>
                  </a:cubicBezTo>
                  <a:lnTo>
                    <a:pt x="88135" y="129692"/>
                  </a:lnTo>
                  <a:cubicBezTo>
                    <a:pt x="87246" y="135397"/>
                    <a:pt x="87269" y="141207"/>
                    <a:pt x="88202" y="146904"/>
                  </a:cubicBezTo>
                  <a:lnTo>
                    <a:pt x="93345" y="148142"/>
                  </a:lnTo>
                  <a:cubicBezTo>
                    <a:pt x="103573" y="150606"/>
                    <a:pt x="109868" y="160895"/>
                    <a:pt x="107404" y="171124"/>
                  </a:cubicBezTo>
                  <a:cubicBezTo>
                    <a:pt x="107329" y="171435"/>
                    <a:pt x="107247" y="171743"/>
                    <a:pt x="107156" y="172050"/>
                  </a:cubicBezTo>
                  <a:lnTo>
                    <a:pt x="105375" y="178070"/>
                  </a:lnTo>
                  <a:cubicBezTo>
                    <a:pt x="109557" y="181747"/>
                    <a:pt x="114329" y="184728"/>
                    <a:pt x="119510" y="186842"/>
                  </a:cubicBezTo>
                  <a:lnTo>
                    <a:pt x="124206" y="181908"/>
                  </a:lnTo>
                  <a:cubicBezTo>
                    <a:pt x="131452" y="174281"/>
                    <a:pt x="143510" y="173972"/>
                    <a:pt x="151138" y="181218"/>
                  </a:cubicBezTo>
                  <a:cubicBezTo>
                    <a:pt x="151374" y="181442"/>
                    <a:pt x="151604" y="181672"/>
                    <a:pt x="151829" y="181908"/>
                  </a:cubicBezTo>
                  <a:lnTo>
                    <a:pt x="156572" y="186909"/>
                  </a:lnTo>
                  <a:cubicBezTo>
                    <a:pt x="161729" y="184812"/>
                    <a:pt x="166503" y="181873"/>
                    <a:pt x="170698" y="178213"/>
                  </a:cubicBezTo>
                  <a:lnTo>
                    <a:pt x="168812" y="171679"/>
                  </a:lnTo>
                  <a:cubicBezTo>
                    <a:pt x="165894" y="161570"/>
                    <a:pt x="171724" y="151011"/>
                    <a:pt x="181832" y="148093"/>
                  </a:cubicBezTo>
                  <a:cubicBezTo>
                    <a:pt x="182066" y="148026"/>
                    <a:pt x="182301" y="147963"/>
                    <a:pt x="182537" y="147904"/>
                  </a:cubicBezTo>
                  <a:lnTo>
                    <a:pt x="188100" y="146533"/>
                  </a:lnTo>
                  <a:cubicBezTo>
                    <a:pt x="188989" y="140825"/>
                    <a:pt x="188967" y="135012"/>
                    <a:pt x="188033" y="129311"/>
                  </a:cubicBezTo>
                  <a:lnTo>
                    <a:pt x="182899" y="128073"/>
                  </a:lnTo>
                  <a:cubicBezTo>
                    <a:pt x="172671" y="125609"/>
                    <a:pt x="166376" y="115320"/>
                    <a:pt x="168840" y="105092"/>
                  </a:cubicBezTo>
                  <a:cubicBezTo>
                    <a:pt x="168915" y="104781"/>
                    <a:pt x="168997" y="104472"/>
                    <a:pt x="169088" y="104165"/>
                  </a:cubicBezTo>
                  <a:lnTo>
                    <a:pt x="170869" y="98165"/>
                  </a:lnTo>
                  <a:cubicBezTo>
                    <a:pt x="166676" y="94468"/>
                    <a:pt x="161895" y="91497"/>
                    <a:pt x="156724" y="89373"/>
                  </a:cubicBezTo>
                  <a:lnTo>
                    <a:pt x="152029" y="94317"/>
                  </a:lnTo>
                  <a:cubicBezTo>
                    <a:pt x="144779" y="101942"/>
                    <a:pt x="132721" y="102246"/>
                    <a:pt x="125096" y="94997"/>
                  </a:cubicBezTo>
                  <a:cubicBezTo>
                    <a:pt x="124864" y="94776"/>
                    <a:pt x="124637" y="94549"/>
                    <a:pt x="124416" y="94317"/>
                  </a:cubicBezTo>
                  <a:lnTo>
                    <a:pt x="119663" y="89316"/>
                  </a:lnTo>
                  <a:cubicBezTo>
                    <a:pt x="114491" y="91411"/>
                    <a:pt x="109728" y="94364"/>
                    <a:pt x="105547" y="98003"/>
                  </a:cubicBezTo>
                  <a:lnTo>
                    <a:pt x="107432" y="104537"/>
                  </a:lnTo>
                  <a:close/>
                  <a:moveTo>
                    <a:pt x="138113" y="152400"/>
                  </a:moveTo>
                  <a:cubicBezTo>
                    <a:pt x="130493" y="152400"/>
                    <a:pt x="124301" y="145999"/>
                    <a:pt x="124301" y="138113"/>
                  </a:cubicBezTo>
                  <a:cubicBezTo>
                    <a:pt x="124301" y="130216"/>
                    <a:pt x="130493" y="123825"/>
                    <a:pt x="138113" y="123825"/>
                  </a:cubicBezTo>
                  <a:cubicBezTo>
                    <a:pt x="145742" y="123825"/>
                    <a:pt x="151924" y="130216"/>
                    <a:pt x="151924" y="138113"/>
                  </a:cubicBezTo>
                  <a:cubicBezTo>
                    <a:pt x="151924" y="145999"/>
                    <a:pt x="145742" y="152400"/>
                    <a:pt x="138113" y="152400"/>
                  </a:cubicBezTo>
                  <a:close/>
                </a:path>
              </a:pathLst>
            </a:custGeom>
            <a:solidFill>
              <a:schemeClr val="bg1"/>
            </a:solidFill>
            <a:ln w="9525" cap="flat">
              <a:noFill/>
              <a:prstDash val="solid"/>
              <a:miter/>
            </a:ln>
          </p:spPr>
          <p:txBody>
            <a:bodyPr rtlCol="0" anchor="ctr"/>
            <a:lstStyle/>
            <a:p>
              <a:endParaRPr lang="en-US" dirty="0"/>
            </a:p>
          </p:txBody>
        </p:sp>
      </p:grpSp>
      <p:grpSp>
        <p:nvGrpSpPr>
          <p:cNvPr id="52" name="Group 51">
            <a:extLst>
              <a:ext uri="{FF2B5EF4-FFF2-40B4-BE49-F238E27FC236}">
                <a16:creationId xmlns:a16="http://schemas.microsoft.com/office/drawing/2014/main" id="{08CFDAFB-B62B-C04E-EF4C-0C418023376A}"/>
              </a:ext>
              <a:ext uri="{C183D7F6-B498-43B3-948B-1728B52AA6E4}">
                <adec:decorative xmlns:adec="http://schemas.microsoft.com/office/drawing/2017/decorative" val="1"/>
              </a:ext>
            </a:extLst>
          </p:cNvPr>
          <p:cNvGrpSpPr/>
          <p:nvPr/>
        </p:nvGrpSpPr>
        <p:grpSpPr>
          <a:xfrm>
            <a:off x="10859094" y="4942697"/>
            <a:ext cx="600339" cy="576072"/>
            <a:chOff x="10859094" y="4942697"/>
            <a:chExt cx="600339" cy="576072"/>
          </a:xfrm>
        </p:grpSpPr>
        <p:sp>
          <p:nvSpPr>
            <p:cNvPr id="39" name="Oval 38">
              <a:extLst>
                <a:ext uri="{FF2B5EF4-FFF2-40B4-BE49-F238E27FC236}">
                  <a16:creationId xmlns:a16="http://schemas.microsoft.com/office/drawing/2014/main" id="{5273101B-90F1-F44F-70F0-B94C4EF0832A}"/>
                </a:ext>
              </a:extLst>
            </p:cNvPr>
            <p:cNvSpPr>
              <a:spLocks noChangeAspect="1"/>
            </p:cNvSpPr>
            <p:nvPr/>
          </p:nvSpPr>
          <p:spPr bwMode="auto">
            <a:xfrm>
              <a:off x="10859094" y="4942697"/>
              <a:ext cx="600339" cy="576072"/>
            </a:xfrm>
            <a:prstGeom prst="ellipse">
              <a:avLst/>
            </a:prstGeom>
            <a:solidFill>
              <a:schemeClr val="tx2"/>
            </a:solidFill>
            <a:ln w="4445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rgbClr val="FFFFFF"/>
                </a:solidFill>
                <a:ea typeface="Segoe UI" pitchFamily="34" charset="0"/>
                <a:cs typeface="Segoe UI" pitchFamily="34" charset="0"/>
              </a:endParaRPr>
            </a:p>
          </p:txBody>
        </p:sp>
        <p:sp>
          <p:nvSpPr>
            <p:cNvPr id="50" name="Graphic 39">
              <a:extLst>
                <a:ext uri="{FF2B5EF4-FFF2-40B4-BE49-F238E27FC236}">
                  <a16:creationId xmlns:a16="http://schemas.microsoft.com/office/drawing/2014/main" id="{C97714F7-FFE4-4EBE-3538-8A263E1505A0}"/>
                </a:ext>
              </a:extLst>
            </p:cNvPr>
            <p:cNvSpPr/>
            <p:nvPr/>
          </p:nvSpPr>
          <p:spPr>
            <a:xfrm>
              <a:off x="11037964" y="5109416"/>
              <a:ext cx="242600" cy="242636"/>
            </a:xfrm>
            <a:custGeom>
              <a:avLst/>
              <a:gdLst>
                <a:gd name="connsiteX0" fmla="*/ 121082 w 190469"/>
                <a:gd name="connsiteY0" fmla="*/ 2792 h 190497"/>
                <a:gd name="connsiteX1" fmla="*/ 120253 w 190469"/>
                <a:gd name="connsiteY1" fmla="*/ 2049 h 190497"/>
                <a:gd name="connsiteX2" fmla="*/ 107613 w 190469"/>
                <a:gd name="connsiteY2" fmla="*/ 2792 h 190497"/>
                <a:gd name="connsiteX3" fmla="*/ 106871 w 190469"/>
                <a:gd name="connsiteY3" fmla="*/ 3621 h 190497"/>
                <a:gd name="connsiteX4" fmla="*/ 107613 w 190469"/>
                <a:gd name="connsiteY4" fmla="*/ 16251 h 190497"/>
                <a:gd name="connsiteX5" fmla="*/ 119986 w 190469"/>
                <a:gd name="connsiteY5" fmla="*/ 28605 h 190497"/>
                <a:gd name="connsiteX6" fmla="*/ 66665 w 190469"/>
                <a:gd name="connsiteY6" fmla="*/ 28605 h 190497"/>
                <a:gd name="connsiteX7" fmla="*/ 64379 w 190469"/>
                <a:gd name="connsiteY7" fmla="*/ 28643 h 190497"/>
                <a:gd name="connsiteX8" fmla="*/ 0 w 190469"/>
                <a:gd name="connsiteY8" fmla="*/ 95223 h 190497"/>
                <a:gd name="connsiteX9" fmla="*/ 11325 w 190469"/>
                <a:gd name="connsiteY9" fmla="*/ 132361 h 190497"/>
                <a:gd name="connsiteX10" fmla="*/ 24608 w 190469"/>
                <a:gd name="connsiteY10" fmla="*/ 134566 h 190497"/>
                <a:gd name="connsiteX11" fmla="*/ 26813 w 190469"/>
                <a:gd name="connsiteY11" fmla="*/ 121283 h 190497"/>
                <a:gd name="connsiteX12" fmla="*/ 25527 w 190469"/>
                <a:gd name="connsiteY12" fmla="*/ 119207 h 190497"/>
                <a:gd name="connsiteX13" fmla="*/ 42685 w 190469"/>
                <a:gd name="connsiteY13" fmla="*/ 54119 h 190497"/>
                <a:gd name="connsiteX14" fmla="*/ 66675 w 190469"/>
                <a:gd name="connsiteY14" fmla="*/ 47645 h 190497"/>
                <a:gd name="connsiteX15" fmla="*/ 119967 w 190469"/>
                <a:gd name="connsiteY15" fmla="*/ 47645 h 190497"/>
                <a:gd name="connsiteX16" fmla="*/ 107613 w 190469"/>
                <a:gd name="connsiteY16" fmla="*/ 59999 h 190497"/>
                <a:gd name="connsiteX17" fmla="*/ 106871 w 190469"/>
                <a:gd name="connsiteY17" fmla="*/ 60828 h 190497"/>
                <a:gd name="connsiteX18" fmla="*/ 108250 w 190469"/>
                <a:gd name="connsiteY18" fmla="*/ 74214 h 190497"/>
                <a:gd name="connsiteX19" fmla="*/ 121082 w 190469"/>
                <a:gd name="connsiteY19" fmla="*/ 73458 h 190497"/>
                <a:gd name="connsiteX20" fmla="*/ 149714 w 190469"/>
                <a:gd name="connsiteY20" fmla="*/ 44855 h 190497"/>
                <a:gd name="connsiteX21" fmla="*/ 150447 w 190469"/>
                <a:gd name="connsiteY21" fmla="*/ 44026 h 190497"/>
                <a:gd name="connsiteX22" fmla="*/ 149704 w 190469"/>
                <a:gd name="connsiteY22" fmla="*/ 31396 h 190497"/>
                <a:gd name="connsiteX23" fmla="*/ 121082 w 190469"/>
                <a:gd name="connsiteY23" fmla="*/ 2792 h 190497"/>
                <a:gd name="connsiteX24" fmla="*/ 178946 w 190469"/>
                <a:gd name="connsiteY24" fmla="*/ 57761 h 190497"/>
                <a:gd name="connsiteX25" fmla="*/ 165592 w 190469"/>
                <a:gd name="connsiteY25" fmla="*/ 56104 h 190497"/>
                <a:gd name="connsiteX26" fmla="*/ 161925 w 190469"/>
                <a:gd name="connsiteY26" fmla="*/ 63638 h 190497"/>
                <a:gd name="connsiteX27" fmla="*/ 163563 w 190469"/>
                <a:gd name="connsiteY27" fmla="*/ 68981 h 190497"/>
                <a:gd name="connsiteX28" fmla="*/ 150064 w 190469"/>
                <a:gd name="connsiteY28" fmla="*/ 134925 h 190497"/>
                <a:gd name="connsiteX29" fmla="*/ 123844 w 190469"/>
                <a:gd name="connsiteY29" fmla="*/ 142800 h 190497"/>
                <a:gd name="connsiteX30" fmla="*/ 70618 w 190469"/>
                <a:gd name="connsiteY30" fmla="*/ 142800 h 190497"/>
                <a:gd name="connsiteX31" fmla="*/ 82944 w 190469"/>
                <a:gd name="connsiteY31" fmla="*/ 130513 h 190497"/>
                <a:gd name="connsiteX32" fmla="*/ 83734 w 190469"/>
                <a:gd name="connsiteY32" fmla="*/ 129598 h 190497"/>
                <a:gd name="connsiteX33" fmla="*/ 83677 w 190469"/>
                <a:gd name="connsiteY33" fmla="*/ 117883 h 190497"/>
                <a:gd name="connsiteX34" fmla="*/ 82944 w 190469"/>
                <a:gd name="connsiteY34" fmla="*/ 117045 h 190497"/>
                <a:gd name="connsiteX35" fmla="*/ 82039 w 190469"/>
                <a:gd name="connsiteY35" fmla="*/ 116244 h 190497"/>
                <a:gd name="connsiteX36" fmla="*/ 70304 w 190469"/>
                <a:gd name="connsiteY36" fmla="*/ 116302 h 190497"/>
                <a:gd name="connsiteX37" fmla="*/ 69466 w 190469"/>
                <a:gd name="connsiteY37" fmla="*/ 117045 h 190497"/>
                <a:gd name="connsiteX38" fmla="*/ 40843 w 190469"/>
                <a:gd name="connsiteY38" fmla="*/ 145648 h 190497"/>
                <a:gd name="connsiteX39" fmla="*/ 40053 w 190469"/>
                <a:gd name="connsiteY39" fmla="*/ 146553 h 190497"/>
                <a:gd name="connsiteX40" fmla="*/ 40110 w 190469"/>
                <a:gd name="connsiteY40" fmla="*/ 158278 h 190497"/>
                <a:gd name="connsiteX41" fmla="*/ 40843 w 190469"/>
                <a:gd name="connsiteY41" fmla="*/ 159107 h 190497"/>
                <a:gd name="connsiteX42" fmla="*/ 69466 w 190469"/>
                <a:gd name="connsiteY42" fmla="*/ 187710 h 190497"/>
                <a:gd name="connsiteX43" fmla="*/ 70371 w 190469"/>
                <a:gd name="connsiteY43" fmla="*/ 188511 h 190497"/>
                <a:gd name="connsiteX44" fmla="*/ 83731 w 190469"/>
                <a:gd name="connsiteY44" fmla="*/ 186795 h 190497"/>
                <a:gd name="connsiteX45" fmla="*/ 83677 w 190469"/>
                <a:gd name="connsiteY45" fmla="*/ 175080 h 190497"/>
                <a:gd name="connsiteX46" fmla="*/ 82944 w 190469"/>
                <a:gd name="connsiteY46" fmla="*/ 174252 h 190497"/>
                <a:gd name="connsiteX47" fmla="*/ 70523 w 190469"/>
                <a:gd name="connsiteY47" fmla="*/ 161841 h 190497"/>
                <a:gd name="connsiteX48" fmla="*/ 123825 w 190469"/>
                <a:gd name="connsiteY48" fmla="*/ 161841 h 190497"/>
                <a:gd name="connsiteX49" fmla="*/ 126111 w 190469"/>
                <a:gd name="connsiteY49" fmla="*/ 161812 h 190497"/>
                <a:gd name="connsiteX50" fmla="*/ 190430 w 190469"/>
                <a:gd name="connsiteY50" fmla="*/ 92917 h 190497"/>
                <a:gd name="connsiteX51" fmla="*/ 178937 w 190469"/>
                <a:gd name="connsiteY51" fmla="*/ 57732 h 190497"/>
                <a:gd name="connsiteX52" fmla="*/ 178937 w 190469"/>
                <a:gd name="connsiteY52" fmla="*/ 57761 h 19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469" h="190497">
                  <a:moveTo>
                    <a:pt x="121082" y="2792"/>
                  </a:moveTo>
                  <a:lnTo>
                    <a:pt x="120253" y="2049"/>
                  </a:lnTo>
                  <a:cubicBezTo>
                    <a:pt x="116461" y="-945"/>
                    <a:pt x="111029" y="-625"/>
                    <a:pt x="107613" y="2792"/>
                  </a:cubicBezTo>
                  <a:lnTo>
                    <a:pt x="106871" y="3621"/>
                  </a:lnTo>
                  <a:cubicBezTo>
                    <a:pt x="103878" y="7410"/>
                    <a:pt x="104197" y="12839"/>
                    <a:pt x="107613" y="16251"/>
                  </a:cubicBezTo>
                  <a:lnTo>
                    <a:pt x="119986" y="28605"/>
                  </a:lnTo>
                  <a:lnTo>
                    <a:pt x="66665" y="28605"/>
                  </a:lnTo>
                  <a:lnTo>
                    <a:pt x="64379" y="28643"/>
                  </a:lnTo>
                  <a:cubicBezTo>
                    <a:pt x="28486" y="29865"/>
                    <a:pt x="15" y="59308"/>
                    <a:pt x="0" y="95223"/>
                  </a:cubicBezTo>
                  <a:cubicBezTo>
                    <a:pt x="0" y="108986"/>
                    <a:pt x="4172" y="121778"/>
                    <a:pt x="11325" y="132361"/>
                  </a:cubicBezTo>
                  <a:cubicBezTo>
                    <a:pt x="14384" y="136637"/>
                    <a:pt x="20331" y="137625"/>
                    <a:pt x="24608" y="134566"/>
                  </a:cubicBezTo>
                  <a:cubicBezTo>
                    <a:pt x="28885" y="131507"/>
                    <a:pt x="29872" y="125560"/>
                    <a:pt x="26813" y="121283"/>
                  </a:cubicBezTo>
                  <a:lnTo>
                    <a:pt x="25527" y="119207"/>
                  </a:lnTo>
                  <a:cubicBezTo>
                    <a:pt x="12292" y="96495"/>
                    <a:pt x="19973" y="67354"/>
                    <a:pt x="42685" y="54119"/>
                  </a:cubicBezTo>
                  <a:cubicBezTo>
                    <a:pt x="49968" y="49875"/>
                    <a:pt x="58246" y="47641"/>
                    <a:pt x="66675" y="47645"/>
                  </a:cubicBezTo>
                  <a:lnTo>
                    <a:pt x="119967" y="47645"/>
                  </a:lnTo>
                  <a:lnTo>
                    <a:pt x="107613" y="59999"/>
                  </a:lnTo>
                  <a:lnTo>
                    <a:pt x="106871" y="60828"/>
                  </a:lnTo>
                  <a:cubicBezTo>
                    <a:pt x="103555" y="64905"/>
                    <a:pt x="104172" y="70898"/>
                    <a:pt x="108250" y="74214"/>
                  </a:cubicBezTo>
                  <a:cubicBezTo>
                    <a:pt x="112077" y="77326"/>
                    <a:pt x="117647" y="76998"/>
                    <a:pt x="121082" y="73458"/>
                  </a:cubicBezTo>
                  <a:lnTo>
                    <a:pt x="149714" y="44855"/>
                  </a:lnTo>
                  <a:lnTo>
                    <a:pt x="150447" y="44026"/>
                  </a:lnTo>
                  <a:cubicBezTo>
                    <a:pt x="153440" y="40237"/>
                    <a:pt x="153120" y="34808"/>
                    <a:pt x="149704" y="31396"/>
                  </a:cubicBezTo>
                  <a:lnTo>
                    <a:pt x="121082" y="2792"/>
                  </a:lnTo>
                  <a:close/>
                  <a:moveTo>
                    <a:pt x="178946" y="57761"/>
                  </a:moveTo>
                  <a:cubicBezTo>
                    <a:pt x="175716" y="53616"/>
                    <a:pt x="169737" y="52874"/>
                    <a:pt x="165592" y="56104"/>
                  </a:cubicBezTo>
                  <a:cubicBezTo>
                    <a:pt x="163270" y="57913"/>
                    <a:pt x="161916" y="60695"/>
                    <a:pt x="161925" y="63638"/>
                  </a:cubicBezTo>
                  <a:cubicBezTo>
                    <a:pt x="161925" y="65629"/>
                    <a:pt x="162535" y="67467"/>
                    <a:pt x="163563" y="68981"/>
                  </a:cubicBezTo>
                  <a:cubicBezTo>
                    <a:pt x="178046" y="90919"/>
                    <a:pt x="172002" y="120443"/>
                    <a:pt x="150064" y="134925"/>
                  </a:cubicBezTo>
                  <a:cubicBezTo>
                    <a:pt x="142284" y="140061"/>
                    <a:pt x="133167" y="142800"/>
                    <a:pt x="123844" y="142800"/>
                  </a:cubicBezTo>
                  <a:lnTo>
                    <a:pt x="70618" y="142800"/>
                  </a:lnTo>
                  <a:lnTo>
                    <a:pt x="82944" y="130513"/>
                  </a:lnTo>
                  <a:lnTo>
                    <a:pt x="83734" y="129598"/>
                  </a:lnTo>
                  <a:cubicBezTo>
                    <a:pt x="86403" y="126142"/>
                    <a:pt x="86380" y="121313"/>
                    <a:pt x="83677" y="117883"/>
                  </a:cubicBezTo>
                  <a:lnTo>
                    <a:pt x="82944" y="117045"/>
                  </a:lnTo>
                  <a:lnTo>
                    <a:pt x="82039" y="116244"/>
                  </a:lnTo>
                  <a:cubicBezTo>
                    <a:pt x="78577" y="113569"/>
                    <a:pt x="73739" y="113593"/>
                    <a:pt x="70304" y="116302"/>
                  </a:cubicBezTo>
                  <a:lnTo>
                    <a:pt x="69466" y="117045"/>
                  </a:lnTo>
                  <a:lnTo>
                    <a:pt x="40843" y="145648"/>
                  </a:lnTo>
                  <a:lnTo>
                    <a:pt x="40053" y="146553"/>
                  </a:lnTo>
                  <a:cubicBezTo>
                    <a:pt x="37379" y="150011"/>
                    <a:pt x="37402" y="154846"/>
                    <a:pt x="40110" y="158278"/>
                  </a:cubicBezTo>
                  <a:lnTo>
                    <a:pt x="40843" y="159107"/>
                  </a:lnTo>
                  <a:lnTo>
                    <a:pt x="69466" y="187710"/>
                  </a:lnTo>
                  <a:lnTo>
                    <a:pt x="70371" y="188511"/>
                  </a:lnTo>
                  <a:cubicBezTo>
                    <a:pt x="74534" y="191726"/>
                    <a:pt x="80516" y="190958"/>
                    <a:pt x="83731" y="186795"/>
                  </a:cubicBezTo>
                  <a:cubicBezTo>
                    <a:pt x="86401" y="183339"/>
                    <a:pt x="86378" y="178511"/>
                    <a:pt x="83677" y="175080"/>
                  </a:cubicBezTo>
                  <a:lnTo>
                    <a:pt x="82944" y="174252"/>
                  </a:lnTo>
                  <a:lnTo>
                    <a:pt x="70523" y="161841"/>
                  </a:lnTo>
                  <a:lnTo>
                    <a:pt x="123825" y="161841"/>
                  </a:lnTo>
                  <a:lnTo>
                    <a:pt x="126111" y="161812"/>
                  </a:lnTo>
                  <a:cubicBezTo>
                    <a:pt x="162897" y="160548"/>
                    <a:pt x="191694" y="129703"/>
                    <a:pt x="190430" y="92917"/>
                  </a:cubicBezTo>
                  <a:cubicBezTo>
                    <a:pt x="189998" y="80339"/>
                    <a:pt x="186013" y="68140"/>
                    <a:pt x="178937" y="57732"/>
                  </a:cubicBezTo>
                  <a:lnTo>
                    <a:pt x="178937" y="57761"/>
                  </a:lnTo>
                  <a:close/>
                </a:path>
              </a:pathLst>
            </a:custGeom>
            <a:solidFill>
              <a:schemeClr val="bg1"/>
            </a:solidFill>
            <a:ln w="9525" cap="flat">
              <a:noFill/>
              <a:prstDash val="solid"/>
              <a:miter/>
            </a:ln>
          </p:spPr>
          <p:txBody>
            <a:bodyPr rtlCol="0" anchor="ctr"/>
            <a:lstStyle/>
            <a:p>
              <a:endParaRPr lang="en-US" dirty="0"/>
            </a:p>
          </p:txBody>
        </p:sp>
      </p:grpSp>
      <p:grpSp>
        <p:nvGrpSpPr>
          <p:cNvPr id="59" name="Group 58">
            <a:extLst>
              <a:ext uri="{FF2B5EF4-FFF2-40B4-BE49-F238E27FC236}">
                <a16:creationId xmlns:a16="http://schemas.microsoft.com/office/drawing/2014/main" id="{6F2301B9-C3A5-D285-CE70-8F8127D63FDE}"/>
              </a:ext>
              <a:ext uri="{C183D7F6-B498-43B3-948B-1728B52AA6E4}">
                <adec:decorative xmlns:adec="http://schemas.microsoft.com/office/drawing/2017/decorative" val="1"/>
              </a:ext>
            </a:extLst>
          </p:cNvPr>
          <p:cNvGrpSpPr/>
          <p:nvPr/>
        </p:nvGrpSpPr>
        <p:grpSpPr>
          <a:xfrm>
            <a:off x="11123711" y="2572449"/>
            <a:ext cx="576072" cy="576072"/>
            <a:chOff x="11123711" y="2572449"/>
            <a:chExt cx="576072" cy="576072"/>
          </a:xfrm>
        </p:grpSpPr>
        <p:sp>
          <p:nvSpPr>
            <p:cNvPr id="19" name="Oval 18">
              <a:extLst>
                <a:ext uri="{FF2B5EF4-FFF2-40B4-BE49-F238E27FC236}">
                  <a16:creationId xmlns:a16="http://schemas.microsoft.com/office/drawing/2014/main" id="{DBBC1EDF-4EB5-14E9-C012-A52CBA1453D0}"/>
                </a:ext>
              </a:extLst>
            </p:cNvPr>
            <p:cNvSpPr>
              <a:spLocks noChangeAspect="1"/>
            </p:cNvSpPr>
            <p:nvPr/>
          </p:nvSpPr>
          <p:spPr bwMode="auto">
            <a:xfrm>
              <a:off x="11123711" y="2572449"/>
              <a:ext cx="576072" cy="576072"/>
            </a:xfrm>
            <a:prstGeom prst="ellipse">
              <a:avLst/>
            </a:prstGeom>
            <a:solidFill>
              <a:schemeClr val="tx2"/>
            </a:solidFill>
            <a:ln w="4445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rgbClr val="FFFFFF"/>
                </a:solidFill>
                <a:ea typeface="Segoe UI" pitchFamily="34" charset="0"/>
                <a:cs typeface="Segoe UI" pitchFamily="34" charset="0"/>
              </a:endParaRPr>
            </a:p>
          </p:txBody>
        </p:sp>
        <p:sp>
          <p:nvSpPr>
            <p:cNvPr id="51" name="Graphic 43">
              <a:extLst>
                <a:ext uri="{FF2B5EF4-FFF2-40B4-BE49-F238E27FC236}">
                  <a16:creationId xmlns:a16="http://schemas.microsoft.com/office/drawing/2014/main" id="{F71E9E60-0EC5-5BF4-7F52-14002BC0B5CD}"/>
                </a:ext>
              </a:extLst>
            </p:cNvPr>
            <p:cNvSpPr/>
            <p:nvPr/>
          </p:nvSpPr>
          <p:spPr>
            <a:xfrm>
              <a:off x="11296494" y="2739166"/>
              <a:ext cx="230508" cy="242638"/>
            </a:xfrm>
            <a:custGeom>
              <a:avLst/>
              <a:gdLst>
                <a:gd name="connsiteX0" fmla="*/ 133350 w 180975"/>
                <a:gd name="connsiteY0" fmla="*/ 19050 h 190500"/>
                <a:gd name="connsiteX1" fmla="*/ 123825 w 180975"/>
                <a:gd name="connsiteY1" fmla="*/ 9525 h 190500"/>
                <a:gd name="connsiteX2" fmla="*/ 133350 w 180975"/>
                <a:gd name="connsiteY2" fmla="*/ 0 h 190500"/>
                <a:gd name="connsiteX3" fmla="*/ 171450 w 180975"/>
                <a:gd name="connsiteY3" fmla="*/ 0 h 190500"/>
                <a:gd name="connsiteX4" fmla="*/ 180975 w 180975"/>
                <a:gd name="connsiteY4" fmla="*/ 9525 h 190500"/>
                <a:gd name="connsiteX5" fmla="*/ 180975 w 180975"/>
                <a:gd name="connsiteY5" fmla="*/ 47625 h 190500"/>
                <a:gd name="connsiteX6" fmla="*/ 171450 w 180975"/>
                <a:gd name="connsiteY6" fmla="*/ 57150 h 190500"/>
                <a:gd name="connsiteX7" fmla="*/ 161925 w 180975"/>
                <a:gd name="connsiteY7" fmla="*/ 47625 h 190500"/>
                <a:gd name="connsiteX8" fmla="*/ 161925 w 180975"/>
                <a:gd name="connsiteY8" fmla="*/ 32518 h 190500"/>
                <a:gd name="connsiteX9" fmla="*/ 106747 w 180975"/>
                <a:gd name="connsiteY9" fmla="*/ 87697 h 190500"/>
                <a:gd name="connsiteX10" fmla="*/ 93278 w 180975"/>
                <a:gd name="connsiteY10" fmla="*/ 87697 h 190500"/>
                <a:gd name="connsiteX11" fmla="*/ 66675 w 180975"/>
                <a:gd name="connsiteY11" fmla="*/ 61093 h 190500"/>
                <a:gd name="connsiteX12" fmla="*/ 16259 w 180975"/>
                <a:gd name="connsiteY12" fmla="*/ 111509 h 190500"/>
                <a:gd name="connsiteX13" fmla="*/ 2791 w 180975"/>
                <a:gd name="connsiteY13" fmla="*/ 111275 h 190500"/>
                <a:gd name="connsiteX14" fmla="*/ 2791 w 180975"/>
                <a:gd name="connsiteY14" fmla="*/ 98041 h 190500"/>
                <a:gd name="connsiteX15" fmla="*/ 59941 w 180975"/>
                <a:gd name="connsiteY15" fmla="*/ 40891 h 190500"/>
                <a:gd name="connsiteX16" fmla="*/ 73409 w 180975"/>
                <a:gd name="connsiteY16" fmla="*/ 40891 h 190500"/>
                <a:gd name="connsiteX17" fmla="*/ 100013 w 180975"/>
                <a:gd name="connsiteY17" fmla="*/ 67494 h 190500"/>
                <a:gd name="connsiteX18" fmla="*/ 148457 w 180975"/>
                <a:gd name="connsiteY18" fmla="*/ 19050 h 190500"/>
                <a:gd name="connsiteX19" fmla="*/ 133350 w 180975"/>
                <a:gd name="connsiteY19" fmla="*/ 19050 h 190500"/>
                <a:gd name="connsiteX20" fmla="*/ 19050 w 180975"/>
                <a:gd name="connsiteY20" fmla="*/ 152400 h 190500"/>
                <a:gd name="connsiteX21" fmla="*/ 19050 w 180975"/>
                <a:gd name="connsiteY21" fmla="*/ 180975 h 190500"/>
                <a:gd name="connsiteX22" fmla="*/ 9525 w 180975"/>
                <a:gd name="connsiteY22" fmla="*/ 190500 h 190500"/>
                <a:gd name="connsiteX23" fmla="*/ 0 w 180975"/>
                <a:gd name="connsiteY23" fmla="*/ 180975 h 190500"/>
                <a:gd name="connsiteX24" fmla="*/ 0 w 180975"/>
                <a:gd name="connsiteY24" fmla="*/ 152400 h 190500"/>
                <a:gd name="connsiteX25" fmla="*/ 9525 w 180975"/>
                <a:gd name="connsiteY25" fmla="*/ 142875 h 190500"/>
                <a:gd name="connsiteX26" fmla="*/ 19050 w 180975"/>
                <a:gd name="connsiteY26" fmla="*/ 152400 h 190500"/>
                <a:gd name="connsiteX27" fmla="*/ 66675 w 180975"/>
                <a:gd name="connsiteY27" fmla="*/ 114300 h 190500"/>
                <a:gd name="connsiteX28" fmla="*/ 57150 w 180975"/>
                <a:gd name="connsiteY28" fmla="*/ 104775 h 190500"/>
                <a:gd name="connsiteX29" fmla="*/ 47625 w 180975"/>
                <a:gd name="connsiteY29" fmla="*/ 114300 h 190500"/>
                <a:gd name="connsiteX30" fmla="*/ 47625 w 180975"/>
                <a:gd name="connsiteY30" fmla="*/ 180975 h 190500"/>
                <a:gd name="connsiteX31" fmla="*/ 57150 w 180975"/>
                <a:gd name="connsiteY31" fmla="*/ 190500 h 190500"/>
                <a:gd name="connsiteX32" fmla="*/ 66675 w 180975"/>
                <a:gd name="connsiteY32" fmla="*/ 180975 h 190500"/>
                <a:gd name="connsiteX33" fmla="*/ 66675 w 180975"/>
                <a:gd name="connsiteY33" fmla="*/ 114300 h 190500"/>
                <a:gd name="connsiteX34" fmla="*/ 104775 w 180975"/>
                <a:gd name="connsiteY34" fmla="*/ 123825 h 190500"/>
                <a:gd name="connsiteX35" fmla="*/ 114300 w 180975"/>
                <a:gd name="connsiteY35" fmla="*/ 133350 h 190500"/>
                <a:gd name="connsiteX36" fmla="*/ 114300 w 180975"/>
                <a:gd name="connsiteY36" fmla="*/ 180975 h 190500"/>
                <a:gd name="connsiteX37" fmla="*/ 104775 w 180975"/>
                <a:gd name="connsiteY37" fmla="*/ 190500 h 190500"/>
                <a:gd name="connsiteX38" fmla="*/ 95250 w 180975"/>
                <a:gd name="connsiteY38" fmla="*/ 180975 h 190500"/>
                <a:gd name="connsiteX39" fmla="*/ 95250 w 180975"/>
                <a:gd name="connsiteY39" fmla="*/ 133350 h 190500"/>
                <a:gd name="connsiteX40" fmla="*/ 104775 w 180975"/>
                <a:gd name="connsiteY40" fmla="*/ 123825 h 190500"/>
                <a:gd name="connsiteX41" fmla="*/ 161925 w 180975"/>
                <a:gd name="connsiteY41" fmla="*/ 85725 h 190500"/>
                <a:gd name="connsiteX42" fmla="*/ 152400 w 180975"/>
                <a:gd name="connsiteY42" fmla="*/ 76200 h 190500"/>
                <a:gd name="connsiteX43" fmla="*/ 142875 w 180975"/>
                <a:gd name="connsiteY43" fmla="*/ 85725 h 190500"/>
                <a:gd name="connsiteX44" fmla="*/ 142875 w 180975"/>
                <a:gd name="connsiteY44" fmla="*/ 180975 h 190500"/>
                <a:gd name="connsiteX45" fmla="*/ 152400 w 180975"/>
                <a:gd name="connsiteY45" fmla="*/ 190500 h 190500"/>
                <a:gd name="connsiteX46" fmla="*/ 161925 w 180975"/>
                <a:gd name="connsiteY46" fmla="*/ 180975 h 190500"/>
                <a:gd name="connsiteX47" fmla="*/ 161925 w 180975"/>
                <a:gd name="connsiteY47" fmla="*/ 857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0975" h="190500">
                  <a:moveTo>
                    <a:pt x="133350" y="19050"/>
                  </a:moveTo>
                  <a:cubicBezTo>
                    <a:pt x="128089" y="19050"/>
                    <a:pt x="123825" y="14786"/>
                    <a:pt x="123825" y="9525"/>
                  </a:cubicBezTo>
                  <a:cubicBezTo>
                    <a:pt x="123825" y="4264"/>
                    <a:pt x="128089" y="0"/>
                    <a:pt x="133350" y="0"/>
                  </a:cubicBezTo>
                  <a:lnTo>
                    <a:pt x="171450" y="0"/>
                  </a:lnTo>
                  <a:cubicBezTo>
                    <a:pt x="176711" y="0"/>
                    <a:pt x="180975" y="4264"/>
                    <a:pt x="180975" y="9525"/>
                  </a:cubicBezTo>
                  <a:lnTo>
                    <a:pt x="180975" y="47625"/>
                  </a:lnTo>
                  <a:cubicBezTo>
                    <a:pt x="180975" y="52886"/>
                    <a:pt x="176711" y="57150"/>
                    <a:pt x="171450" y="57150"/>
                  </a:cubicBezTo>
                  <a:cubicBezTo>
                    <a:pt x="166190" y="57150"/>
                    <a:pt x="161925" y="52886"/>
                    <a:pt x="161925" y="47625"/>
                  </a:cubicBezTo>
                  <a:lnTo>
                    <a:pt x="161925" y="32518"/>
                  </a:lnTo>
                  <a:lnTo>
                    <a:pt x="106747" y="87697"/>
                  </a:lnTo>
                  <a:cubicBezTo>
                    <a:pt x="103027" y="91415"/>
                    <a:pt x="96998" y="91415"/>
                    <a:pt x="93278" y="87697"/>
                  </a:cubicBezTo>
                  <a:lnTo>
                    <a:pt x="66675" y="61093"/>
                  </a:lnTo>
                  <a:lnTo>
                    <a:pt x="16259" y="111509"/>
                  </a:lnTo>
                  <a:cubicBezTo>
                    <a:pt x="12475" y="115164"/>
                    <a:pt x="6445" y="115059"/>
                    <a:pt x="2791" y="111275"/>
                  </a:cubicBezTo>
                  <a:cubicBezTo>
                    <a:pt x="-774" y="107584"/>
                    <a:pt x="-774" y="101732"/>
                    <a:pt x="2791" y="98041"/>
                  </a:cubicBezTo>
                  <a:lnTo>
                    <a:pt x="59941" y="40891"/>
                  </a:lnTo>
                  <a:cubicBezTo>
                    <a:pt x="63660" y="37172"/>
                    <a:pt x="69690" y="37172"/>
                    <a:pt x="73409" y="40891"/>
                  </a:cubicBezTo>
                  <a:lnTo>
                    <a:pt x="100013" y="67494"/>
                  </a:lnTo>
                  <a:lnTo>
                    <a:pt x="148457" y="19050"/>
                  </a:lnTo>
                  <a:lnTo>
                    <a:pt x="133350" y="19050"/>
                  </a:lnTo>
                  <a:close/>
                  <a:moveTo>
                    <a:pt x="19050" y="152400"/>
                  </a:moveTo>
                  <a:lnTo>
                    <a:pt x="19050" y="180975"/>
                  </a:lnTo>
                  <a:cubicBezTo>
                    <a:pt x="19050" y="186236"/>
                    <a:pt x="14786" y="190500"/>
                    <a:pt x="9525" y="190500"/>
                  </a:cubicBezTo>
                  <a:cubicBezTo>
                    <a:pt x="4264" y="190500"/>
                    <a:pt x="0" y="186236"/>
                    <a:pt x="0" y="180975"/>
                  </a:cubicBezTo>
                  <a:lnTo>
                    <a:pt x="0" y="152400"/>
                  </a:lnTo>
                  <a:cubicBezTo>
                    <a:pt x="0" y="147140"/>
                    <a:pt x="4264" y="142875"/>
                    <a:pt x="9525" y="142875"/>
                  </a:cubicBezTo>
                  <a:cubicBezTo>
                    <a:pt x="14786" y="142875"/>
                    <a:pt x="19050" y="147140"/>
                    <a:pt x="19050" y="152400"/>
                  </a:cubicBezTo>
                  <a:close/>
                  <a:moveTo>
                    <a:pt x="66675" y="114300"/>
                  </a:moveTo>
                  <a:cubicBezTo>
                    <a:pt x="66675" y="109039"/>
                    <a:pt x="62411" y="104775"/>
                    <a:pt x="57150" y="104775"/>
                  </a:cubicBezTo>
                  <a:cubicBezTo>
                    <a:pt x="51889" y="104775"/>
                    <a:pt x="47625" y="109039"/>
                    <a:pt x="47625" y="114300"/>
                  </a:cubicBezTo>
                  <a:lnTo>
                    <a:pt x="47625" y="180975"/>
                  </a:lnTo>
                  <a:cubicBezTo>
                    <a:pt x="47625" y="186236"/>
                    <a:pt x="51889" y="190500"/>
                    <a:pt x="57150" y="190500"/>
                  </a:cubicBezTo>
                  <a:cubicBezTo>
                    <a:pt x="62411" y="190500"/>
                    <a:pt x="66675" y="186236"/>
                    <a:pt x="66675" y="180975"/>
                  </a:cubicBezTo>
                  <a:lnTo>
                    <a:pt x="66675" y="114300"/>
                  </a:lnTo>
                  <a:close/>
                  <a:moveTo>
                    <a:pt x="104775" y="123825"/>
                  </a:moveTo>
                  <a:cubicBezTo>
                    <a:pt x="110036" y="123825"/>
                    <a:pt x="114300" y="128089"/>
                    <a:pt x="114300" y="133350"/>
                  </a:cubicBezTo>
                  <a:lnTo>
                    <a:pt x="114300" y="180975"/>
                  </a:lnTo>
                  <a:cubicBezTo>
                    <a:pt x="114300" y="186236"/>
                    <a:pt x="110036" y="190500"/>
                    <a:pt x="104775" y="190500"/>
                  </a:cubicBezTo>
                  <a:cubicBezTo>
                    <a:pt x="99514" y="190500"/>
                    <a:pt x="95250" y="186236"/>
                    <a:pt x="95250" y="180975"/>
                  </a:cubicBezTo>
                  <a:lnTo>
                    <a:pt x="95250" y="133350"/>
                  </a:lnTo>
                  <a:cubicBezTo>
                    <a:pt x="95250" y="128089"/>
                    <a:pt x="99514" y="123825"/>
                    <a:pt x="104775" y="123825"/>
                  </a:cubicBezTo>
                  <a:close/>
                  <a:moveTo>
                    <a:pt x="161925" y="85725"/>
                  </a:moveTo>
                  <a:cubicBezTo>
                    <a:pt x="161925" y="80464"/>
                    <a:pt x="157661" y="76200"/>
                    <a:pt x="152400" y="76200"/>
                  </a:cubicBezTo>
                  <a:cubicBezTo>
                    <a:pt x="147140" y="76200"/>
                    <a:pt x="142875" y="80464"/>
                    <a:pt x="142875" y="85725"/>
                  </a:cubicBezTo>
                  <a:lnTo>
                    <a:pt x="142875" y="180975"/>
                  </a:lnTo>
                  <a:cubicBezTo>
                    <a:pt x="142875" y="186236"/>
                    <a:pt x="147140" y="190500"/>
                    <a:pt x="152400" y="190500"/>
                  </a:cubicBezTo>
                  <a:cubicBezTo>
                    <a:pt x="157661" y="190500"/>
                    <a:pt x="161925" y="186236"/>
                    <a:pt x="161925" y="180975"/>
                  </a:cubicBezTo>
                  <a:lnTo>
                    <a:pt x="161925" y="85725"/>
                  </a:lnTo>
                  <a:close/>
                </a:path>
              </a:pathLst>
            </a:custGeom>
            <a:solidFill>
              <a:schemeClr val="bg1"/>
            </a:solidFill>
            <a:ln w="9525" cap="flat">
              <a:noFill/>
              <a:prstDash val="solid"/>
              <a:miter/>
            </a:ln>
          </p:spPr>
          <p:txBody>
            <a:bodyPr rtlCol="0" anchor="ctr"/>
            <a:lstStyle/>
            <a:p>
              <a:endParaRPr lang="en-US" dirty="0"/>
            </a:p>
          </p:txBody>
        </p:sp>
      </p:grpSp>
      <p:grpSp>
        <p:nvGrpSpPr>
          <p:cNvPr id="63" name="Group 62">
            <a:extLst>
              <a:ext uri="{FF2B5EF4-FFF2-40B4-BE49-F238E27FC236}">
                <a16:creationId xmlns:a16="http://schemas.microsoft.com/office/drawing/2014/main" id="{501B4C62-591A-5456-4405-325701ECD3BE}"/>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64" name="Rectangle: Rounded Corners 63">
              <a:extLst>
                <a:ext uri="{FF2B5EF4-FFF2-40B4-BE49-F238E27FC236}">
                  <a16:creationId xmlns:a16="http://schemas.microsoft.com/office/drawing/2014/main" id="{FEB57219-1102-FC2D-73F2-F88C1FEE9863}"/>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65" name="Group 64">
              <a:extLst>
                <a:ext uri="{FF2B5EF4-FFF2-40B4-BE49-F238E27FC236}">
                  <a16:creationId xmlns:a16="http://schemas.microsoft.com/office/drawing/2014/main" id="{EEFFAFBC-615B-8E30-50CB-EF69DA2F0A88}"/>
                </a:ext>
              </a:extLst>
            </p:cNvPr>
            <p:cNvGrpSpPr/>
            <p:nvPr/>
          </p:nvGrpSpPr>
          <p:grpSpPr>
            <a:xfrm>
              <a:off x="10687108" y="554711"/>
              <a:ext cx="1219200" cy="293994"/>
              <a:chOff x="10706100" y="554712"/>
              <a:chExt cx="1219200" cy="293994"/>
            </a:xfrm>
          </p:grpSpPr>
          <p:pic>
            <p:nvPicPr>
              <p:cNvPr id="66" name="Graphic 65">
                <a:extLst>
                  <a:ext uri="{FF2B5EF4-FFF2-40B4-BE49-F238E27FC236}">
                    <a16:creationId xmlns:a16="http://schemas.microsoft.com/office/drawing/2014/main" id="{C8362A10-D9B4-73C3-A734-3EBBD5800D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1306" y="554712"/>
                <a:ext cx="293994" cy="293994"/>
              </a:xfrm>
              <a:prstGeom prst="rect">
                <a:avLst/>
              </a:prstGeom>
            </p:spPr>
          </p:pic>
          <p:sp>
            <p:nvSpPr>
              <p:cNvPr id="67" name="TextBox 66">
                <a:extLst>
                  <a:ext uri="{FF2B5EF4-FFF2-40B4-BE49-F238E27FC236}">
                    <a16:creationId xmlns:a16="http://schemas.microsoft.com/office/drawing/2014/main" id="{92526687-A38C-D274-6EC2-265251A807C0}"/>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spTree>
    <p:extLst>
      <p:ext uri="{BB962C8B-B14F-4D97-AF65-F5344CB8AC3E}">
        <p14:creationId xmlns:p14="http://schemas.microsoft.com/office/powerpoint/2010/main" val="408981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CE5A660-5C80-68BF-1BDB-24B6D3963B56}"/>
              </a:ext>
            </a:extLst>
          </p:cNvPr>
          <p:cNvSpPr/>
          <p:nvPr/>
        </p:nvSpPr>
        <p:spPr bwMode="auto">
          <a:xfrm>
            <a:off x="571500" y="2971799"/>
            <a:ext cx="3394758" cy="281940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indent="-231775" algn="l">
              <a:spcAft>
                <a:spcPts val="600"/>
              </a:spcAft>
              <a:buFont typeface="Arial" panose="020B0604020202020204" pitchFamily="34" charset="0"/>
              <a:buChar char="•"/>
            </a:pPr>
            <a:r>
              <a:rPr lang="en-US" dirty="0">
                <a:solidFill>
                  <a:schemeClr val="tx1"/>
                </a:solidFill>
              </a:rPr>
              <a:t>Improving security posture </a:t>
            </a:r>
          </a:p>
          <a:p>
            <a:pPr marL="231775" indent="-231775" algn="l">
              <a:spcAft>
                <a:spcPts val="600"/>
              </a:spcAft>
              <a:buFont typeface="Arial" panose="020B0604020202020204" pitchFamily="34" charset="0"/>
              <a:buChar char="•"/>
            </a:pPr>
            <a:r>
              <a:rPr lang="en-US" dirty="0">
                <a:solidFill>
                  <a:schemeClr val="tx1"/>
                </a:solidFill>
              </a:rPr>
              <a:t>Decrease tech debt</a:t>
            </a:r>
          </a:p>
          <a:p>
            <a:pPr marL="231775" indent="-231775" algn="l">
              <a:spcAft>
                <a:spcPts val="600"/>
              </a:spcAft>
              <a:buFont typeface="Arial" panose="020B0604020202020204" pitchFamily="34" charset="0"/>
              <a:buChar char="•"/>
            </a:pPr>
            <a:r>
              <a:rPr lang="en-US" dirty="0">
                <a:solidFill>
                  <a:schemeClr val="tx1"/>
                </a:solidFill>
              </a:rPr>
              <a:t>Cost optimization</a:t>
            </a:r>
          </a:p>
          <a:p>
            <a:pPr marL="231775" indent="-231775" algn="l">
              <a:spcAft>
                <a:spcPts val="600"/>
              </a:spcAft>
              <a:buFont typeface="Arial" panose="020B0604020202020204" pitchFamily="34" charset="0"/>
              <a:buChar char="•"/>
            </a:pPr>
            <a:r>
              <a:rPr lang="en-US" dirty="0">
                <a:solidFill>
                  <a:schemeClr val="tx1"/>
                </a:solidFill>
              </a:rPr>
              <a:t>Improve agility, scalability and performance </a:t>
            </a:r>
          </a:p>
        </p:txBody>
      </p:sp>
      <p:sp>
        <p:nvSpPr>
          <p:cNvPr id="2" name="Title 1">
            <a:extLst>
              <a:ext uri="{FF2B5EF4-FFF2-40B4-BE49-F238E27FC236}">
                <a16:creationId xmlns:a16="http://schemas.microsoft.com/office/drawing/2014/main" id="{C68B3DDF-3F04-31C0-F385-FEC26A8C7CAE}"/>
              </a:ext>
            </a:extLst>
          </p:cNvPr>
          <p:cNvSpPr>
            <a:spLocks noGrp="1"/>
          </p:cNvSpPr>
          <p:nvPr>
            <p:ph type="title"/>
          </p:nvPr>
        </p:nvSpPr>
        <p:spPr>
          <a:xfrm>
            <a:off x="588263" y="457200"/>
            <a:ext cx="11018520" cy="553998"/>
          </a:xfrm>
        </p:spPr>
        <p:txBody>
          <a:bodyPr/>
          <a:lstStyle/>
          <a:p>
            <a:r>
              <a:rPr lang="en-US" dirty="0"/>
              <a:t>Modernizing app and data estate for AI </a:t>
            </a:r>
            <a:br>
              <a:rPr lang="en-US" dirty="0"/>
            </a:br>
            <a:r>
              <a:rPr lang="en-US" dirty="0"/>
              <a:t>is driven by clear business outcomes</a:t>
            </a:r>
          </a:p>
        </p:txBody>
      </p:sp>
      <p:sp>
        <p:nvSpPr>
          <p:cNvPr id="27" name="Rectangle: Top Corners Rounded 26">
            <a:extLst>
              <a:ext uri="{FF2B5EF4-FFF2-40B4-BE49-F238E27FC236}">
                <a16:creationId xmlns:a16="http://schemas.microsoft.com/office/drawing/2014/main" id="{257E6B62-2AB0-D39D-0BF0-CD5ED6CA296C}"/>
              </a:ext>
            </a:extLst>
          </p:cNvPr>
          <p:cNvSpPr/>
          <p:nvPr/>
        </p:nvSpPr>
        <p:spPr bwMode="auto">
          <a:xfrm>
            <a:off x="571500" y="2017713"/>
            <a:ext cx="3394758" cy="954087"/>
          </a:xfrm>
          <a:prstGeom prst="round2SameRect">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74320" tIns="18288" rIns="0" bIns="45720" numCol="1" spcCol="0" rtlCol="0" fromWordArt="0" anchor="ctr" anchorCtr="0" forceAA="0" compatLnSpc="1">
            <a:prstTxWarp prst="textNoShape">
              <a:avLst/>
            </a:prstTxWarp>
            <a:noAutofit/>
          </a:bodyPr>
          <a:lstStyle/>
          <a:p>
            <a:pPr algn="ctr"/>
            <a:r>
              <a:rPr lang="en-US" sz="2400" dirty="0">
                <a:solidFill>
                  <a:schemeClr val="bg1"/>
                </a:solidFill>
                <a:latin typeface="+mj-lt"/>
              </a:rPr>
              <a:t>Application </a:t>
            </a:r>
            <a:br>
              <a:rPr lang="en-US" sz="2400" dirty="0">
                <a:solidFill>
                  <a:schemeClr val="bg1"/>
                </a:solidFill>
                <a:latin typeface="+mj-lt"/>
              </a:rPr>
            </a:br>
            <a:r>
              <a:rPr lang="en-US" sz="2400" dirty="0">
                <a:solidFill>
                  <a:schemeClr val="bg1"/>
                </a:solidFill>
                <a:latin typeface="+mj-lt"/>
              </a:rPr>
              <a:t>Modernization</a:t>
            </a:r>
          </a:p>
        </p:txBody>
      </p:sp>
      <p:sp>
        <p:nvSpPr>
          <p:cNvPr id="29" name="Rectangle: Top Corners Rounded 28">
            <a:extLst>
              <a:ext uri="{FF2B5EF4-FFF2-40B4-BE49-F238E27FC236}">
                <a16:creationId xmlns:a16="http://schemas.microsoft.com/office/drawing/2014/main" id="{653A556F-C129-0133-53AC-860DBF528DA6}"/>
              </a:ext>
            </a:extLst>
          </p:cNvPr>
          <p:cNvSpPr/>
          <p:nvPr/>
        </p:nvSpPr>
        <p:spPr bwMode="auto">
          <a:xfrm>
            <a:off x="4391477" y="2017713"/>
            <a:ext cx="3394758" cy="954087"/>
          </a:xfrm>
          <a:prstGeom prst="round2SameRect">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74320" tIns="18288" rIns="0" bIns="45720" numCol="1" spcCol="0" rtlCol="0" fromWordArt="0" anchor="ctr" anchorCtr="0" forceAA="0" compatLnSpc="1">
            <a:prstTxWarp prst="textNoShape">
              <a:avLst/>
            </a:prstTxWarp>
            <a:noAutofit/>
          </a:bodyPr>
          <a:lstStyle/>
          <a:p>
            <a:pPr algn="ctr"/>
            <a:r>
              <a:rPr lang="en-US" sz="2400" dirty="0">
                <a:solidFill>
                  <a:schemeClr val="bg1"/>
                </a:solidFill>
                <a:latin typeface="+mj-lt"/>
              </a:rPr>
              <a:t>Data </a:t>
            </a:r>
            <a:br>
              <a:rPr lang="en-US" sz="2400" dirty="0">
                <a:solidFill>
                  <a:schemeClr val="bg1"/>
                </a:solidFill>
                <a:latin typeface="+mj-lt"/>
              </a:rPr>
            </a:br>
            <a:r>
              <a:rPr lang="en-US" sz="2400" dirty="0">
                <a:solidFill>
                  <a:schemeClr val="bg1"/>
                </a:solidFill>
                <a:latin typeface="+mj-lt"/>
              </a:rPr>
              <a:t>Modernization</a:t>
            </a:r>
          </a:p>
        </p:txBody>
      </p:sp>
      <p:sp>
        <p:nvSpPr>
          <p:cNvPr id="30" name="Rectangle: Top Corners Rounded 29">
            <a:extLst>
              <a:ext uri="{FF2B5EF4-FFF2-40B4-BE49-F238E27FC236}">
                <a16:creationId xmlns:a16="http://schemas.microsoft.com/office/drawing/2014/main" id="{A05D1045-9582-A0EC-BB38-485E032D1583}"/>
              </a:ext>
            </a:extLst>
          </p:cNvPr>
          <p:cNvSpPr/>
          <p:nvPr/>
        </p:nvSpPr>
        <p:spPr bwMode="auto">
          <a:xfrm>
            <a:off x="8211455" y="2017713"/>
            <a:ext cx="3394758" cy="954087"/>
          </a:xfrm>
          <a:prstGeom prst="round2SameRect">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74320" tIns="18288" rIns="0" bIns="45720" numCol="1" spcCol="0" rtlCol="0" fromWordArt="0" anchor="ctr" anchorCtr="0" forceAA="0" compatLnSpc="1">
            <a:prstTxWarp prst="textNoShape">
              <a:avLst/>
            </a:prstTxWarp>
            <a:noAutofit/>
          </a:bodyPr>
          <a:lstStyle/>
          <a:p>
            <a:pPr algn="ctr"/>
            <a:r>
              <a:rPr lang="en-US" sz="2400" dirty="0">
                <a:solidFill>
                  <a:schemeClr val="bg1"/>
                </a:solidFill>
                <a:latin typeface="+mj-lt"/>
              </a:rPr>
              <a:t>Process </a:t>
            </a:r>
            <a:br>
              <a:rPr lang="en-US" sz="2400" dirty="0">
                <a:solidFill>
                  <a:schemeClr val="bg1"/>
                </a:solidFill>
                <a:latin typeface="+mj-lt"/>
              </a:rPr>
            </a:br>
            <a:r>
              <a:rPr lang="en-US" sz="2400" dirty="0">
                <a:solidFill>
                  <a:schemeClr val="bg1"/>
                </a:solidFill>
                <a:latin typeface="+mj-lt"/>
              </a:rPr>
              <a:t>Modernization</a:t>
            </a:r>
          </a:p>
        </p:txBody>
      </p:sp>
      <p:sp>
        <p:nvSpPr>
          <p:cNvPr id="33" name="Rectangle 32">
            <a:extLst>
              <a:ext uri="{FF2B5EF4-FFF2-40B4-BE49-F238E27FC236}">
                <a16:creationId xmlns:a16="http://schemas.microsoft.com/office/drawing/2014/main" id="{0014D72C-D8FB-CF6F-DEE7-713CC6C4EE17}"/>
              </a:ext>
            </a:extLst>
          </p:cNvPr>
          <p:cNvSpPr/>
          <p:nvPr/>
        </p:nvSpPr>
        <p:spPr bwMode="auto">
          <a:xfrm>
            <a:off x="4391477" y="2971799"/>
            <a:ext cx="3394758" cy="281940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indent="-231775">
              <a:spcAft>
                <a:spcPts val="600"/>
              </a:spcAft>
              <a:buFont typeface="Arial" panose="020B0604020202020204" pitchFamily="34" charset="0"/>
              <a:buChar char="•"/>
            </a:pPr>
            <a:r>
              <a:rPr lang="en-US" dirty="0">
                <a:solidFill>
                  <a:schemeClr val="tx1"/>
                </a:solidFill>
              </a:rPr>
              <a:t>Centralizing data for AI </a:t>
            </a:r>
          </a:p>
          <a:p>
            <a:pPr marL="231775" indent="-231775">
              <a:spcAft>
                <a:spcPts val="600"/>
              </a:spcAft>
              <a:buFont typeface="Arial" panose="020B0604020202020204" pitchFamily="34" charset="0"/>
              <a:buChar char="•"/>
            </a:pPr>
            <a:r>
              <a:rPr lang="en-US" dirty="0">
                <a:solidFill>
                  <a:schemeClr val="tx1"/>
                </a:solidFill>
              </a:rPr>
              <a:t>Improve data quality </a:t>
            </a:r>
            <a:br>
              <a:rPr lang="en-US" dirty="0">
                <a:solidFill>
                  <a:schemeClr val="tx1"/>
                </a:solidFill>
              </a:rPr>
            </a:br>
            <a:r>
              <a:rPr lang="en-US" dirty="0">
                <a:solidFill>
                  <a:schemeClr val="tx1"/>
                </a:solidFill>
              </a:rPr>
              <a:t>and trust in data</a:t>
            </a:r>
          </a:p>
          <a:p>
            <a:pPr marL="231775" indent="-231775">
              <a:spcAft>
                <a:spcPts val="600"/>
              </a:spcAft>
              <a:buFont typeface="Arial" panose="020B0604020202020204" pitchFamily="34" charset="0"/>
              <a:buChar char="•"/>
            </a:pPr>
            <a:r>
              <a:rPr lang="en-US" dirty="0">
                <a:solidFill>
                  <a:schemeClr val="tx1"/>
                </a:solidFill>
              </a:rPr>
              <a:t>Improve operational efficiency</a:t>
            </a:r>
          </a:p>
          <a:p>
            <a:pPr marL="231775" indent="-231775">
              <a:spcAft>
                <a:spcPts val="600"/>
              </a:spcAft>
              <a:buFont typeface="Arial" panose="020B0604020202020204" pitchFamily="34" charset="0"/>
              <a:buChar char="•"/>
            </a:pPr>
            <a:r>
              <a:rPr lang="en-US" dirty="0">
                <a:solidFill>
                  <a:schemeClr val="tx1"/>
                </a:solidFill>
              </a:rPr>
              <a:t>Exiting datacenter</a:t>
            </a:r>
          </a:p>
        </p:txBody>
      </p:sp>
      <p:sp>
        <p:nvSpPr>
          <p:cNvPr id="34" name="Rectangle 33">
            <a:extLst>
              <a:ext uri="{FF2B5EF4-FFF2-40B4-BE49-F238E27FC236}">
                <a16:creationId xmlns:a16="http://schemas.microsoft.com/office/drawing/2014/main" id="{4E3D1330-27EB-035A-1841-8B39B292AAD4}"/>
              </a:ext>
            </a:extLst>
          </p:cNvPr>
          <p:cNvSpPr/>
          <p:nvPr/>
        </p:nvSpPr>
        <p:spPr bwMode="auto">
          <a:xfrm>
            <a:off x="8211455" y="2971799"/>
            <a:ext cx="3394758" cy="281940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indent="-231775">
              <a:spcAft>
                <a:spcPts val="600"/>
              </a:spcAft>
              <a:buFont typeface="Arial" panose="020B0604020202020204" pitchFamily="34" charset="0"/>
              <a:buChar char="•"/>
            </a:pPr>
            <a:r>
              <a:rPr lang="en-US" dirty="0">
                <a:solidFill>
                  <a:schemeClr val="tx1"/>
                </a:solidFill>
              </a:rPr>
              <a:t>Reshaping developer experience </a:t>
            </a:r>
          </a:p>
          <a:p>
            <a:pPr marL="231775" indent="-231775">
              <a:spcAft>
                <a:spcPts val="600"/>
              </a:spcAft>
              <a:buFont typeface="Arial" panose="020B0604020202020204" pitchFamily="34" charset="0"/>
              <a:buChar char="•"/>
            </a:pPr>
            <a:r>
              <a:rPr lang="en-US" dirty="0">
                <a:solidFill>
                  <a:schemeClr val="tx1"/>
                </a:solidFill>
              </a:rPr>
              <a:t>Improving </a:t>
            </a:r>
            <a:br>
              <a:rPr lang="en-US" dirty="0">
                <a:solidFill>
                  <a:schemeClr val="tx1"/>
                </a:solidFill>
              </a:rPr>
            </a:br>
            <a:r>
              <a:rPr lang="en-US" dirty="0">
                <a:solidFill>
                  <a:schemeClr val="tx1"/>
                </a:solidFill>
              </a:rPr>
              <a:t>development cycles</a:t>
            </a:r>
          </a:p>
          <a:p>
            <a:pPr marL="231775" indent="-231775">
              <a:spcAft>
                <a:spcPts val="600"/>
              </a:spcAft>
              <a:buFont typeface="Arial" panose="020B0604020202020204" pitchFamily="34" charset="0"/>
              <a:buChar char="•"/>
            </a:pPr>
            <a:r>
              <a:rPr lang="en-US" dirty="0">
                <a:solidFill>
                  <a:schemeClr val="tx1"/>
                </a:solidFill>
              </a:rPr>
              <a:t>Automate workflow </a:t>
            </a:r>
            <a:br>
              <a:rPr lang="en-US" dirty="0">
                <a:solidFill>
                  <a:schemeClr val="tx1"/>
                </a:solidFill>
              </a:rPr>
            </a:br>
            <a:r>
              <a:rPr lang="en-US" dirty="0">
                <a:solidFill>
                  <a:schemeClr val="tx1"/>
                </a:solidFill>
              </a:rPr>
              <a:t>and processes</a:t>
            </a:r>
          </a:p>
          <a:p>
            <a:pPr marL="231775" indent="-231775">
              <a:spcAft>
                <a:spcPts val="600"/>
              </a:spcAft>
              <a:buFont typeface="Arial" panose="020B0604020202020204" pitchFamily="34" charset="0"/>
              <a:buChar char="•"/>
            </a:pPr>
            <a:r>
              <a:rPr lang="en-US" dirty="0">
                <a:solidFill>
                  <a:schemeClr val="tx1"/>
                </a:solidFill>
              </a:rPr>
              <a:t>Secure development workflows</a:t>
            </a:r>
          </a:p>
        </p:txBody>
      </p:sp>
      <p:grpSp>
        <p:nvGrpSpPr>
          <p:cNvPr id="36" name="Group 35">
            <a:extLst>
              <a:ext uri="{FF2B5EF4-FFF2-40B4-BE49-F238E27FC236}">
                <a16:creationId xmlns:a16="http://schemas.microsoft.com/office/drawing/2014/main" id="{897E7F6B-924D-918C-2DAC-BA12DAD6335C}"/>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37" name="Rectangle: Rounded Corners 36">
              <a:extLst>
                <a:ext uri="{FF2B5EF4-FFF2-40B4-BE49-F238E27FC236}">
                  <a16:creationId xmlns:a16="http://schemas.microsoft.com/office/drawing/2014/main" id="{1D7B2EE0-363C-3501-265D-3A08727A11B6}"/>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E50E6C3A-C7D0-2347-8C1F-20139DACB724}"/>
                </a:ext>
              </a:extLst>
            </p:cNvPr>
            <p:cNvGrpSpPr/>
            <p:nvPr/>
          </p:nvGrpSpPr>
          <p:grpSpPr>
            <a:xfrm>
              <a:off x="10687108" y="554711"/>
              <a:ext cx="1219200" cy="293994"/>
              <a:chOff x="10706100" y="554712"/>
              <a:chExt cx="1219200" cy="293994"/>
            </a:xfrm>
          </p:grpSpPr>
          <p:pic>
            <p:nvPicPr>
              <p:cNvPr id="39" name="Graphic 38">
                <a:extLst>
                  <a:ext uri="{FF2B5EF4-FFF2-40B4-BE49-F238E27FC236}">
                    <a16:creationId xmlns:a16="http://schemas.microsoft.com/office/drawing/2014/main" id="{6DBD13E5-6632-8DDF-57D2-B7465DBE21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1306" y="554712"/>
                <a:ext cx="293994" cy="293994"/>
              </a:xfrm>
              <a:prstGeom prst="rect">
                <a:avLst/>
              </a:prstGeom>
            </p:spPr>
          </p:pic>
          <p:sp>
            <p:nvSpPr>
              <p:cNvPr id="40" name="TextBox 39">
                <a:extLst>
                  <a:ext uri="{FF2B5EF4-FFF2-40B4-BE49-F238E27FC236}">
                    <a16:creationId xmlns:a16="http://schemas.microsoft.com/office/drawing/2014/main" id="{BE795777-BB59-CF58-5472-8CEEDA703FE6}"/>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spTree>
    <p:extLst>
      <p:ext uri="{BB962C8B-B14F-4D97-AF65-F5344CB8AC3E}">
        <p14:creationId xmlns:p14="http://schemas.microsoft.com/office/powerpoint/2010/main" val="178093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4BA51B-5E18-6BEB-7F41-999E04BE3B3D}"/>
              </a:ext>
            </a:extLst>
          </p:cNvPr>
          <p:cNvSpPr>
            <a:spLocks noGrp="1"/>
          </p:cNvSpPr>
          <p:nvPr>
            <p:ph type="title"/>
          </p:nvPr>
        </p:nvSpPr>
        <p:spPr>
          <a:xfrm>
            <a:off x="588263" y="457200"/>
            <a:ext cx="11018520" cy="553998"/>
          </a:xfrm>
        </p:spPr>
        <p:txBody>
          <a:bodyPr/>
          <a:lstStyle/>
          <a:p>
            <a:r>
              <a:rPr lang="en-US" dirty="0"/>
              <a:t>This transformation to intelligent apps is accelerating</a:t>
            </a:r>
          </a:p>
        </p:txBody>
      </p:sp>
      <p:sp>
        <p:nvSpPr>
          <p:cNvPr id="5" name="TextBox 4">
            <a:extLst>
              <a:ext uri="{FF2B5EF4-FFF2-40B4-BE49-F238E27FC236}">
                <a16:creationId xmlns:a16="http://schemas.microsoft.com/office/drawing/2014/main" id="{A7C2D982-C29C-9915-7DC0-E3393E6E1F71}"/>
              </a:ext>
            </a:extLst>
          </p:cNvPr>
          <p:cNvSpPr txBox="1"/>
          <p:nvPr/>
        </p:nvSpPr>
        <p:spPr>
          <a:xfrm>
            <a:off x="580724" y="6271204"/>
            <a:ext cx="7943339" cy="479539"/>
          </a:xfrm>
          <a:prstGeom prst="rect">
            <a:avLst/>
          </a:prstGeom>
          <a:noFill/>
        </p:spPr>
        <p:txBody>
          <a:bodyPr wrap="square" lIns="0" tIns="0" rIns="0" bIns="0" rtlCol="0" anchor="b" anchorCtr="0">
            <a:noAutofit/>
          </a:bodyPr>
          <a:lstStyle/>
          <a:p>
            <a:pPr marL="169863" marR="0" lvl="0" indent="-169863"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dirty="0">
                <a:ln>
                  <a:noFill/>
                </a:ln>
                <a:solidFill>
                  <a:srgbClr val="000000"/>
                </a:solidFill>
                <a:effectLst/>
                <a:uLnTx/>
                <a:uFillTx/>
                <a:latin typeface="Segoe Sans Text"/>
                <a:ea typeface="Times New Roman" panose="02020603050405020304" pitchFamily="18" charset="0"/>
                <a:cs typeface="Times New Roman" panose="02020603050405020304" pitchFamily="18" charset="0"/>
                <a:hlinkClick r:id="rId3"/>
              </a:rPr>
              <a:t>https://www.idc.com/getdoc.jsp?containerId=US51953724</a:t>
            </a:r>
            <a:endParaRPr kumimoji="0" lang="en-US" sz="900" b="0" i="0" u="none" strike="noStrike" kern="1200" cap="none" spc="0" normalizeH="0" baseline="0" noProof="0" dirty="0">
              <a:ln>
                <a:noFill/>
              </a:ln>
              <a:solidFill>
                <a:srgbClr val="000000"/>
              </a:solidFill>
              <a:effectLst/>
              <a:uLnTx/>
              <a:uFillTx/>
              <a:latin typeface="Segoe Sans Text"/>
              <a:ea typeface="Times New Roman" panose="02020603050405020304" pitchFamily="18" charset="0"/>
              <a:cs typeface="Times New Roman" panose="02020603050405020304" pitchFamily="18" charset="0"/>
            </a:endParaRPr>
          </a:p>
          <a:p>
            <a:pPr marL="169863" marR="0" lvl="0" indent="-169863"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dirty="0">
                <a:ln>
                  <a:noFill/>
                </a:ln>
                <a:solidFill>
                  <a:srgbClr val="505050"/>
                </a:solidFill>
                <a:effectLst/>
                <a:highlight>
                  <a:srgbClr val="FFFFFF"/>
                </a:highlight>
                <a:uLnTx/>
                <a:uFillTx/>
                <a:latin typeface="Segoe UI" panose="020B0502040204020203" pitchFamily="34" charset="0"/>
                <a:ea typeface="Times New Roman" panose="02020603050405020304" pitchFamily="18" charset="0"/>
                <a:cs typeface="Times New Roman" panose="02020603050405020304" pitchFamily="18" charset="0"/>
                <a:hlinkClick r:id="rId4"/>
              </a:rPr>
              <a:t>Gartner™: Top Strategic Technology Trends for 2024</a:t>
            </a:r>
            <a:r>
              <a:rPr kumimoji="0" lang="en-US" sz="900" b="0" i="0" u="none" strike="noStrike" kern="1200" cap="none" spc="0" normalizeH="0" baseline="0" noProof="0" dirty="0">
                <a:ln>
                  <a:noFill/>
                </a:ln>
                <a:solidFill>
                  <a:srgbClr val="505050"/>
                </a:solidFill>
                <a:effectLst/>
                <a:highlight>
                  <a:srgbClr val="FFFFFF"/>
                </a:highlight>
                <a:uLnTx/>
                <a:uFillTx/>
                <a:latin typeface="Segoe UI" panose="020B0502040204020203" pitchFamily="34" charset="0"/>
                <a:ea typeface="Times New Roman" panose="02020603050405020304" pitchFamily="18" charset="0"/>
                <a:cs typeface="Times New Roman" panose="02020603050405020304" pitchFamily="18" charset="0"/>
              </a:rPr>
              <a:t>, 16 October 2023. GARTNER is a registered trademark and service mark of Gartner, Inc. and/or its affiliates in the U.S. and internationally and is used herein with permission. All rights reserved.</a:t>
            </a:r>
            <a:endParaRPr kumimoji="0" lang="en-US" sz="900" b="0" i="0" u="none" strike="noStrike" kern="1200" cap="none" spc="0" normalizeH="0" baseline="0" noProof="0" dirty="0">
              <a:ln>
                <a:noFill/>
              </a:ln>
              <a:solidFill>
                <a:srgbClr val="505050"/>
              </a:solidFill>
              <a:effectLst/>
              <a:highlight>
                <a:srgbClr val="FFFFFF"/>
              </a:highlight>
              <a:uLnTx/>
              <a:uFillTx/>
              <a:latin typeface="wf_segoe-ui_light"/>
              <a:ea typeface="Times New Roman" panose="02020603050405020304" pitchFamily="18" charset="0"/>
              <a:cs typeface="Times New Roman" panose="02020603050405020304" pitchFamily="18" charset="0"/>
            </a:endParaRPr>
          </a:p>
          <a:p>
            <a:pPr marL="169863" indent="-169863">
              <a:buFont typeface="+mj-lt"/>
              <a:buAutoNum type="arabicPeriod"/>
              <a:defRPr/>
            </a:pPr>
            <a:r>
              <a:rPr lang="en-US" sz="900" dirty="0">
                <a:solidFill>
                  <a:srgbClr val="000000"/>
                </a:solidFill>
                <a:latin typeface="Segoe Sans Text"/>
                <a:cs typeface="Times New Roman" panose="02020603050405020304" pitchFamily="18" charset="0"/>
                <a:hlinkClick r:id="rId5"/>
              </a:rPr>
              <a:t>Unlock Competitive Advantage With Application Modernization </a:t>
            </a:r>
            <a:r>
              <a:rPr lang="en-US" sz="900" dirty="0">
                <a:solidFill>
                  <a:srgbClr val="000000"/>
                </a:solidFill>
                <a:latin typeface="Segoe Sans Text"/>
                <a:cs typeface="Times New Roman" panose="02020603050405020304" pitchFamily="18" charset="0"/>
              </a:rPr>
              <a:t>- A commissioned study conducted by Forrester Consulting on behalf of Microsoft, 2024.</a:t>
            </a:r>
            <a:r>
              <a:rPr kumimoji="0" lang="en-US" sz="900" b="0" i="0" u="none" strike="noStrike" kern="1200" cap="none" spc="0" normalizeH="0" baseline="0" noProof="0" dirty="0">
                <a:ln>
                  <a:noFill/>
                </a:ln>
                <a:solidFill>
                  <a:srgbClr val="000000"/>
                </a:solidFill>
                <a:effectLst/>
                <a:highlight>
                  <a:srgbClr val="FFFFFF"/>
                </a:highlight>
                <a:uLnTx/>
                <a:uFillTx/>
                <a:latin typeface="Segoe UI" panose="020B0502040204020203" pitchFamily="34" charset="0"/>
                <a:ea typeface="+mn-ea"/>
                <a:cs typeface="+mn-cs"/>
              </a:rPr>
              <a:t>.</a:t>
            </a:r>
          </a:p>
        </p:txBody>
      </p:sp>
      <p:sp>
        <p:nvSpPr>
          <p:cNvPr id="11" name="TextBox 10">
            <a:extLst>
              <a:ext uri="{FF2B5EF4-FFF2-40B4-BE49-F238E27FC236}">
                <a16:creationId xmlns:a16="http://schemas.microsoft.com/office/drawing/2014/main" id="{B332F9CB-BDC1-FEC7-B93B-DA26BDED136A}"/>
              </a:ext>
            </a:extLst>
          </p:cNvPr>
          <p:cNvSpPr txBox="1"/>
          <p:nvPr/>
        </p:nvSpPr>
        <p:spPr>
          <a:xfrm>
            <a:off x="1572686" y="1875738"/>
            <a:ext cx="1176417" cy="1176417"/>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Variable Display Semib" pitchFamily="2" charset="0"/>
                <a:ea typeface="+mn-ea"/>
                <a:cs typeface="+mn-cs"/>
              </a:rPr>
              <a:t>1Bn</a:t>
            </a:r>
          </a:p>
        </p:txBody>
      </p:sp>
      <p:sp>
        <p:nvSpPr>
          <p:cNvPr id="16" name="TextBox 15">
            <a:extLst>
              <a:ext uri="{FF2B5EF4-FFF2-40B4-BE49-F238E27FC236}">
                <a16:creationId xmlns:a16="http://schemas.microsoft.com/office/drawing/2014/main" id="{9BA1F0A4-2F09-CCDF-D80D-AB69CB671533}"/>
              </a:ext>
            </a:extLst>
          </p:cNvPr>
          <p:cNvSpPr txBox="1"/>
          <p:nvPr/>
        </p:nvSpPr>
        <p:spPr>
          <a:xfrm>
            <a:off x="495667" y="3513458"/>
            <a:ext cx="330363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Sans Text"/>
                <a:ea typeface="+mn-ea"/>
                <a:cs typeface="+mn-cs"/>
              </a:rPr>
              <a:t>New logical apps forecasted </a:t>
            </a:r>
            <a:br>
              <a:rPr kumimoji="0" lang="en-US" sz="1600" b="1" i="0" u="none" strike="noStrike" kern="1200" cap="none" spc="0" normalizeH="0" baseline="0" noProof="0" dirty="0">
                <a:ln>
                  <a:noFill/>
                </a:ln>
                <a:solidFill>
                  <a:srgbClr val="000000"/>
                </a:solidFill>
                <a:effectLst/>
                <a:uLnTx/>
                <a:uFillTx/>
                <a:latin typeface="Segoe Sans Text"/>
                <a:ea typeface="+mn-ea"/>
                <a:cs typeface="+mn-cs"/>
              </a:rPr>
            </a:br>
            <a:r>
              <a:rPr kumimoji="0" lang="en-US" sz="1600" b="1" i="0" u="none" strike="noStrike" kern="1200" cap="none" spc="0" normalizeH="0" baseline="0" noProof="0" dirty="0">
                <a:ln>
                  <a:noFill/>
                </a:ln>
                <a:solidFill>
                  <a:srgbClr val="000000"/>
                </a:solidFill>
                <a:effectLst/>
                <a:uLnTx/>
                <a:uFillTx/>
                <a:latin typeface="Segoe Sans Text"/>
                <a:ea typeface="+mn-ea"/>
                <a:cs typeface="+mn-cs"/>
              </a:rPr>
              <a:t>to be created by 2028</a:t>
            </a:r>
            <a:r>
              <a:rPr kumimoji="0" lang="en-US" sz="1600" b="1" i="0" u="none" strike="noStrike" kern="1200" cap="none" spc="0" normalizeH="0" baseline="30000" noProof="0" dirty="0">
                <a:ln>
                  <a:noFill/>
                </a:ln>
                <a:solidFill>
                  <a:srgbClr val="000000"/>
                </a:solidFill>
                <a:effectLst/>
                <a:uLnTx/>
                <a:uFillTx/>
                <a:latin typeface="Segoe Sans Text"/>
                <a:ea typeface="+mn-ea"/>
                <a:cs typeface="+mn-cs"/>
              </a:rPr>
              <a:t>1</a:t>
            </a:r>
            <a:endParaRPr kumimoji="0" lang="en-US" sz="1600" b="1"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8" name="TextBox 17">
            <a:extLst>
              <a:ext uri="{FF2B5EF4-FFF2-40B4-BE49-F238E27FC236}">
                <a16:creationId xmlns:a16="http://schemas.microsoft.com/office/drawing/2014/main" id="{D9A4083F-D052-AA5A-07F0-E713B5A704E4}"/>
              </a:ext>
            </a:extLst>
          </p:cNvPr>
          <p:cNvSpPr txBox="1"/>
          <p:nvPr/>
        </p:nvSpPr>
        <p:spPr>
          <a:xfrm>
            <a:off x="5427904" y="1875738"/>
            <a:ext cx="1176417" cy="1176417"/>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88" rIns="0" bIns="4572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Variable Display Semib" pitchFamily="2" charset="0"/>
                <a:ea typeface="+mn-ea"/>
                <a:cs typeface="+mn-cs"/>
              </a:rPr>
              <a:t>80%</a:t>
            </a:r>
          </a:p>
        </p:txBody>
      </p:sp>
      <p:sp>
        <p:nvSpPr>
          <p:cNvPr id="19" name="TextBox 18">
            <a:extLst>
              <a:ext uri="{FF2B5EF4-FFF2-40B4-BE49-F238E27FC236}">
                <a16:creationId xmlns:a16="http://schemas.microsoft.com/office/drawing/2014/main" id="{4FEEC8DC-9B52-B52E-A5E6-B083500E6EDA}"/>
              </a:ext>
            </a:extLst>
          </p:cNvPr>
          <p:cNvSpPr txBox="1"/>
          <p:nvPr/>
        </p:nvSpPr>
        <p:spPr>
          <a:xfrm>
            <a:off x="4380868" y="3513458"/>
            <a:ext cx="3303638" cy="1815882"/>
          </a:xfrm>
          <a:prstGeom prst="rect">
            <a:avLst/>
          </a:prstGeom>
          <a:noFill/>
        </p:spPr>
        <p:txBody>
          <a:bodyPr wrap="square">
            <a:spAutoFit/>
          </a:bodyPr>
          <a:lstStyle/>
          <a:p>
            <a:pPr algn="ctr">
              <a:defRPr/>
            </a:pPr>
            <a:r>
              <a:rPr lang="en-US" sz="1600" dirty="0">
                <a:solidFill>
                  <a:srgbClr val="000000"/>
                </a:solidFill>
                <a:latin typeface="Segoe Sans Text"/>
              </a:rPr>
              <a:t>“By 2026, more than </a:t>
            </a:r>
            <a:r>
              <a:rPr lang="en-US" sz="1600" b="1" dirty="0">
                <a:solidFill>
                  <a:srgbClr val="000000"/>
                </a:solidFill>
                <a:latin typeface="Segoe Sans Text"/>
              </a:rPr>
              <a:t>80% of enterprises will have used generative AI APIs, models and/or deployed GenAI-enabled applications </a:t>
            </a:r>
            <a:r>
              <a:rPr lang="en-US" sz="1600" dirty="0">
                <a:solidFill>
                  <a:srgbClr val="000000"/>
                </a:solidFill>
                <a:latin typeface="Segoe Sans Text"/>
              </a:rPr>
              <a:t>in production environments, </a:t>
            </a:r>
            <a:r>
              <a:rPr lang="en-US" sz="1600" dirty="0">
                <a:latin typeface="Segoe Sans Text"/>
              </a:rPr>
              <a:t>up from less than 5% in 2023”</a:t>
            </a:r>
            <a:r>
              <a:rPr lang="en-US" sz="1600" baseline="30000" dirty="0">
                <a:latin typeface="Segoe Sans Text"/>
              </a:rPr>
              <a:t>2</a:t>
            </a:r>
          </a:p>
        </p:txBody>
      </p:sp>
      <p:sp>
        <p:nvSpPr>
          <p:cNvPr id="21" name="TextBox 20">
            <a:extLst>
              <a:ext uri="{FF2B5EF4-FFF2-40B4-BE49-F238E27FC236}">
                <a16:creationId xmlns:a16="http://schemas.microsoft.com/office/drawing/2014/main" id="{E45AE556-6141-B0BF-759E-D61642B274F0}"/>
              </a:ext>
            </a:extLst>
          </p:cNvPr>
          <p:cNvSpPr txBox="1"/>
          <p:nvPr/>
        </p:nvSpPr>
        <p:spPr>
          <a:xfrm>
            <a:off x="9442898" y="1875738"/>
            <a:ext cx="1176417" cy="1176417"/>
          </a:xfrm>
          <a:prstGeom prst="ellipse">
            <a:avLst/>
          </a:prstGeom>
          <a:gradFill flip="none" rotWithShape="0">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88" rIns="0" bIns="4572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1200"/>
              </a:spcBef>
              <a:spcAft>
                <a:spcPts val="0"/>
              </a:spcAft>
              <a:buClrTx/>
              <a:buSzTx/>
              <a:buFontTx/>
              <a:buNone/>
              <a:tabLst/>
              <a:defRPr/>
            </a:pPr>
            <a:r>
              <a:rPr lang="en-US" sz="3600" dirty="0">
                <a:solidFill>
                  <a:schemeClr val="bg1"/>
                </a:solidFill>
                <a:latin typeface="Segoe UI Variable Display Semib" pitchFamily="2" charset="0"/>
              </a:rPr>
              <a:t>8</a:t>
            </a:r>
            <a:r>
              <a:rPr kumimoji="0" lang="en-US" sz="3600" b="0" i="0" u="none" strike="noStrike" kern="1200" cap="none" spc="0" normalizeH="0" baseline="0" noProof="0" dirty="0">
                <a:ln>
                  <a:noFill/>
                </a:ln>
                <a:solidFill>
                  <a:schemeClr val="bg1"/>
                </a:solidFill>
                <a:effectLst/>
                <a:uLnTx/>
                <a:uFillTx/>
                <a:latin typeface="Segoe UI Variable Display Semib" pitchFamily="2" charset="0"/>
                <a:ea typeface="+mn-ea"/>
                <a:cs typeface="+mn-cs"/>
              </a:rPr>
              <a:t>9%</a:t>
            </a:r>
          </a:p>
        </p:txBody>
      </p:sp>
      <p:sp>
        <p:nvSpPr>
          <p:cNvPr id="22" name="TextBox 21">
            <a:extLst>
              <a:ext uri="{FF2B5EF4-FFF2-40B4-BE49-F238E27FC236}">
                <a16:creationId xmlns:a16="http://schemas.microsoft.com/office/drawing/2014/main" id="{2C71E4F6-3F88-CB15-C029-FC135C179483}"/>
              </a:ext>
            </a:extLst>
          </p:cNvPr>
          <p:cNvSpPr txBox="1"/>
          <p:nvPr/>
        </p:nvSpPr>
        <p:spPr>
          <a:xfrm>
            <a:off x="8391825" y="3547381"/>
            <a:ext cx="3303638"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Sans Text"/>
                <a:ea typeface="+mn-ea"/>
                <a:cs typeface="+mn-cs"/>
              </a:rPr>
              <a:t>Enterprises accelerating or maintaining application modernization </a:t>
            </a:r>
            <a:r>
              <a:rPr kumimoji="0" lang="en-US" sz="1600" b="0" i="0" u="none" strike="noStrike" kern="1200" cap="none" spc="0" normalizeH="0" baseline="0" noProof="0" dirty="0">
                <a:ln>
                  <a:noFill/>
                </a:ln>
                <a:solidFill>
                  <a:srgbClr val="000000"/>
                </a:solidFill>
                <a:effectLst/>
                <a:uLnTx/>
                <a:uFillTx/>
                <a:latin typeface="Segoe Sans Text"/>
                <a:ea typeface="+mn-ea"/>
                <a:cs typeface="+mn-cs"/>
              </a:rPr>
              <a:t>investments over</a:t>
            </a:r>
            <a:r>
              <a:rPr lang="en-US" sz="1600" dirty="0">
                <a:solidFill>
                  <a:srgbClr val="000000"/>
                </a:solidFill>
                <a:latin typeface="Segoe Sans Text"/>
              </a:rPr>
              <a:t> </a:t>
            </a:r>
            <a:r>
              <a:rPr kumimoji="0" lang="en-US" sz="1600" b="0" i="0" u="none" strike="noStrike" kern="1200" cap="none" spc="0" normalizeH="0" baseline="0" noProof="0" dirty="0">
                <a:ln>
                  <a:noFill/>
                </a:ln>
                <a:solidFill>
                  <a:srgbClr val="000000"/>
                </a:solidFill>
                <a:effectLst/>
                <a:uLnTx/>
                <a:uFillTx/>
                <a:latin typeface="Segoe Sans Text"/>
                <a:ea typeface="+mn-ea"/>
                <a:cs typeface="+mn-cs"/>
              </a:rPr>
              <a:t>the next year</a:t>
            </a:r>
            <a:r>
              <a:rPr kumimoji="0" lang="en-US" sz="1600" b="0" i="0" u="none" strike="noStrike" kern="1200" cap="none" spc="0" normalizeH="0" baseline="30000" noProof="0" dirty="0">
                <a:ln>
                  <a:noFill/>
                </a:ln>
                <a:solidFill>
                  <a:srgbClr val="000000"/>
                </a:solidFill>
                <a:effectLst/>
                <a:uLnTx/>
                <a:uFillTx/>
                <a:latin typeface="Segoe Sans Text"/>
                <a:ea typeface="+mn-ea"/>
                <a:cs typeface="+mn-cs"/>
              </a:rPr>
              <a:t>3</a:t>
            </a:r>
          </a:p>
        </p:txBody>
      </p:sp>
      <p:cxnSp>
        <p:nvCxnSpPr>
          <p:cNvPr id="4" name="Straight Connector 3">
            <a:extLst>
              <a:ext uri="{FF2B5EF4-FFF2-40B4-BE49-F238E27FC236}">
                <a16:creationId xmlns:a16="http://schemas.microsoft.com/office/drawing/2014/main" id="{60135BCB-A2E8-C318-3DDD-734FEF761594}"/>
              </a:ext>
              <a:ext uri="{C183D7F6-B498-43B3-948B-1728B52AA6E4}">
                <adec:decorative xmlns:adec="http://schemas.microsoft.com/office/drawing/2017/decorative" val="1"/>
              </a:ext>
            </a:extLst>
          </p:cNvPr>
          <p:cNvCxnSpPr/>
          <p:nvPr/>
        </p:nvCxnSpPr>
        <p:spPr>
          <a:xfrm>
            <a:off x="4040659" y="1773362"/>
            <a:ext cx="0" cy="342009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66083E4-E762-E99E-4067-EAEEC5B444C8}"/>
              </a:ext>
              <a:ext uri="{C183D7F6-B498-43B3-948B-1728B52AA6E4}">
                <adec:decorative xmlns:adec="http://schemas.microsoft.com/office/drawing/2017/decorative" val="1"/>
              </a:ext>
            </a:extLst>
          </p:cNvPr>
          <p:cNvCxnSpPr/>
          <p:nvPr/>
        </p:nvCxnSpPr>
        <p:spPr>
          <a:xfrm>
            <a:off x="8032081" y="1718955"/>
            <a:ext cx="0" cy="342009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29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7EAA9F0-FBA5-C7EF-2BBB-F6D92649F858}"/>
              </a:ext>
              <a:ext uri="{C183D7F6-B498-43B3-948B-1728B52AA6E4}">
                <adec:decorative xmlns:adec="http://schemas.microsoft.com/office/drawing/2017/decorative" val="1"/>
              </a:ext>
            </a:extLst>
          </p:cNvPr>
          <p:cNvGrpSpPr/>
          <p:nvPr/>
        </p:nvGrpSpPr>
        <p:grpSpPr>
          <a:xfrm>
            <a:off x="1016790" y="2113426"/>
            <a:ext cx="10158420" cy="3762534"/>
            <a:chOff x="1016790" y="2113426"/>
            <a:chExt cx="10158420" cy="3762534"/>
          </a:xfrm>
        </p:grpSpPr>
        <p:grpSp>
          <p:nvGrpSpPr>
            <p:cNvPr id="5" name="Group 4">
              <a:extLst>
                <a:ext uri="{FF2B5EF4-FFF2-40B4-BE49-F238E27FC236}">
                  <a16:creationId xmlns:a16="http://schemas.microsoft.com/office/drawing/2014/main" id="{E96A30F2-EA42-00F8-5703-DE4B5EF55870}"/>
                </a:ext>
              </a:extLst>
            </p:cNvPr>
            <p:cNvGrpSpPr/>
            <p:nvPr/>
          </p:nvGrpSpPr>
          <p:grpSpPr>
            <a:xfrm>
              <a:off x="2014223" y="3934086"/>
              <a:ext cx="8185595" cy="932306"/>
              <a:chOff x="3237478" y="3778591"/>
              <a:chExt cx="8185595" cy="776491"/>
            </a:xfrm>
          </p:grpSpPr>
          <p:cxnSp>
            <p:nvCxnSpPr>
              <p:cNvPr id="53" name="Straight Connector 52">
                <a:extLst>
                  <a:ext uri="{FF2B5EF4-FFF2-40B4-BE49-F238E27FC236}">
                    <a16:creationId xmlns:a16="http://schemas.microsoft.com/office/drawing/2014/main" id="{41FD1D1B-257A-E585-D1DF-ECA60BD246A3}"/>
                  </a:ext>
                </a:extLst>
              </p:cNvPr>
              <p:cNvCxnSpPr>
                <a:cxnSpLocks/>
              </p:cNvCxnSpPr>
              <p:nvPr/>
            </p:nvCxnSpPr>
            <p:spPr>
              <a:xfrm rot="21540000" flipH="1">
                <a:off x="3280271" y="4036146"/>
                <a:ext cx="19427" cy="46367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BE743E-9051-D70C-57E7-636C0AFC89CF}"/>
                  </a:ext>
                </a:extLst>
              </p:cNvPr>
              <p:cNvCxnSpPr>
                <a:cxnSpLocks/>
              </p:cNvCxnSpPr>
              <p:nvPr/>
            </p:nvCxnSpPr>
            <p:spPr>
              <a:xfrm flipH="1">
                <a:off x="5304095" y="3778591"/>
                <a:ext cx="0" cy="71323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A7C6CE4-093E-728C-62DA-CD0CA99D5936}"/>
                  </a:ext>
                </a:extLst>
              </p:cNvPr>
              <p:cNvCxnSpPr>
                <a:cxnSpLocks/>
              </p:cNvCxnSpPr>
              <p:nvPr/>
            </p:nvCxnSpPr>
            <p:spPr>
              <a:xfrm flipH="1">
                <a:off x="7319610" y="3879582"/>
                <a:ext cx="0" cy="6309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C114854-E67F-6AAB-A94B-CE0BD5D4EE61}"/>
                  </a:ext>
                </a:extLst>
              </p:cNvPr>
              <p:cNvCxnSpPr>
                <a:cxnSpLocks/>
              </p:cNvCxnSpPr>
              <p:nvPr/>
            </p:nvCxnSpPr>
            <p:spPr>
              <a:xfrm flipH="1">
                <a:off x="9353747" y="3786792"/>
                <a:ext cx="0" cy="71323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8981F6-CC55-067E-42B6-8B7B4486BC70}"/>
                  </a:ext>
                </a:extLst>
              </p:cNvPr>
              <p:cNvCxnSpPr>
                <a:cxnSpLocks/>
              </p:cNvCxnSpPr>
              <p:nvPr/>
            </p:nvCxnSpPr>
            <p:spPr>
              <a:xfrm flipH="1">
                <a:off x="11369284" y="3882872"/>
                <a:ext cx="0" cy="62179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493DAA5B-9DD5-5A66-DD7E-D9686C53D932}"/>
                  </a:ext>
                </a:extLst>
              </p:cNvPr>
              <p:cNvSpPr/>
              <p:nvPr/>
            </p:nvSpPr>
            <p:spPr bwMode="auto">
              <a:xfrm>
                <a:off x="3237478" y="4460953"/>
                <a:ext cx="94129" cy="941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496F2183-AF20-7F96-0DB3-22C3B2897F89}"/>
                  </a:ext>
                </a:extLst>
              </p:cNvPr>
              <p:cNvSpPr/>
              <p:nvPr/>
            </p:nvSpPr>
            <p:spPr bwMode="auto">
              <a:xfrm>
                <a:off x="5257031" y="4452752"/>
                <a:ext cx="94129" cy="941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Oval 68">
                <a:extLst>
                  <a:ext uri="{FF2B5EF4-FFF2-40B4-BE49-F238E27FC236}">
                    <a16:creationId xmlns:a16="http://schemas.microsoft.com/office/drawing/2014/main" id="{BA031BA3-AC1A-4C32-F7F0-53EA22313AE7}"/>
                  </a:ext>
                </a:extLst>
              </p:cNvPr>
              <p:cNvSpPr/>
              <p:nvPr/>
            </p:nvSpPr>
            <p:spPr bwMode="auto">
              <a:xfrm>
                <a:off x="7279292" y="4460953"/>
                <a:ext cx="94129" cy="941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Oval 69">
                <a:extLst>
                  <a:ext uri="{FF2B5EF4-FFF2-40B4-BE49-F238E27FC236}">
                    <a16:creationId xmlns:a16="http://schemas.microsoft.com/office/drawing/2014/main" id="{20A1B31D-3058-7B80-A219-863837053FD1}"/>
                  </a:ext>
                </a:extLst>
              </p:cNvPr>
              <p:cNvSpPr/>
              <p:nvPr/>
            </p:nvSpPr>
            <p:spPr bwMode="auto">
              <a:xfrm>
                <a:off x="9306683" y="4460953"/>
                <a:ext cx="94129" cy="941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Oval 70">
                <a:extLst>
                  <a:ext uri="{FF2B5EF4-FFF2-40B4-BE49-F238E27FC236}">
                    <a16:creationId xmlns:a16="http://schemas.microsoft.com/office/drawing/2014/main" id="{85EEA188-DBEB-C7DC-7C77-B99544004392}"/>
                  </a:ext>
                </a:extLst>
              </p:cNvPr>
              <p:cNvSpPr/>
              <p:nvPr/>
            </p:nvSpPr>
            <p:spPr bwMode="auto">
              <a:xfrm>
                <a:off x="11328944" y="4460953"/>
                <a:ext cx="94129" cy="941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6" name="Oval 15">
              <a:extLst>
                <a:ext uri="{FF2B5EF4-FFF2-40B4-BE49-F238E27FC236}">
                  <a16:creationId xmlns:a16="http://schemas.microsoft.com/office/drawing/2014/main" id="{EE677986-24F2-043C-B67D-F430570C079E}"/>
                </a:ext>
              </a:extLst>
            </p:cNvPr>
            <p:cNvSpPr>
              <a:spLocks noChangeAspect="1"/>
            </p:cNvSpPr>
            <p:nvPr/>
          </p:nvSpPr>
          <p:spPr bwMode="auto">
            <a:xfrm>
              <a:off x="1136929" y="2220518"/>
              <a:ext cx="1910326" cy="191032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indent="-231775">
                <a:spcAft>
                  <a:spcPts val="600"/>
                </a:spcAft>
                <a:buFont typeface="Arial" panose="020B0604020202020204" pitchFamily="34" charset="0"/>
                <a:buChar char="•"/>
              </a:pPr>
              <a:endParaRPr lang="en-US" err="1">
                <a:solidFill>
                  <a:schemeClr val="tx1"/>
                </a:solidFill>
              </a:endParaRPr>
            </a:p>
          </p:txBody>
        </p:sp>
        <p:sp>
          <p:nvSpPr>
            <p:cNvPr id="37" name="Freeform: Shape 36">
              <a:extLst>
                <a:ext uri="{FF2B5EF4-FFF2-40B4-BE49-F238E27FC236}">
                  <a16:creationId xmlns:a16="http://schemas.microsoft.com/office/drawing/2014/main" id="{E95951BF-7CDC-ACE7-C9F1-338942B076E9}"/>
                </a:ext>
              </a:extLst>
            </p:cNvPr>
            <p:cNvSpPr>
              <a:spLocks noChangeAspect="1"/>
            </p:cNvSpPr>
            <p:nvPr/>
          </p:nvSpPr>
          <p:spPr bwMode="auto">
            <a:xfrm flipV="1">
              <a:off x="1016790" y="2113426"/>
              <a:ext cx="10158420" cy="2238635"/>
            </a:xfrm>
            <a:custGeom>
              <a:avLst/>
              <a:gdLst>
                <a:gd name="connsiteX0" fmla="*/ 886968 w 8460660"/>
                <a:gd name="connsiteY0" fmla="*/ 1864496 h 1864496"/>
                <a:gd name="connsiteX1" fmla="*/ 930401 w 8460660"/>
                <a:gd name="connsiteY1" fmla="*/ 1862303 h 1864496"/>
                <a:gd name="connsiteX2" fmla="*/ 930401 w 8460660"/>
                <a:gd name="connsiteY2" fmla="*/ 1768905 h 1864496"/>
                <a:gd name="connsiteX3" fmla="*/ 886968 w 8460660"/>
                <a:gd name="connsiteY3" fmla="*/ 1771098 h 1864496"/>
                <a:gd name="connsiteX4" fmla="*/ 93398 w 8460660"/>
                <a:gd name="connsiteY4" fmla="*/ 977528 h 1864496"/>
                <a:gd name="connsiteX5" fmla="*/ 886968 w 8460660"/>
                <a:gd name="connsiteY5" fmla="*/ 183958 h 1864496"/>
                <a:gd name="connsiteX6" fmla="*/ 1664416 w 8460660"/>
                <a:gd name="connsiteY6" fmla="*/ 817596 h 1864496"/>
                <a:gd name="connsiteX7" fmla="*/ 1676099 w 8460660"/>
                <a:gd name="connsiteY7" fmla="*/ 933492 h 1864496"/>
                <a:gd name="connsiteX8" fmla="*/ 1673848 w 8460660"/>
                <a:gd name="connsiteY8" fmla="*/ 933492 h 1864496"/>
                <a:gd name="connsiteX9" fmla="*/ 1687489 w 8460660"/>
                <a:gd name="connsiteY9" fmla="*/ 1068813 h 1864496"/>
                <a:gd name="connsiteX10" fmla="*/ 2556437 w 8460660"/>
                <a:gd name="connsiteY10" fmla="*/ 1777026 h 1864496"/>
                <a:gd name="connsiteX11" fmla="*/ 3425385 w 8460660"/>
                <a:gd name="connsiteY11" fmla="*/ 1068813 h 1864496"/>
                <a:gd name="connsiteX12" fmla="*/ 3438967 w 8460660"/>
                <a:gd name="connsiteY12" fmla="*/ 934094 h 1864496"/>
                <a:gd name="connsiteX13" fmla="*/ 3441050 w 8460660"/>
                <a:gd name="connsiteY13" fmla="*/ 934094 h 1864496"/>
                <a:gd name="connsiteX14" fmla="*/ 3436671 w 8460660"/>
                <a:gd name="connsiteY14" fmla="*/ 890660 h 1864496"/>
                <a:gd name="connsiteX15" fmla="*/ 4230241 w 8460660"/>
                <a:gd name="connsiteY15" fmla="*/ 97090 h 1864496"/>
                <a:gd name="connsiteX16" fmla="*/ 5023811 w 8460660"/>
                <a:gd name="connsiteY16" fmla="*/ 890660 h 1864496"/>
                <a:gd name="connsiteX17" fmla="*/ 5019805 w 8460660"/>
                <a:gd name="connsiteY17" fmla="*/ 930402 h 1864496"/>
                <a:gd name="connsiteX18" fmla="*/ 5017511 w 8460660"/>
                <a:gd name="connsiteY18" fmla="*/ 930402 h 1864496"/>
                <a:gd name="connsiteX19" fmla="*/ 5031152 w 8460660"/>
                <a:gd name="connsiteY19" fmla="*/ 1065723 h 1864496"/>
                <a:gd name="connsiteX20" fmla="*/ 5900100 w 8460660"/>
                <a:gd name="connsiteY20" fmla="*/ 1773936 h 1864496"/>
                <a:gd name="connsiteX21" fmla="*/ 6769048 w 8460660"/>
                <a:gd name="connsiteY21" fmla="*/ 1065723 h 1864496"/>
                <a:gd name="connsiteX22" fmla="*/ 6782690 w 8460660"/>
                <a:gd name="connsiteY22" fmla="*/ 930402 h 1864496"/>
                <a:gd name="connsiteX23" fmla="*/ 6784501 w 8460660"/>
                <a:gd name="connsiteY23" fmla="*/ 930402 h 1864496"/>
                <a:gd name="connsiteX24" fmla="*/ 6780122 w 8460660"/>
                <a:gd name="connsiteY24" fmla="*/ 886968 h 1864496"/>
                <a:gd name="connsiteX25" fmla="*/ 7573692 w 8460660"/>
                <a:gd name="connsiteY25" fmla="*/ 93398 h 1864496"/>
                <a:gd name="connsiteX26" fmla="*/ 8367262 w 8460660"/>
                <a:gd name="connsiteY26" fmla="*/ 886968 h 1864496"/>
                <a:gd name="connsiteX27" fmla="*/ 8362884 w 8460660"/>
                <a:gd name="connsiteY27" fmla="*/ 930402 h 1864496"/>
                <a:gd name="connsiteX28" fmla="*/ 8456282 w 8460660"/>
                <a:gd name="connsiteY28" fmla="*/ 930402 h 1864496"/>
                <a:gd name="connsiteX29" fmla="*/ 8460660 w 8460660"/>
                <a:gd name="connsiteY29" fmla="*/ 886968 h 1864496"/>
                <a:gd name="connsiteX30" fmla="*/ 7573692 w 8460660"/>
                <a:gd name="connsiteY30" fmla="*/ 0 h 1864496"/>
                <a:gd name="connsiteX31" fmla="*/ 6686724 w 8460660"/>
                <a:gd name="connsiteY31" fmla="*/ 886968 h 1864496"/>
                <a:gd name="connsiteX32" fmla="*/ 6691103 w 8460660"/>
                <a:gd name="connsiteY32" fmla="*/ 930402 h 1864496"/>
                <a:gd name="connsiteX33" fmla="*/ 6689292 w 8460660"/>
                <a:gd name="connsiteY33" fmla="*/ 930402 h 1864496"/>
                <a:gd name="connsiteX34" fmla="*/ 6677548 w 8460660"/>
                <a:gd name="connsiteY34" fmla="*/ 1046900 h 1864496"/>
                <a:gd name="connsiteX35" fmla="*/ 5900100 w 8460660"/>
                <a:gd name="connsiteY35" fmla="*/ 1680538 h 1864496"/>
                <a:gd name="connsiteX36" fmla="*/ 5122653 w 8460660"/>
                <a:gd name="connsiteY36" fmla="*/ 1046900 h 1864496"/>
                <a:gd name="connsiteX37" fmla="*/ 5111281 w 8460660"/>
                <a:gd name="connsiteY37" fmla="*/ 934094 h 1864496"/>
                <a:gd name="connsiteX38" fmla="*/ 5112831 w 8460660"/>
                <a:gd name="connsiteY38" fmla="*/ 934094 h 1864496"/>
                <a:gd name="connsiteX39" fmla="*/ 5117209 w 8460660"/>
                <a:gd name="connsiteY39" fmla="*/ 890660 h 1864496"/>
                <a:gd name="connsiteX40" fmla="*/ 4230241 w 8460660"/>
                <a:gd name="connsiteY40" fmla="*/ 3692 h 1864496"/>
                <a:gd name="connsiteX41" fmla="*/ 3343273 w 8460660"/>
                <a:gd name="connsiteY41" fmla="*/ 890660 h 1864496"/>
                <a:gd name="connsiteX42" fmla="*/ 3347592 w 8460660"/>
                <a:gd name="connsiteY42" fmla="*/ 933492 h 1864496"/>
                <a:gd name="connsiteX43" fmla="*/ 3345629 w 8460660"/>
                <a:gd name="connsiteY43" fmla="*/ 933492 h 1864496"/>
                <a:gd name="connsiteX44" fmla="*/ 3333885 w 8460660"/>
                <a:gd name="connsiteY44" fmla="*/ 1049990 h 1864496"/>
                <a:gd name="connsiteX45" fmla="*/ 2556437 w 8460660"/>
                <a:gd name="connsiteY45" fmla="*/ 1683628 h 1864496"/>
                <a:gd name="connsiteX46" fmla="*/ 1778990 w 8460660"/>
                <a:gd name="connsiteY46" fmla="*/ 1049990 h 1864496"/>
                <a:gd name="connsiteX47" fmla="*/ 1767307 w 8460660"/>
                <a:gd name="connsiteY47" fmla="*/ 934094 h 1864496"/>
                <a:gd name="connsiteX48" fmla="*/ 1771743 w 8460660"/>
                <a:gd name="connsiteY48" fmla="*/ 934094 h 1864496"/>
                <a:gd name="connsiteX49" fmla="*/ 1769357 w 8460660"/>
                <a:gd name="connsiteY49" fmla="*/ 886841 h 1864496"/>
                <a:gd name="connsiteX50" fmla="*/ 886968 w 8460660"/>
                <a:gd name="connsiteY50" fmla="*/ 90560 h 1864496"/>
                <a:gd name="connsiteX51" fmla="*/ 0 w 8460660"/>
                <a:gd name="connsiteY51" fmla="*/ 977528 h 1864496"/>
                <a:gd name="connsiteX52" fmla="*/ 886968 w 8460660"/>
                <a:gd name="connsiteY52" fmla="*/ 1864496 h 186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460660" h="1864496">
                  <a:moveTo>
                    <a:pt x="886968" y="1864496"/>
                  </a:moveTo>
                  <a:lnTo>
                    <a:pt x="930401" y="1862303"/>
                  </a:lnTo>
                  <a:lnTo>
                    <a:pt x="930401" y="1768905"/>
                  </a:lnTo>
                  <a:lnTo>
                    <a:pt x="886968" y="1771098"/>
                  </a:lnTo>
                  <a:cubicBezTo>
                    <a:pt x="448691" y="1771098"/>
                    <a:pt x="93398" y="1415805"/>
                    <a:pt x="93398" y="977528"/>
                  </a:cubicBezTo>
                  <a:cubicBezTo>
                    <a:pt x="93398" y="539251"/>
                    <a:pt x="448691" y="183958"/>
                    <a:pt x="886968" y="183958"/>
                  </a:cubicBezTo>
                  <a:cubicBezTo>
                    <a:pt x="1270461" y="183958"/>
                    <a:pt x="1590418" y="455979"/>
                    <a:pt x="1664416" y="817596"/>
                  </a:cubicBezTo>
                  <a:lnTo>
                    <a:pt x="1676099" y="933492"/>
                  </a:lnTo>
                  <a:lnTo>
                    <a:pt x="1673848" y="933492"/>
                  </a:lnTo>
                  <a:lnTo>
                    <a:pt x="1687489" y="1068813"/>
                  </a:lnTo>
                  <a:cubicBezTo>
                    <a:pt x="1770196" y="1472990"/>
                    <a:pt x="2127811" y="1777026"/>
                    <a:pt x="2556437" y="1777026"/>
                  </a:cubicBezTo>
                  <a:cubicBezTo>
                    <a:pt x="2985064" y="1777026"/>
                    <a:pt x="3342679" y="1472990"/>
                    <a:pt x="3425385" y="1068813"/>
                  </a:cubicBezTo>
                  <a:lnTo>
                    <a:pt x="3438967" y="934094"/>
                  </a:lnTo>
                  <a:lnTo>
                    <a:pt x="3441050" y="934094"/>
                  </a:lnTo>
                  <a:lnTo>
                    <a:pt x="3436671" y="890660"/>
                  </a:lnTo>
                  <a:cubicBezTo>
                    <a:pt x="3436671" y="452383"/>
                    <a:pt x="3791964" y="97090"/>
                    <a:pt x="4230241" y="97090"/>
                  </a:cubicBezTo>
                  <a:cubicBezTo>
                    <a:pt x="4668518" y="97090"/>
                    <a:pt x="5023811" y="452383"/>
                    <a:pt x="5023811" y="890660"/>
                  </a:cubicBezTo>
                  <a:lnTo>
                    <a:pt x="5019805" y="930402"/>
                  </a:lnTo>
                  <a:lnTo>
                    <a:pt x="5017511" y="930402"/>
                  </a:lnTo>
                  <a:lnTo>
                    <a:pt x="5031152" y="1065723"/>
                  </a:lnTo>
                  <a:cubicBezTo>
                    <a:pt x="5113859" y="1469900"/>
                    <a:pt x="5471474" y="1773936"/>
                    <a:pt x="5900100" y="1773936"/>
                  </a:cubicBezTo>
                  <a:cubicBezTo>
                    <a:pt x="6328727" y="1773936"/>
                    <a:pt x="6686342" y="1469900"/>
                    <a:pt x="6769048" y="1065723"/>
                  </a:cubicBezTo>
                  <a:lnTo>
                    <a:pt x="6782690" y="930402"/>
                  </a:lnTo>
                  <a:lnTo>
                    <a:pt x="6784501" y="930402"/>
                  </a:lnTo>
                  <a:lnTo>
                    <a:pt x="6780122" y="886968"/>
                  </a:lnTo>
                  <a:cubicBezTo>
                    <a:pt x="6780122" y="448691"/>
                    <a:pt x="7135415" y="93398"/>
                    <a:pt x="7573692" y="93398"/>
                  </a:cubicBezTo>
                  <a:cubicBezTo>
                    <a:pt x="8011969" y="93398"/>
                    <a:pt x="8367262" y="448691"/>
                    <a:pt x="8367262" y="886968"/>
                  </a:cubicBezTo>
                  <a:lnTo>
                    <a:pt x="8362884" y="930402"/>
                  </a:lnTo>
                  <a:lnTo>
                    <a:pt x="8456282" y="930402"/>
                  </a:lnTo>
                  <a:lnTo>
                    <a:pt x="8460660" y="886968"/>
                  </a:lnTo>
                  <a:cubicBezTo>
                    <a:pt x="8460660" y="397109"/>
                    <a:pt x="8063551" y="0"/>
                    <a:pt x="7573692" y="0"/>
                  </a:cubicBezTo>
                  <a:cubicBezTo>
                    <a:pt x="7083833" y="0"/>
                    <a:pt x="6686724" y="397109"/>
                    <a:pt x="6686724" y="886968"/>
                  </a:cubicBezTo>
                  <a:lnTo>
                    <a:pt x="6691103" y="930402"/>
                  </a:lnTo>
                  <a:lnTo>
                    <a:pt x="6689292" y="930402"/>
                  </a:lnTo>
                  <a:lnTo>
                    <a:pt x="6677548" y="1046900"/>
                  </a:lnTo>
                  <a:cubicBezTo>
                    <a:pt x="6603550" y="1408517"/>
                    <a:pt x="6283593" y="1680538"/>
                    <a:pt x="5900100" y="1680538"/>
                  </a:cubicBezTo>
                  <a:cubicBezTo>
                    <a:pt x="5516608" y="1680538"/>
                    <a:pt x="5196650" y="1408517"/>
                    <a:pt x="5122653" y="1046900"/>
                  </a:cubicBezTo>
                  <a:lnTo>
                    <a:pt x="5111281" y="934094"/>
                  </a:lnTo>
                  <a:lnTo>
                    <a:pt x="5112831" y="934094"/>
                  </a:lnTo>
                  <a:lnTo>
                    <a:pt x="5117209" y="890660"/>
                  </a:lnTo>
                  <a:cubicBezTo>
                    <a:pt x="5117209" y="400801"/>
                    <a:pt x="4720100" y="3692"/>
                    <a:pt x="4230241" y="3692"/>
                  </a:cubicBezTo>
                  <a:cubicBezTo>
                    <a:pt x="3740382" y="3692"/>
                    <a:pt x="3343273" y="400801"/>
                    <a:pt x="3343273" y="890660"/>
                  </a:cubicBezTo>
                  <a:lnTo>
                    <a:pt x="3347592" y="933492"/>
                  </a:lnTo>
                  <a:lnTo>
                    <a:pt x="3345629" y="933492"/>
                  </a:lnTo>
                  <a:lnTo>
                    <a:pt x="3333885" y="1049990"/>
                  </a:lnTo>
                  <a:cubicBezTo>
                    <a:pt x="3259887" y="1411607"/>
                    <a:pt x="2939930" y="1683628"/>
                    <a:pt x="2556437" y="1683628"/>
                  </a:cubicBezTo>
                  <a:cubicBezTo>
                    <a:pt x="2172945" y="1683628"/>
                    <a:pt x="1852987" y="1411607"/>
                    <a:pt x="1778990" y="1049990"/>
                  </a:cubicBezTo>
                  <a:lnTo>
                    <a:pt x="1767307" y="934094"/>
                  </a:lnTo>
                  <a:lnTo>
                    <a:pt x="1771743" y="934094"/>
                  </a:lnTo>
                  <a:lnTo>
                    <a:pt x="1769357" y="886841"/>
                  </a:lnTo>
                  <a:cubicBezTo>
                    <a:pt x="1723935" y="439581"/>
                    <a:pt x="1346211" y="90560"/>
                    <a:pt x="886968" y="90560"/>
                  </a:cubicBezTo>
                  <a:cubicBezTo>
                    <a:pt x="397109" y="90560"/>
                    <a:pt x="0" y="487669"/>
                    <a:pt x="0" y="977528"/>
                  </a:cubicBezTo>
                  <a:cubicBezTo>
                    <a:pt x="0" y="1467387"/>
                    <a:pt x="397109" y="1864496"/>
                    <a:pt x="886968" y="1864496"/>
                  </a:cubicBezTo>
                  <a:close/>
                </a:path>
              </a:pathLst>
            </a:custGeom>
            <a:gradFill>
              <a:gsLst>
                <a:gs pos="54000">
                  <a:srgbClr val="C03BC4"/>
                </a:gs>
                <a:gs pos="0">
                  <a:srgbClr val="F4364C"/>
                </a:gs>
                <a:gs pos="100000">
                  <a:srgbClr val="0078D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7E009280-E607-D701-050E-DEE7C6704A73}"/>
                </a:ext>
              </a:extLst>
            </p:cNvPr>
            <p:cNvSpPr>
              <a:spLocks noChangeAspect="1"/>
            </p:cNvSpPr>
            <p:nvPr/>
          </p:nvSpPr>
          <p:spPr bwMode="auto">
            <a:xfrm>
              <a:off x="3132328" y="2326625"/>
              <a:ext cx="1910326" cy="191032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indent="-231775">
                <a:spcAft>
                  <a:spcPts val="600"/>
                </a:spcAft>
                <a:buFont typeface="Arial" panose="020B0604020202020204" pitchFamily="34" charset="0"/>
                <a:buChar char="•"/>
              </a:pPr>
              <a:endParaRPr lang="en-US" err="1">
                <a:solidFill>
                  <a:schemeClr val="tx1"/>
                </a:solidFill>
              </a:endParaRPr>
            </a:p>
          </p:txBody>
        </p:sp>
        <p:sp>
          <p:nvSpPr>
            <p:cNvPr id="39" name="Oval 38">
              <a:extLst>
                <a:ext uri="{FF2B5EF4-FFF2-40B4-BE49-F238E27FC236}">
                  <a16:creationId xmlns:a16="http://schemas.microsoft.com/office/drawing/2014/main" id="{02224140-009A-A53C-D461-91248C5835E2}"/>
                </a:ext>
              </a:extLst>
            </p:cNvPr>
            <p:cNvSpPr>
              <a:spLocks noChangeAspect="1"/>
            </p:cNvSpPr>
            <p:nvPr/>
          </p:nvSpPr>
          <p:spPr bwMode="auto">
            <a:xfrm>
              <a:off x="5139569" y="2326625"/>
              <a:ext cx="1910326" cy="191032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indent="-231775">
                <a:spcAft>
                  <a:spcPts val="600"/>
                </a:spcAft>
                <a:buFont typeface="Arial" panose="020B0604020202020204" pitchFamily="34" charset="0"/>
                <a:buChar char="•"/>
              </a:pPr>
              <a:endParaRPr lang="en-US" err="1">
                <a:solidFill>
                  <a:schemeClr val="tx1"/>
                </a:solidFill>
              </a:endParaRPr>
            </a:p>
          </p:txBody>
        </p:sp>
        <p:sp>
          <p:nvSpPr>
            <p:cNvPr id="40" name="Oval 39">
              <a:extLst>
                <a:ext uri="{FF2B5EF4-FFF2-40B4-BE49-F238E27FC236}">
                  <a16:creationId xmlns:a16="http://schemas.microsoft.com/office/drawing/2014/main" id="{4FFF537D-0777-D400-F1E6-198EF712F8BA}"/>
                </a:ext>
              </a:extLst>
            </p:cNvPr>
            <p:cNvSpPr>
              <a:spLocks noChangeAspect="1"/>
            </p:cNvSpPr>
            <p:nvPr/>
          </p:nvSpPr>
          <p:spPr bwMode="auto">
            <a:xfrm>
              <a:off x="7149348" y="2326625"/>
              <a:ext cx="1910326" cy="191032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indent="-231775">
                <a:spcAft>
                  <a:spcPts val="600"/>
                </a:spcAft>
                <a:buFont typeface="Arial" panose="020B0604020202020204" pitchFamily="34" charset="0"/>
                <a:buChar char="•"/>
              </a:pPr>
              <a:endParaRPr lang="en-US" err="1">
                <a:solidFill>
                  <a:schemeClr val="tx1"/>
                </a:solidFill>
              </a:endParaRPr>
            </a:p>
          </p:txBody>
        </p:sp>
        <p:sp>
          <p:nvSpPr>
            <p:cNvPr id="41" name="Oval 40">
              <a:extLst>
                <a:ext uri="{FF2B5EF4-FFF2-40B4-BE49-F238E27FC236}">
                  <a16:creationId xmlns:a16="http://schemas.microsoft.com/office/drawing/2014/main" id="{D08B3835-16D1-833D-BCCE-AE02A2AFD8A5}"/>
                </a:ext>
              </a:extLst>
            </p:cNvPr>
            <p:cNvSpPr>
              <a:spLocks noChangeAspect="1"/>
            </p:cNvSpPr>
            <p:nvPr/>
          </p:nvSpPr>
          <p:spPr bwMode="auto">
            <a:xfrm>
              <a:off x="9160504" y="2331828"/>
              <a:ext cx="1910326" cy="191032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indent="-231775">
                <a:spcAft>
                  <a:spcPts val="600"/>
                </a:spcAft>
                <a:buFont typeface="Arial" panose="020B0604020202020204" pitchFamily="34" charset="0"/>
                <a:buChar char="•"/>
              </a:pPr>
              <a:endParaRPr lang="en-US">
                <a:solidFill>
                  <a:schemeClr val="tx1"/>
                </a:solidFill>
              </a:endParaRPr>
            </a:p>
          </p:txBody>
        </p:sp>
        <p:sp>
          <p:nvSpPr>
            <p:cNvPr id="42" name="TextBox 41">
              <a:extLst>
                <a:ext uri="{FF2B5EF4-FFF2-40B4-BE49-F238E27FC236}">
                  <a16:creationId xmlns:a16="http://schemas.microsoft.com/office/drawing/2014/main" id="{634846C9-9B5A-B5C5-E733-C7BA49B062C1}"/>
                </a:ext>
              </a:extLst>
            </p:cNvPr>
            <p:cNvSpPr txBox="1"/>
            <p:nvPr/>
          </p:nvSpPr>
          <p:spPr>
            <a:xfrm>
              <a:off x="1216845" y="2991362"/>
              <a:ext cx="1729794" cy="591259"/>
            </a:xfrm>
            <a:prstGeom prst="rect">
              <a:avLst/>
            </a:prstGeom>
            <a:noFill/>
          </p:spPr>
          <p:txBody>
            <a:bodyPr wrap="square" lIns="0" tIns="0" rIns="0" bIns="0" rtlCol="0">
              <a:spAutoFit/>
            </a:bodyPr>
            <a:lstStyle/>
            <a:p>
              <a:pPr algn="ctr"/>
              <a:r>
                <a:rPr lang="en-US" sz="1600"/>
                <a:t>Assess App and Data estate</a:t>
              </a:r>
            </a:p>
          </p:txBody>
        </p:sp>
        <p:sp>
          <p:nvSpPr>
            <p:cNvPr id="43" name="TextBox 42">
              <a:extLst>
                <a:ext uri="{FF2B5EF4-FFF2-40B4-BE49-F238E27FC236}">
                  <a16:creationId xmlns:a16="http://schemas.microsoft.com/office/drawing/2014/main" id="{EF35CDB6-53C6-E286-9BC2-CB61200BCD26}"/>
                </a:ext>
              </a:extLst>
            </p:cNvPr>
            <p:cNvSpPr txBox="1"/>
            <p:nvPr/>
          </p:nvSpPr>
          <p:spPr>
            <a:xfrm>
              <a:off x="3222594" y="2991362"/>
              <a:ext cx="1729794" cy="591259"/>
            </a:xfrm>
            <a:prstGeom prst="rect">
              <a:avLst/>
            </a:prstGeom>
            <a:noFill/>
          </p:spPr>
          <p:txBody>
            <a:bodyPr wrap="square" lIns="0" tIns="0" rIns="0" bIns="0" rtlCol="0">
              <a:spAutoFit/>
            </a:bodyPr>
            <a:lstStyle/>
            <a:p>
              <a:pPr algn="ctr"/>
              <a:r>
                <a:rPr lang="en-US" sz="1600"/>
                <a:t>Rationalize app portfolio</a:t>
              </a:r>
            </a:p>
          </p:txBody>
        </p:sp>
        <p:sp>
          <p:nvSpPr>
            <p:cNvPr id="44" name="TextBox 43">
              <a:extLst>
                <a:ext uri="{FF2B5EF4-FFF2-40B4-BE49-F238E27FC236}">
                  <a16:creationId xmlns:a16="http://schemas.microsoft.com/office/drawing/2014/main" id="{07F78AB8-229B-BD4F-0F99-6EAD79B2CA8C}"/>
                </a:ext>
              </a:extLst>
            </p:cNvPr>
            <p:cNvSpPr txBox="1"/>
            <p:nvPr/>
          </p:nvSpPr>
          <p:spPr>
            <a:xfrm>
              <a:off x="5248712" y="2991362"/>
              <a:ext cx="1729794" cy="591259"/>
            </a:xfrm>
            <a:prstGeom prst="rect">
              <a:avLst/>
            </a:prstGeom>
            <a:noFill/>
          </p:spPr>
          <p:txBody>
            <a:bodyPr wrap="square" lIns="0" tIns="0" rIns="0" bIns="0" rtlCol="0">
              <a:spAutoFit/>
            </a:bodyPr>
            <a:lstStyle/>
            <a:p>
              <a:pPr algn="ctr"/>
              <a:r>
                <a:rPr lang="en-US" sz="1600"/>
                <a:t>Plan, execute, operationalize</a:t>
              </a:r>
            </a:p>
          </p:txBody>
        </p:sp>
        <p:sp>
          <p:nvSpPr>
            <p:cNvPr id="45" name="TextBox 44">
              <a:extLst>
                <a:ext uri="{FF2B5EF4-FFF2-40B4-BE49-F238E27FC236}">
                  <a16:creationId xmlns:a16="http://schemas.microsoft.com/office/drawing/2014/main" id="{002EE4E1-02DB-6E82-5080-6988F223544E}"/>
                </a:ext>
              </a:extLst>
            </p:cNvPr>
            <p:cNvSpPr txBox="1"/>
            <p:nvPr/>
          </p:nvSpPr>
          <p:spPr>
            <a:xfrm>
              <a:off x="7239614" y="2991362"/>
              <a:ext cx="1729794" cy="591259"/>
            </a:xfrm>
            <a:prstGeom prst="rect">
              <a:avLst/>
            </a:prstGeom>
            <a:noFill/>
          </p:spPr>
          <p:txBody>
            <a:bodyPr wrap="square" lIns="0" tIns="0" rIns="0" bIns="0" rtlCol="0">
              <a:spAutoFit/>
            </a:bodyPr>
            <a:lstStyle/>
            <a:p>
              <a:pPr algn="ctr"/>
              <a:r>
                <a:rPr lang="en-US" sz="1600"/>
                <a:t>Innovate and infuse AI</a:t>
              </a:r>
            </a:p>
          </p:txBody>
        </p:sp>
        <p:sp>
          <p:nvSpPr>
            <p:cNvPr id="46" name="TextBox 45">
              <a:extLst>
                <a:ext uri="{FF2B5EF4-FFF2-40B4-BE49-F238E27FC236}">
                  <a16:creationId xmlns:a16="http://schemas.microsoft.com/office/drawing/2014/main" id="{10A92BD1-59C0-44CE-0468-E6329EA0705A}"/>
                </a:ext>
              </a:extLst>
            </p:cNvPr>
            <p:cNvSpPr txBox="1"/>
            <p:nvPr/>
          </p:nvSpPr>
          <p:spPr>
            <a:xfrm>
              <a:off x="9087559" y="2991362"/>
              <a:ext cx="2079772" cy="591259"/>
            </a:xfrm>
            <a:prstGeom prst="rect">
              <a:avLst/>
            </a:prstGeom>
            <a:noFill/>
          </p:spPr>
          <p:txBody>
            <a:bodyPr wrap="square" lIns="0" tIns="0" rIns="0" bIns="0" rtlCol="0">
              <a:spAutoFit/>
            </a:bodyPr>
            <a:lstStyle/>
            <a:p>
              <a:pPr algn="ctr"/>
              <a:r>
                <a:rPr lang="en-US" sz="1600"/>
                <a:t>Ongoing modernization</a:t>
              </a:r>
            </a:p>
          </p:txBody>
        </p:sp>
        <p:sp>
          <p:nvSpPr>
            <p:cNvPr id="47" name="TextBox 46">
              <a:extLst>
                <a:ext uri="{FF2B5EF4-FFF2-40B4-BE49-F238E27FC236}">
                  <a16:creationId xmlns:a16="http://schemas.microsoft.com/office/drawing/2014/main" id="{41B32F80-D4F2-C098-8881-DD9EEC2217CB}"/>
                </a:ext>
              </a:extLst>
            </p:cNvPr>
            <p:cNvSpPr txBox="1"/>
            <p:nvPr/>
          </p:nvSpPr>
          <p:spPr>
            <a:xfrm>
              <a:off x="1290926" y="5014186"/>
              <a:ext cx="1602333" cy="430887"/>
            </a:xfrm>
            <a:prstGeom prst="rect">
              <a:avLst/>
            </a:prstGeom>
            <a:noFill/>
            <a:ln>
              <a:noFill/>
            </a:ln>
            <a:effectLst>
              <a:outerShdw blurRad="63500" sx="102000" sy="102000" algn="ctr" rotWithShape="0">
                <a:prstClr val="black">
                  <a:alpha val="40000"/>
                </a:prstClr>
              </a:outerShdw>
            </a:effectLst>
          </p:spPr>
          <p:txBody>
            <a:bodyPr wrap="square" lIns="0" tIns="0" rIns="0" bIns="0" rtlCol="0">
              <a:spAutoFit/>
            </a:bodyPr>
            <a:lstStyle/>
            <a:p>
              <a:pPr algn="ctr"/>
              <a:r>
                <a:rPr lang="en-US" sz="1400">
                  <a:solidFill>
                    <a:schemeClr val="accent1"/>
                  </a:solidFill>
                </a:rPr>
                <a:t>Application and data estate</a:t>
              </a:r>
            </a:p>
          </p:txBody>
        </p:sp>
        <p:sp>
          <p:nvSpPr>
            <p:cNvPr id="48" name="TextBox 47">
              <a:extLst>
                <a:ext uri="{FF2B5EF4-FFF2-40B4-BE49-F238E27FC236}">
                  <a16:creationId xmlns:a16="http://schemas.microsoft.com/office/drawing/2014/main" id="{22E2868E-9EC8-526A-EEB6-55E6EC91E25D}"/>
                </a:ext>
              </a:extLst>
            </p:cNvPr>
            <p:cNvSpPr txBox="1"/>
            <p:nvPr/>
          </p:nvSpPr>
          <p:spPr>
            <a:xfrm>
              <a:off x="3286324" y="5014186"/>
              <a:ext cx="1602333" cy="646331"/>
            </a:xfrm>
            <a:prstGeom prst="rect">
              <a:avLst/>
            </a:prstGeom>
            <a:noFill/>
            <a:ln>
              <a:noFill/>
            </a:ln>
            <a:effectLst>
              <a:outerShdw blurRad="63500" sx="102000" sy="102000" algn="ctr" rotWithShape="0">
                <a:prstClr val="black">
                  <a:alpha val="40000"/>
                </a:prstClr>
              </a:outerShdw>
            </a:effectLst>
          </p:spPr>
          <p:txBody>
            <a:bodyPr wrap="square" lIns="0" tIns="0" rIns="0" bIns="0" rtlCol="0">
              <a:spAutoFit/>
            </a:bodyPr>
            <a:lstStyle/>
            <a:p>
              <a:pPr algn="ctr"/>
              <a:r>
                <a:rPr lang="en-US" sz="1400">
                  <a:solidFill>
                    <a:schemeClr val="accent1"/>
                  </a:solidFill>
                </a:rPr>
                <a:t>Align to present and future </a:t>
              </a:r>
              <a:br>
                <a:rPr lang="en-US" sz="1400">
                  <a:solidFill>
                    <a:schemeClr val="accent1"/>
                  </a:solidFill>
                </a:rPr>
              </a:br>
              <a:r>
                <a:rPr lang="en-US" sz="1400">
                  <a:solidFill>
                    <a:schemeClr val="accent1"/>
                  </a:solidFill>
                </a:rPr>
                <a:t>business needs</a:t>
              </a:r>
            </a:p>
          </p:txBody>
        </p:sp>
        <p:sp>
          <p:nvSpPr>
            <p:cNvPr id="49" name="TextBox 48">
              <a:extLst>
                <a:ext uri="{FF2B5EF4-FFF2-40B4-BE49-F238E27FC236}">
                  <a16:creationId xmlns:a16="http://schemas.microsoft.com/office/drawing/2014/main" id="{F1105B2D-E390-156F-F67D-EFCE1EA05B7B}"/>
                </a:ext>
              </a:extLst>
            </p:cNvPr>
            <p:cNvSpPr txBox="1"/>
            <p:nvPr/>
          </p:nvSpPr>
          <p:spPr>
            <a:xfrm>
              <a:off x="5293565" y="5014186"/>
              <a:ext cx="1602333" cy="646331"/>
            </a:xfrm>
            <a:prstGeom prst="rect">
              <a:avLst/>
            </a:prstGeom>
            <a:noFill/>
            <a:ln>
              <a:noFill/>
            </a:ln>
            <a:effectLst>
              <a:outerShdw blurRad="63500" sx="102000" sy="102000" algn="ctr" rotWithShape="0">
                <a:prstClr val="black">
                  <a:alpha val="40000"/>
                </a:prstClr>
              </a:outerShdw>
            </a:effectLst>
          </p:spPr>
          <p:txBody>
            <a:bodyPr wrap="square" lIns="0" tIns="0" rIns="0" bIns="0" rtlCol="0">
              <a:spAutoFit/>
            </a:bodyPr>
            <a:lstStyle/>
            <a:p>
              <a:pPr algn="ctr"/>
              <a:r>
                <a:rPr lang="en-US" sz="1400">
                  <a:solidFill>
                    <a:schemeClr val="accent1"/>
                  </a:solidFill>
                </a:rPr>
                <a:t>Build out a </a:t>
              </a:r>
              <a:br>
                <a:rPr lang="en-US" sz="1400">
                  <a:solidFill>
                    <a:schemeClr val="accent1"/>
                  </a:solidFill>
                </a:rPr>
              </a:br>
              <a:r>
                <a:rPr lang="en-US" sz="1400">
                  <a:solidFill>
                    <a:schemeClr val="accent1"/>
                  </a:solidFill>
                </a:rPr>
                <a:t>clear plan for modernization</a:t>
              </a:r>
            </a:p>
          </p:txBody>
        </p:sp>
        <p:sp>
          <p:nvSpPr>
            <p:cNvPr id="50" name="TextBox 49">
              <a:extLst>
                <a:ext uri="{FF2B5EF4-FFF2-40B4-BE49-F238E27FC236}">
                  <a16:creationId xmlns:a16="http://schemas.microsoft.com/office/drawing/2014/main" id="{6B9209BD-3F25-F6C0-2D91-88977860DF38}"/>
                </a:ext>
              </a:extLst>
            </p:cNvPr>
            <p:cNvSpPr txBox="1"/>
            <p:nvPr/>
          </p:nvSpPr>
          <p:spPr>
            <a:xfrm>
              <a:off x="7303345" y="5014186"/>
              <a:ext cx="1602333" cy="861774"/>
            </a:xfrm>
            <a:prstGeom prst="rect">
              <a:avLst/>
            </a:prstGeom>
            <a:noFill/>
            <a:ln>
              <a:noFill/>
            </a:ln>
            <a:effectLst>
              <a:outerShdw blurRad="63500" sx="102000" sy="102000" algn="ctr" rotWithShape="0">
                <a:prstClr val="black">
                  <a:alpha val="40000"/>
                </a:prstClr>
              </a:outerShdw>
            </a:effectLst>
          </p:spPr>
          <p:txBody>
            <a:bodyPr wrap="square" lIns="0" tIns="0" rIns="0" bIns="0" rtlCol="0">
              <a:spAutoFit/>
            </a:bodyPr>
            <a:lstStyle/>
            <a:p>
              <a:pPr algn="ctr"/>
              <a:r>
                <a:rPr lang="en-US" sz="1400">
                  <a:solidFill>
                    <a:schemeClr val="accent1"/>
                  </a:solidFill>
                </a:rPr>
                <a:t>Infuse new capabilities </a:t>
              </a:r>
              <a:br>
                <a:rPr lang="en-US" sz="1400">
                  <a:solidFill>
                    <a:schemeClr val="accent1"/>
                  </a:solidFill>
                </a:rPr>
              </a:br>
              <a:r>
                <a:rPr lang="en-US" sz="1400">
                  <a:solidFill>
                    <a:schemeClr val="accent1"/>
                  </a:solidFill>
                </a:rPr>
                <a:t>and make </a:t>
              </a:r>
              <a:br>
                <a:rPr lang="en-US" sz="1400">
                  <a:solidFill>
                    <a:schemeClr val="accent1"/>
                  </a:solidFill>
                </a:rPr>
              </a:br>
              <a:r>
                <a:rPr lang="en-US" sz="1400">
                  <a:solidFill>
                    <a:schemeClr val="accent1"/>
                  </a:solidFill>
                </a:rPr>
                <a:t>apps intelligent</a:t>
              </a:r>
            </a:p>
          </p:txBody>
        </p:sp>
        <p:sp>
          <p:nvSpPr>
            <p:cNvPr id="51" name="TextBox 50">
              <a:extLst>
                <a:ext uri="{FF2B5EF4-FFF2-40B4-BE49-F238E27FC236}">
                  <a16:creationId xmlns:a16="http://schemas.microsoft.com/office/drawing/2014/main" id="{80CA54D0-A1D8-4B93-640F-A27FC5C8544D}"/>
                </a:ext>
              </a:extLst>
            </p:cNvPr>
            <p:cNvSpPr txBox="1"/>
            <p:nvPr/>
          </p:nvSpPr>
          <p:spPr>
            <a:xfrm>
              <a:off x="9231943" y="5014186"/>
              <a:ext cx="1767448" cy="861774"/>
            </a:xfrm>
            <a:prstGeom prst="rect">
              <a:avLst/>
            </a:prstGeom>
            <a:noFill/>
            <a:ln>
              <a:noFill/>
            </a:ln>
            <a:effectLst>
              <a:outerShdw blurRad="63500" sx="102000" sy="102000" algn="ctr" rotWithShape="0">
                <a:prstClr val="black">
                  <a:alpha val="40000"/>
                </a:prstClr>
              </a:outerShdw>
            </a:effectLst>
          </p:spPr>
          <p:txBody>
            <a:bodyPr wrap="square" lIns="0" tIns="0" rIns="0" bIns="0" rtlCol="0">
              <a:spAutoFit/>
            </a:bodyPr>
            <a:lstStyle/>
            <a:p>
              <a:pPr algn="ctr"/>
              <a:r>
                <a:rPr lang="en-US" sz="1400">
                  <a:solidFill>
                    <a:schemeClr val="accent1"/>
                  </a:solidFill>
                </a:rPr>
                <a:t>Ongoing modernization </a:t>
              </a:r>
              <a:br>
                <a:rPr lang="en-US" sz="1400">
                  <a:solidFill>
                    <a:schemeClr val="accent1"/>
                  </a:solidFill>
                </a:rPr>
              </a:br>
              <a:r>
                <a:rPr lang="en-US" sz="1400">
                  <a:solidFill>
                    <a:schemeClr val="accent1"/>
                  </a:solidFill>
                </a:rPr>
                <a:t>based on </a:t>
              </a:r>
              <a:br>
                <a:rPr lang="en-US" sz="1400">
                  <a:solidFill>
                    <a:schemeClr val="accent1"/>
                  </a:solidFill>
                </a:rPr>
              </a:br>
              <a:r>
                <a:rPr lang="en-US" sz="1400">
                  <a:solidFill>
                    <a:schemeClr val="accent1"/>
                  </a:solidFill>
                </a:rPr>
                <a:t>business needs</a:t>
              </a:r>
            </a:p>
          </p:txBody>
        </p:sp>
      </p:grpSp>
      <p:sp>
        <p:nvSpPr>
          <p:cNvPr id="7" name="Title 6">
            <a:extLst>
              <a:ext uri="{FF2B5EF4-FFF2-40B4-BE49-F238E27FC236}">
                <a16:creationId xmlns:a16="http://schemas.microsoft.com/office/drawing/2014/main" id="{D13E7B16-CC91-B76C-9843-AA826BD58754}"/>
              </a:ext>
            </a:extLst>
          </p:cNvPr>
          <p:cNvSpPr>
            <a:spLocks noGrp="1"/>
          </p:cNvSpPr>
          <p:nvPr>
            <p:ph type="title"/>
          </p:nvPr>
        </p:nvSpPr>
        <p:spPr>
          <a:xfrm>
            <a:off x="588963" y="457200"/>
            <a:ext cx="11017250" cy="923330"/>
          </a:xfrm>
        </p:spPr>
        <p:txBody>
          <a:bodyPr/>
          <a:lstStyle/>
          <a:p>
            <a:r>
              <a:rPr lang="en-US" dirty="0"/>
              <a:t>Modernize app and data estate for AI</a:t>
            </a:r>
            <a:br>
              <a:rPr lang="en-US" noProof="0" dirty="0"/>
            </a:br>
            <a:r>
              <a:rPr lang="en-US" sz="2400" noProof="0" dirty="0">
                <a:solidFill>
                  <a:schemeClr val="accent2"/>
                </a:solidFill>
                <a:latin typeface="Segoe UI" panose="020B0502040204020203" pitchFamily="34" charset="0"/>
              </a:rPr>
              <a:t>Leverage continuous modernization for optimization and drive business growth  </a:t>
            </a:r>
            <a:endParaRPr lang="en-US" dirty="0">
              <a:solidFill>
                <a:schemeClr val="accent2"/>
              </a:solidFill>
              <a:latin typeface="Segoe UI" panose="020B0502040204020203" pitchFamily="34" charset="0"/>
            </a:endParaRPr>
          </a:p>
        </p:txBody>
      </p:sp>
      <p:grpSp>
        <p:nvGrpSpPr>
          <p:cNvPr id="9" name="Group 8">
            <a:extLst>
              <a:ext uri="{FF2B5EF4-FFF2-40B4-BE49-F238E27FC236}">
                <a16:creationId xmlns:a16="http://schemas.microsoft.com/office/drawing/2014/main" id="{41700EFF-1C89-9953-5BCF-550C8F7EBEFE}"/>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10" name="Rectangle: Rounded Corners 9">
              <a:extLst>
                <a:ext uri="{FF2B5EF4-FFF2-40B4-BE49-F238E27FC236}">
                  <a16:creationId xmlns:a16="http://schemas.microsoft.com/office/drawing/2014/main" id="{58A21DF7-EB8A-2843-7A45-CD6916953D2B}"/>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1F5DE03B-A137-A014-E9C0-AA53EA3CF58C}"/>
                </a:ext>
              </a:extLst>
            </p:cNvPr>
            <p:cNvGrpSpPr/>
            <p:nvPr/>
          </p:nvGrpSpPr>
          <p:grpSpPr>
            <a:xfrm>
              <a:off x="10687108" y="554711"/>
              <a:ext cx="1219200" cy="293994"/>
              <a:chOff x="10706100" y="554712"/>
              <a:chExt cx="1219200" cy="293994"/>
            </a:xfrm>
          </p:grpSpPr>
          <p:pic>
            <p:nvPicPr>
              <p:cNvPr id="12" name="Graphic 11">
                <a:extLst>
                  <a:ext uri="{FF2B5EF4-FFF2-40B4-BE49-F238E27FC236}">
                    <a16:creationId xmlns:a16="http://schemas.microsoft.com/office/drawing/2014/main" id="{B02ED6C9-0B5C-0777-8E25-CBE2BD6D7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1306" y="554712"/>
                <a:ext cx="293994" cy="293994"/>
              </a:xfrm>
              <a:prstGeom prst="rect">
                <a:avLst/>
              </a:prstGeom>
            </p:spPr>
          </p:pic>
          <p:sp>
            <p:nvSpPr>
              <p:cNvPr id="13" name="TextBox 12">
                <a:extLst>
                  <a:ext uri="{FF2B5EF4-FFF2-40B4-BE49-F238E27FC236}">
                    <a16:creationId xmlns:a16="http://schemas.microsoft.com/office/drawing/2014/main" id="{375AE13E-42FD-6D94-F138-1DC56C945EB1}"/>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spTree>
    <p:extLst>
      <p:ext uri="{BB962C8B-B14F-4D97-AF65-F5344CB8AC3E}">
        <p14:creationId xmlns:p14="http://schemas.microsoft.com/office/powerpoint/2010/main" val="234408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7B30D-D6AD-1164-4C48-E1D39E77740F}"/>
              </a:ext>
            </a:extLst>
          </p:cNvPr>
          <p:cNvSpPr txBox="1">
            <a:spLocks noGrp="1"/>
          </p:cNvSpPr>
          <p:nvPr>
            <p:ph type="title" idx="4294967295"/>
          </p:nvPr>
        </p:nvSpPr>
        <p:spPr>
          <a:xfrm>
            <a:off x="493052" y="349031"/>
            <a:ext cx="9800472"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mj-lt"/>
                <a:ea typeface="MS PGothic" panose="020B0600070205080204" pitchFamily="34" charset="-128"/>
                <a:cs typeface="Segoe UI Semibold" panose="020B0502040204020203" pitchFamily="34" charset="0"/>
              </a:rPr>
              <a:t>Assessing your application estate for modernization</a:t>
            </a:r>
            <a:endParaRPr kumimoji="0" lang="en-US" sz="3200" b="0" i="0" u="none" strike="noStrike" kern="1200" cap="none" spc="0" normalizeH="0" baseline="0" noProof="0" dirty="0">
              <a:ln>
                <a:noFill/>
              </a:ln>
              <a:solidFill>
                <a:srgbClr val="0078D4"/>
              </a:solidFill>
              <a:effectLst/>
              <a:uLnTx/>
              <a:uFillTx/>
              <a:latin typeface="+mj-lt"/>
              <a:ea typeface="+mn-ea"/>
              <a:cs typeface="+mn-cs"/>
            </a:endParaRPr>
          </a:p>
        </p:txBody>
      </p:sp>
      <p:sp>
        <p:nvSpPr>
          <p:cNvPr id="10" name="Rectangle: Rounded Corners 5">
            <a:extLst>
              <a:ext uri="{FF2B5EF4-FFF2-40B4-BE49-F238E27FC236}">
                <a16:creationId xmlns:a16="http://schemas.microsoft.com/office/drawing/2014/main" id="{C02D9EEE-1E47-C1C3-AC0A-6BD2C766E97D}"/>
              </a:ext>
              <a:ext uri="{C183D7F6-B498-43B3-948B-1728B52AA6E4}">
                <adec:decorative xmlns:adec="http://schemas.microsoft.com/office/drawing/2017/decorative" val="1"/>
              </a:ext>
            </a:extLst>
          </p:cNvPr>
          <p:cNvSpPr/>
          <p:nvPr/>
        </p:nvSpPr>
        <p:spPr bwMode="auto">
          <a:xfrm>
            <a:off x="645452" y="2229856"/>
            <a:ext cx="5374039" cy="3557170"/>
          </a:xfrm>
          <a:prstGeom prst="roundRect">
            <a:avLst>
              <a:gd name="adj" fmla="val 7361"/>
            </a:avLst>
          </a:prstGeom>
          <a:noFill/>
          <a:ln w="31750" cap="flat">
            <a:gradFill>
              <a:gsLst>
                <a:gs pos="50000">
                  <a:srgbClr val="C03BC4"/>
                </a:gs>
                <a:gs pos="0">
                  <a:srgbClr val="F4364C"/>
                </a:gs>
                <a:gs pos="100000">
                  <a:srgbClr val="0078D4"/>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Segoe UI Semibold" panose="020B0702040204020203" pitchFamily="34" charset="0"/>
              <a:ea typeface="+mn-ea"/>
              <a:cs typeface="+mn-cs"/>
            </a:endParaRPr>
          </a:p>
        </p:txBody>
      </p:sp>
      <p:sp>
        <p:nvSpPr>
          <p:cNvPr id="11" name="Rectangle: Rounded Corners 5">
            <a:extLst>
              <a:ext uri="{FF2B5EF4-FFF2-40B4-BE49-F238E27FC236}">
                <a16:creationId xmlns:a16="http://schemas.microsoft.com/office/drawing/2014/main" id="{451D71BD-6466-7B5B-E14B-0D54E78361C0}"/>
              </a:ext>
              <a:ext uri="{C183D7F6-B498-43B3-948B-1728B52AA6E4}">
                <adec:decorative xmlns:adec="http://schemas.microsoft.com/office/drawing/2017/decorative" val="1"/>
              </a:ext>
            </a:extLst>
          </p:cNvPr>
          <p:cNvSpPr/>
          <p:nvPr/>
        </p:nvSpPr>
        <p:spPr bwMode="auto">
          <a:xfrm>
            <a:off x="7586649" y="2083390"/>
            <a:ext cx="3605665" cy="3850102"/>
          </a:xfrm>
          <a:prstGeom prst="roundRect">
            <a:avLst>
              <a:gd name="adj" fmla="val 7361"/>
            </a:avLst>
          </a:prstGeom>
          <a:noFill/>
          <a:ln w="31750" cap="flat">
            <a:gradFill>
              <a:gsLst>
                <a:gs pos="0">
                  <a:srgbClr val="F4364C"/>
                </a:gs>
                <a:gs pos="50000">
                  <a:srgbClr val="C03BC4"/>
                </a:gs>
                <a:gs pos="100000">
                  <a:srgbClr val="0078D4"/>
                </a:gs>
              </a:gsLst>
              <a:lin ang="5400000" scaled="1"/>
            </a:grad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Segoe UI Semibold" panose="020B0702040204020203" pitchFamily="34" charset="0"/>
              <a:ea typeface="+mn-ea"/>
              <a:cs typeface="+mn-cs"/>
            </a:endParaRPr>
          </a:p>
        </p:txBody>
      </p:sp>
      <p:sp>
        <p:nvSpPr>
          <p:cNvPr id="18" name="TextBox 17">
            <a:extLst>
              <a:ext uri="{FF2B5EF4-FFF2-40B4-BE49-F238E27FC236}">
                <a16:creationId xmlns:a16="http://schemas.microsoft.com/office/drawing/2014/main" id="{837445AB-1D8F-AC70-D3F9-18C1F2398525}"/>
              </a:ext>
            </a:extLst>
          </p:cNvPr>
          <p:cNvSpPr txBox="1"/>
          <p:nvPr/>
        </p:nvSpPr>
        <p:spPr>
          <a:xfrm>
            <a:off x="6828561" y="1594751"/>
            <a:ext cx="5121839" cy="369332"/>
          </a:xfrm>
          <a:prstGeom prst="rect">
            <a:avLst/>
          </a:prstGeom>
          <a:noFill/>
        </p:spPr>
        <p:txBody>
          <a:bodyPr wrap="square" lIns="0" tIns="0" rIns="0" bIns="0" rtlCol="0">
            <a:spAutoFit/>
          </a:bodyPr>
          <a:lstStyle/>
          <a:p>
            <a:pPr algn="ctr"/>
            <a:r>
              <a:rPr lang="en-US" sz="2400" dirty="0">
                <a:latin typeface="+mj-lt"/>
              </a:rPr>
              <a:t>Comprehensive offerings </a:t>
            </a:r>
          </a:p>
        </p:txBody>
      </p:sp>
      <p:grpSp>
        <p:nvGrpSpPr>
          <p:cNvPr id="21" name="Group 20">
            <a:extLst>
              <a:ext uri="{FF2B5EF4-FFF2-40B4-BE49-F238E27FC236}">
                <a16:creationId xmlns:a16="http://schemas.microsoft.com/office/drawing/2014/main" id="{3D83F85C-15E7-1569-624A-00BF46FD8E0E}"/>
              </a:ext>
              <a:ext uri="{C183D7F6-B498-43B3-948B-1728B52AA6E4}">
                <adec:decorative xmlns:adec="http://schemas.microsoft.com/office/drawing/2017/decorative" val="1"/>
              </a:ext>
            </a:extLst>
          </p:cNvPr>
          <p:cNvGrpSpPr/>
          <p:nvPr/>
        </p:nvGrpSpPr>
        <p:grpSpPr>
          <a:xfrm>
            <a:off x="999686" y="3296313"/>
            <a:ext cx="4561871" cy="523220"/>
            <a:chOff x="999686" y="3170650"/>
            <a:chExt cx="4561871" cy="523220"/>
          </a:xfrm>
        </p:grpSpPr>
        <p:sp>
          <p:nvSpPr>
            <p:cNvPr id="14" name="TextBox 13">
              <a:extLst>
                <a:ext uri="{FF2B5EF4-FFF2-40B4-BE49-F238E27FC236}">
                  <a16:creationId xmlns:a16="http://schemas.microsoft.com/office/drawing/2014/main" id="{95CD13B9-617C-B49A-DC04-67F5745C7E8B}"/>
                </a:ext>
              </a:extLst>
            </p:cNvPr>
            <p:cNvSpPr txBox="1"/>
            <p:nvPr/>
          </p:nvSpPr>
          <p:spPr>
            <a:xfrm>
              <a:off x="1594649" y="3170650"/>
              <a:ext cx="3966908"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App insights</a:t>
              </a:r>
            </a:p>
            <a:p>
              <a:r>
                <a:rPr lang="en-US" sz="1200" dirty="0"/>
                <a:t>Functionality, usability, security, performance</a:t>
              </a:r>
            </a:p>
          </p:txBody>
        </p:sp>
        <p:pic>
          <p:nvPicPr>
            <p:cNvPr id="7" name="Graphic 6" descr="Clipboard Partially Checked with solid fill">
              <a:extLst>
                <a:ext uri="{FF2B5EF4-FFF2-40B4-BE49-F238E27FC236}">
                  <a16:creationId xmlns:a16="http://schemas.microsoft.com/office/drawing/2014/main" id="{810A8027-787F-8809-1C1E-AC361832B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686" y="3218165"/>
              <a:ext cx="457200" cy="457200"/>
            </a:xfrm>
            <a:prstGeom prst="rect">
              <a:avLst/>
            </a:prstGeom>
          </p:spPr>
        </p:pic>
      </p:grpSp>
      <p:grpSp>
        <p:nvGrpSpPr>
          <p:cNvPr id="19" name="Group 18">
            <a:extLst>
              <a:ext uri="{FF2B5EF4-FFF2-40B4-BE49-F238E27FC236}">
                <a16:creationId xmlns:a16="http://schemas.microsoft.com/office/drawing/2014/main" id="{2B2114A6-71BA-2740-A4D0-284D65A78748}"/>
              </a:ext>
              <a:ext uri="{C183D7F6-B498-43B3-948B-1728B52AA6E4}">
                <adec:decorative xmlns:adec="http://schemas.microsoft.com/office/drawing/2017/decorative" val="1"/>
              </a:ext>
            </a:extLst>
          </p:cNvPr>
          <p:cNvGrpSpPr/>
          <p:nvPr/>
        </p:nvGrpSpPr>
        <p:grpSpPr>
          <a:xfrm>
            <a:off x="999686" y="4967097"/>
            <a:ext cx="4561871" cy="523220"/>
            <a:chOff x="999686" y="4967097"/>
            <a:chExt cx="4561871" cy="523220"/>
          </a:xfrm>
        </p:grpSpPr>
        <p:sp>
          <p:nvSpPr>
            <p:cNvPr id="17" name="TextBox 16">
              <a:extLst>
                <a:ext uri="{FF2B5EF4-FFF2-40B4-BE49-F238E27FC236}">
                  <a16:creationId xmlns:a16="http://schemas.microsoft.com/office/drawing/2014/main" id="{0A409467-A03A-2E06-9A8A-C393D2201A08}"/>
                </a:ext>
              </a:extLst>
            </p:cNvPr>
            <p:cNvSpPr txBox="1"/>
            <p:nvPr/>
          </p:nvSpPr>
          <p:spPr>
            <a:xfrm>
              <a:off x="1594649" y="4967097"/>
              <a:ext cx="3966908"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Segoe UI" panose="020B0502040204020203" pitchFamily="34" charset="0"/>
                </a:rPr>
                <a:t>Technical requirement</a:t>
              </a:r>
            </a:p>
            <a:p>
              <a:pPr algn="l"/>
              <a:r>
                <a:rPr lang="en-US" sz="1200" dirty="0"/>
                <a:t>Uncover technical bottlenecks and requirements</a:t>
              </a:r>
            </a:p>
          </p:txBody>
        </p:sp>
        <p:pic>
          <p:nvPicPr>
            <p:cNvPr id="9" name="Graphic 8" descr="Newspaper with solid fill">
              <a:extLst>
                <a:ext uri="{FF2B5EF4-FFF2-40B4-BE49-F238E27FC236}">
                  <a16:creationId xmlns:a16="http://schemas.microsoft.com/office/drawing/2014/main" id="{0F698363-D167-E39F-FCED-7CEC1AA1A8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686" y="5000107"/>
              <a:ext cx="457200" cy="457200"/>
            </a:xfrm>
            <a:prstGeom prst="rect">
              <a:avLst/>
            </a:prstGeom>
          </p:spPr>
        </p:pic>
      </p:grpSp>
      <p:grpSp>
        <p:nvGrpSpPr>
          <p:cNvPr id="20" name="Group 19">
            <a:extLst>
              <a:ext uri="{FF2B5EF4-FFF2-40B4-BE49-F238E27FC236}">
                <a16:creationId xmlns:a16="http://schemas.microsoft.com/office/drawing/2014/main" id="{5A4B28AD-D574-6945-FDD8-82FEBA3C94BF}"/>
              </a:ext>
              <a:ext uri="{C183D7F6-B498-43B3-948B-1728B52AA6E4}">
                <adec:decorative xmlns:adec="http://schemas.microsoft.com/office/drawing/2017/decorative" val="1"/>
              </a:ext>
            </a:extLst>
          </p:cNvPr>
          <p:cNvGrpSpPr/>
          <p:nvPr/>
        </p:nvGrpSpPr>
        <p:grpSpPr>
          <a:xfrm>
            <a:off x="999686" y="4131705"/>
            <a:ext cx="4561871" cy="523220"/>
            <a:chOff x="999686" y="4031428"/>
            <a:chExt cx="4561871" cy="523220"/>
          </a:xfrm>
        </p:grpSpPr>
        <p:sp>
          <p:nvSpPr>
            <p:cNvPr id="28" name="TextBox 27">
              <a:extLst>
                <a:ext uri="{FF2B5EF4-FFF2-40B4-BE49-F238E27FC236}">
                  <a16:creationId xmlns:a16="http://schemas.microsoft.com/office/drawing/2014/main" id="{33C4F4B3-91BA-00A9-825C-31D291F45BD9}"/>
                </a:ext>
              </a:extLst>
            </p:cNvPr>
            <p:cNvSpPr txBox="1"/>
            <p:nvPr/>
          </p:nvSpPr>
          <p:spPr>
            <a:xfrm>
              <a:off x="1594649" y="4031428"/>
              <a:ext cx="3966908"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Effort estimation</a:t>
              </a:r>
            </a:p>
            <a:p>
              <a:r>
                <a:rPr lang="en-US" sz="1200" dirty="0"/>
                <a:t>Identify optimal path for applications</a:t>
              </a:r>
            </a:p>
          </p:txBody>
        </p:sp>
        <p:pic>
          <p:nvPicPr>
            <p:cNvPr id="13" name="Graphic 12" descr="Stopwatch 33% with solid fill">
              <a:extLst>
                <a:ext uri="{FF2B5EF4-FFF2-40B4-BE49-F238E27FC236}">
                  <a16:creationId xmlns:a16="http://schemas.microsoft.com/office/drawing/2014/main" id="{03E3F0E9-F683-2BAC-B73A-7D5DFC9CA4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9686" y="4064438"/>
              <a:ext cx="457200" cy="457200"/>
            </a:xfrm>
            <a:prstGeom prst="rect">
              <a:avLst/>
            </a:prstGeom>
          </p:spPr>
        </p:pic>
      </p:grpSp>
      <p:grpSp>
        <p:nvGrpSpPr>
          <p:cNvPr id="22" name="Group 21">
            <a:extLst>
              <a:ext uri="{FF2B5EF4-FFF2-40B4-BE49-F238E27FC236}">
                <a16:creationId xmlns:a16="http://schemas.microsoft.com/office/drawing/2014/main" id="{9547F4D2-3578-9285-2A84-D38AF00B293B}"/>
              </a:ext>
              <a:ext uri="{C183D7F6-B498-43B3-948B-1728B52AA6E4}">
                <adec:decorative xmlns:adec="http://schemas.microsoft.com/office/drawing/2017/decorative" val="1"/>
              </a:ext>
            </a:extLst>
          </p:cNvPr>
          <p:cNvGrpSpPr/>
          <p:nvPr/>
        </p:nvGrpSpPr>
        <p:grpSpPr>
          <a:xfrm>
            <a:off x="999686" y="2460921"/>
            <a:ext cx="4561870" cy="523220"/>
            <a:chOff x="999686" y="2460921"/>
            <a:chExt cx="4561870" cy="523220"/>
          </a:xfrm>
        </p:grpSpPr>
        <p:sp>
          <p:nvSpPr>
            <p:cNvPr id="6" name="TextBox 5">
              <a:extLst>
                <a:ext uri="{FF2B5EF4-FFF2-40B4-BE49-F238E27FC236}">
                  <a16:creationId xmlns:a16="http://schemas.microsoft.com/office/drawing/2014/main" id="{6ADB5F07-4705-A167-CE4B-73DE760CDA49}"/>
                </a:ext>
              </a:extLst>
            </p:cNvPr>
            <p:cNvSpPr txBox="1"/>
            <p:nvPr/>
          </p:nvSpPr>
          <p:spPr>
            <a:xfrm>
              <a:off x="1594649" y="2460921"/>
              <a:ext cx="3966907"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App Inventory</a:t>
              </a:r>
            </a:p>
            <a:p>
              <a:pPr algn="l"/>
              <a:r>
                <a:rPr lang="en-US" sz="1200" dirty="0"/>
                <a:t>Unified view of app and data portfolio</a:t>
              </a:r>
            </a:p>
          </p:txBody>
        </p:sp>
        <p:pic>
          <p:nvPicPr>
            <p:cNvPr id="16" name="Graphic 15" descr="Blueprint with solid fill">
              <a:extLst>
                <a:ext uri="{FF2B5EF4-FFF2-40B4-BE49-F238E27FC236}">
                  <a16:creationId xmlns:a16="http://schemas.microsoft.com/office/drawing/2014/main" id="{95BCC2ED-D589-5CEC-B427-7ABD5E8569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9686" y="2489340"/>
              <a:ext cx="457200" cy="457200"/>
            </a:xfrm>
            <a:prstGeom prst="rect">
              <a:avLst/>
            </a:prstGeom>
          </p:spPr>
        </p:pic>
      </p:grpSp>
      <p:sp>
        <p:nvSpPr>
          <p:cNvPr id="23" name="TextBox 22">
            <a:extLst>
              <a:ext uri="{FF2B5EF4-FFF2-40B4-BE49-F238E27FC236}">
                <a16:creationId xmlns:a16="http://schemas.microsoft.com/office/drawing/2014/main" id="{B1CE22B9-70E2-E630-9EEE-294A3369C94B}"/>
              </a:ext>
            </a:extLst>
          </p:cNvPr>
          <p:cNvSpPr txBox="1"/>
          <p:nvPr/>
        </p:nvSpPr>
        <p:spPr>
          <a:xfrm>
            <a:off x="1071872" y="1410085"/>
            <a:ext cx="4521198" cy="738664"/>
          </a:xfrm>
          <a:prstGeom prst="rect">
            <a:avLst/>
          </a:prstGeom>
          <a:noFill/>
        </p:spPr>
        <p:txBody>
          <a:bodyPr wrap="square" lIns="0" tIns="0" rIns="0" bIns="0" rtlCol="0">
            <a:spAutoFit/>
          </a:bodyPr>
          <a:lstStyle/>
          <a:p>
            <a:pPr algn="ctr"/>
            <a:r>
              <a:rPr lang="en-US" sz="2400" dirty="0">
                <a:latin typeface="+mj-lt"/>
              </a:rPr>
              <a:t>Get app and data estate ready for innovation</a:t>
            </a:r>
          </a:p>
        </p:txBody>
      </p:sp>
      <p:sp>
        <p:nvSpPr>
          <p:cNvPr id="24" name="TextBox 23">
            <a:extLst>
              <a:ext uri="{FF2B5EF4-FFF2-40B4-BE49-F238E27FC236}">
                <a16:creationId xmlns:a16="http://schemas.microsoft.com/office/drawing/2014/main" id="{1C304469-07E1-EA97-EA56-E8D1422B849D}"/>
              </a:ext>
            </a:extLst>
          </p:cNvPr>
          <p:cNvSpPr txBox="1"/>
          <p:nvPr/>
        </p:nvSpPr>
        <p:spPr>
          <a:xfrm>
            <a:off x="7815037" y="3290515"/>
            <a:ext cx="3148885"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mn-cs"/>
              </a:rPr>
              <a:t>Azure Migrate Application and Code Assessment</a:t>
            </a:r>
          </a:p>
        </p:txBody>
      </p:sp>
      <p:sp>
        <p:nvSpPr>
          <p:cNvPr id="25" name="TextBox 24">
            <a:extLst>
              <a:ext uri="{FF2B5EF4-FFF2-40B4-BE49-F238E27FC236}">
                <a16:creationId xmlns:a16="http://schemas.microsoft.com/office/drawing/2014/main" id="{2922D456-C334-43BE-F75B-2DAA8DD4D1EC}"/>
              </a:ext>
            </a:extLst>
          </p:cNvPr>
          <p:cNvSpPr txBox="1"/>
          <p:nvPr/>
        </p:nvSpPr>
        <p:spPr>
          <a:xfrm>
            <a:off x="7815037" y="4063594"/>
            <a:ext cx="3148885"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Sans Text Semibold"/>
                <a:ea typeface="+mn-ea"/>
                <a:cs typeface="+mn-cs"/>
              </a:rPr>
              <a:t>Partner solutions</a:t>
            </a:r>
          </a:p>
        </p:txBody>
      </p:sp>
      <p:sp>
        <p:nvSpPr>
          <p:cNvPr id="26" name="TextBox 25">
            <a:extLst>
              <a:ext uri="{FF2B5EF4-FFF2-40B4-BE49-F238E27FC236}">
                <a16:creationId xmlns:a16="http://schemas.microsoft.com/office/drawing/2014/main" id="{6AB8AE82-FB1D-5E42-B9EC-0960524EFF8D}"/>
              </a:ext>
            </a:extLst>
          </p:cNvPr>
          <p:cNvSpPr txBox="1"/>
          <p:nvPr/>
        </p:nvSpPr>
        <p:spPr>
          <a:xfrm>
            <a:off x="7815037" y="2294788"/>
            <a:ext cx="3148885"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Sans Text Semibold"/>
                <a:ea typeface="+mn-ea"/>
                <a:cs typeface="+mn-cs"/>
              </a:rPr>
              <a:t>Microsoft solutions</a:t>
            </a:r>
          </a:p>
        </p:txBody>
      </p:sp>
      <p:sp>
        <p:nvSpPr>
          <p:cNvPr id="27" name="TextBox 26">
            <a:extLst>
              <a:ext uri="{FF2B5EF4-FFF2-40B4-BE49-F238E27FC236}">
                <a16:creationId xmlns:a16="http://schemas.microsoft.com/office/drawing/2014/main" id="{D317585B-01ED-BB3F-8E69-D94C210EB389}"/>
              </a:ext>
            </a:extLst>
          </p:cNvPr>
          <p:cNvSpPr txBox="1"/>
          <p:nvPr/>
        </p:nvSpPr>
        <p:spPr>
          <a:xfrm>
            <a:off x="7815037" y="5448472"/>
            <a:ext cx="31488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mn-cs"/>
              </a:rPr>
              <a:t>Dr Migrate</a:t>
            </a:r>
          </a:p>
        </p:txBody>
      </p:sp>
      <p:sp>
        <p:nvSpPr>
          <p:cNvPr id="29" name="TextBox 28">
            <a:extLst>
              <a:ext uri="{FF2B5EF4-FFF2-40B4-BE49-F238E27FC236}">
                <a16:creationId xmlns:a16="http://schemas.microsoft.com/office/drawing/2014/main" id="{26D3822D-70F1-9AA3-B624-DFBCCDEFEA5A}"/>
              </a:ext>
            </a:extLst>
          </p:cNvPr>
          <p:cNvSpPr txBox="1"/>
          <p:nvPr/>
        </p:nvSpPr>
        <p:spPr>
          <a:xfrm>
            <a:off x="8747738" y="2823429"/>
            <a:ext cx="4432368" cy="246222"/>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mn-cs"/>
              </a:rPr>
              <a:t>Azure Migrate</a:t>
            </a:r>
          </a:p>
        </p:txBody>
      </p:sp>
      <p:sp>
        <p:nvSpPr>
          <p:cNvPr id="30" name="TextBox 29">
            <a:extLst>
              <a:ext uri="{FF2B5EF4-FFF2-40B4-BE49-F238E27FC236}">
                <a16:creationId xmlns:a16="http://schemas.microsoft.com/office/drawing/2014/main" id="{CD037648-4E2B-B0FD-3191-D1C25159BE9D}"/>
              </a:ext>
            </a:extLst>
          </p:cNvPr>
          <p:cNvSpPr txBox="1"/>
          <p:nvPr/>
        </p:nvSpPr>
        <p:spPr>
          <a:xfrm>
            <a:off x="7815038" y="4991247"/>
            <a:ext cx="31488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mn-cs"/>
              </a:rPr>
              <a:t>Unify Cloud</a:t>
            </a:r>
          </a:p>
        </p:txBody>
      </p:sp>
      <p:sp>
        <p:nvSpPr>
          <p:cNvPr id="31" name="TextBox 30">
            <a:extLst>
              <a:ext uri="{FF2B5EF4-FFF2-40B4-BE49-F238E27FC236}">
                <a16:creationId xmlns:a16="http://schemas.microsoft.com/office/drawing/2014/main" id="{19AE9D68-F829-91F9-EC49-AED82E05C25B}"/>
              </a:ext>
            </a:extLst>
          </p:cNvPr>
          <p:cNvSpPr txBox="1"/>
          <p:nvPr/>
        </p:nvSpPr>
        <p:spPr>
          <a:xfrm>
            <a:off x="7815038" y="4485648"/>
            <a:ext cx="31488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mn-cs"/>
              </a:rPr>
              <a:t>CAST Highlight</a:t>
            </a:r>
          </a:p>
        </p:txBody>
      </p:sp>
      <p:grpSp>
        <p:nvGrpSpPr>
          <p:cNvPr id="2" name="Group 1">
            <a:extLst>
              <a:ext uri="{FF2B5EF4-FFF2-40B4-BE49-F238E27FC236}">
                <a16:creationId xmlns:a16="http://schemas.microsoft.com/office/drawing/2014/main" id="{005D8954-9849-1E44-69E8-A13444F8DCE7}"/>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4" name="Rectangle: Rounded Corners 3">
              <a:extLst>
                <a:ext uri="{FF2B5EF4-FFF2-40B4-BE49-F238E27FC236}">
                  <a16:creationId xmlns:a16="http://schemas.microsoft.com/office/drawing/2014/main" id="{9DE7240F-AF1F-78BE-4E14-1D3CC208D108}"/>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5F91F3FE-524B-D8E5-5489-8A6DA8E0F2F1}"/>
                </a:ext>
              </a:extLst>
            </p:cNvPr>
            <p:cNvGrpSpPr/>
            <p:nvPr/>
          </p:nvGrpSpPr>
          <p:grpSpPr>
            <a:xfrm>
              <a:off x="10687108" y="554711"/>
              <a:ext cx="1219200" cy="293994"/>
              <a:chOff x="10706100" y="554712"/>
              <a:chExt cx="1219200" cy="293994"/>
            </a:xfrm>
          </p:grpSpPr>
          <p:pic>
            <p:nvPicPr>
              <p:cNvPr id="8" name="Graphic 7">
                <a:extLst>
                  <a:ext uri="{FF2B5EF4-FFF2-40B4-BE49-F238E27FC236}">
                    <a16:creationId xmlns:a16="http://schemas.microsoft.com/office/drawing/2014/main" id="{ECE06D43-357C-4958-79D8-98F9CC837E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631306" y="554712"/>
                <a:ext cx="293994" cy="293994"/>
              </a:xfrm>
              <a:prstGeom prst="rect">
                <a:avLst/>
              </a:prstGeom>
            </p:spPr>
          </p:pic>
          <p:sp>
            <p:nvSpPr>
              <p:cNvPr id="12" name="TextBox 11">
                <a:extLst>
                  <a:ext uri="{FF2B5EF4-FFF2-40B4-BE49-F238E27FC236}">
                    <a16:creationId xmlns:a16="http://schemas.microsoft.com/office/drawing/2014/main" id="{FC5A98B3-63CC-EAE2-3F4B-EBCDE193BCC0}"/>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spTree>
    <p:extLst>
      <p:ext uri="{BB962C8B-B14F-4D97-AF65-F5344CB8AC3E}">
        <p14:creationId xmlns:p14="http://schemas.microsoft.com/office/powerpoint/2010/main" val="33302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3A2C6D10-7B5B-A17A-5F83-0FD6ED7F6125}"/>
              </a:ext>
              <a:ext uri="{C183D7F6-B498-43B3-948B-1728B52AA6E4}">
                <adec:decorative xmlns:adec="http://schemas.microsoft.com/office/drawing/2017/decorative" val="1"/>
              </a:ext>
            </a:extLst>
          </p:cNvPr>
          <p:cNvSpPr/>
          <p:nvPr/>
        </p:nvSpPr>
        <p:spPr bwMode="auto">
          <a:xfrm>
            <a:off x="8128000" y="0"/>
            <a:ext cx="4064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indent="-231775">
              <a:spcAft>
                <a:spcPts val="600"/>
              </a:spcAft>
              <a:buFont typeface="Arial" panose="020B0604020202020204" pitchFamily="34" charset="0"/>
              <a:buChar char="•"/>
            </a:pPr>
            <a:endParaRPr lang="en-US" dirty="0">
              <a:solidFill>
                <a:schemeClr val="tx1"/>
              </a:solidFill>
            </a:endParaRPr>
          </a:p>
        </p:txBody>
      </p:sp>
      <p:sp>
        <p:nvSpPr>
          <p:cNvPr id="57" name="TextBox 56">
            <a:extLst>
              <a:ext uri="{FF2B5EF4-FFF2-40B4-BE49-F238E27FC236}">
                <a16:creationId xmlns:a16="http://schemas.microsoft.com/office/drawing/2014/main" id="{3F65ADE7-7D5C-EE89-B150-35F5E77A9EF3}"/>
              </a:ext>
            </a:extLst>
          </p:cNvPr>
          <p:cNvSpPr txBox="1"/>
          <p:nvPr/>
        </p:nvSpPr>
        <p:spPr>
          <a:xfrm>
            <a:off x="8539453" y="1693216"/>
            <a:ext cx="3241094"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Comprehensive </a:t>
            </a:r>
            <a:r>
              <a:rPr lang="en-US" sz="2000" dirty="0">
                <a:solidFill>
                  <a:srgbClr val="C03BC4"/>
                </a:solidFill>
                <a:latin typeface="+mj-lt"/>
              </a:rPr>
              <a:t>offerings</a:t>
            </a:r>
            <a:r>
              <a:rPr lang="en-US" sz="2000" dirty="0">
                <a:latin typeface="+mj-lt"/>
              </a:rPr>
              <a:t> </a:t>
            </a:r>
            <a:r>
              <a:rPr lang="en-US" sz="2000" dirty="0"/>
              <a:t>for </a:t>
            </a:r>
            <a:r>
              <a:rPr lang="en-US" sz="2000" dirty="0">
                <a:solidFill>
                  <a:srgbClr val="C03BC4"/>
                </a:solidFill>
                <a:latin typeface="+mj-lt"/>
              </a:rPr>
              <a:t>modernization</a:t>
            </a:r>
            <a:r>
              <a:rPr lang="en-US" sz="2000" dirty="0">
                <a:latin typeface="+mj-lt"/>
              </a:rPr>
              <a:t> </a:t>
            </a:r>
            <a:r>
              <a:rPr lang="en-US" sz="2000" dirty="0"/>
              <a:t>on Azure</a:t>
            </a:r>
            <a:endParaRPr kumimoji="0" lang="en-US" sz="2000" b="0" i="0" u="none" strike="noStrike" kern="1200" cap="none" spc="0" normalizeH="0" baseline="0" noProof="0" dirty="0">
              <a:ln>
                <a:noFill/>
              </a:ln>
              <a:effectLst/>
              <a:uLnTx/>
              <a:uFillTx/>
              <a:ea typeface="+mn-ea"/>
              <a:cs typeface="+mn-cs"/>
            </a:endParaRPr>
          </a:p>
        </p:txBody>
      </p:sp>
      <p:sp>
        <p:nvSpPr>
          <p:cNvPr id="49" name="TextBox 48">
            <a:extLst>
              <a:ext uri="{FF2B5EF4-FFF2-40B4-BE49-F238E27FC236}">
                <a16:creationId xmlns:a16="http://schemas.microsoft.com/office/drawing/2014/main" id="{75F452C5-DD42-1897-697F-5348EC24B664}"/>
              </a:ext>
            </a:extLst>
          </p:cNvPr>
          <p:cNvSpPr txBox="1"/>
          <p:nvPr/>
        </p:nvSpPr>
        <p:spPr>
          <a:xfrm>
            <a:off x="8788400" y="4652854"/>
            <a:ext cx="2743200" cy="457200"/>
          </a:xfrm>
          <a:prstGeom prst="rect">
            <a:avLst/>
          </a:prstGeom>
          <a:noFill/>
        </p:spPr>
        <p:txBody>
          <a:bodyPr wrap="square" lIns="0" tIns="0" rIns="0" bIns="0" anchor="ctr">
            <a:noAutofit/>
          </a:bodyPr>
          <a:lstStyle/>
          <a:p>
            <a:pPr algn="ctr"/>
            <a:r>
              <a:rPr lang="en-US" sz="1400" dirty="0">
                <a:solidFill>
                  <a:schemeClr val="tx1"/>
                </a:solidFill>
              </a:rPr>
              <a:t>Enterprise skilling and enablement</a:t>
            </a:r>
          </a:p>
        </p:txBody>
      </p:sp>
      <p:sp>
        <p:nvSpPr>
          <p:cNvPr id="48" name="TextBox 47">
            <a:extLst>
              <a:ext uri="{FF2B5EF4-FFF2-40B4-BE49-F238E27FC236}">
                <a16:creationId xmlns:a16="http://schemas.microsoft.com/office/drawing/2014/main" id="{C5DA1CD8-DD57-BA7F-7A72-5E4E7A41B288}"/>
              </a:ext>
            </a:extLst>
          </p:cNvPr>
          <p:cNvSpPr txBox="1">
            <a:spLocks/>
          </p:cNvSpPr>
          <p:nvPr/>
        </p:nvSpPr>
        <p:spPr>
          <a:xfrm>
            <a:off x="8788400" y="3400210"/>
            <a:ext cx="2743200" cy="457200"/>
          </a:xfrm>
          <a:prstGeom prst="rect">
            <a:avLst/>
          </a:prstGeom>
          <a:noFill/>
        </p:spPr>
        <p:txBody>
          <a:bodyPr wrap="square" lIns="0" tIns="0" rIns="0" bIns="0" anchor="ctr">
            <a:noAutofit/>
          </a:bodyPr>
          <a:lstStyle/>
          <a:p>
            <a:pPr algn="ctr"/>
            <a:r>
              <a:rPr lang="en-US" sz="1400" dirty="0">
                <a:solidFill>
                  <a:schemeClr val="tx1"/>
                </a:solidFill>
              </a:rPr>
              <a:t>Enterprise-grade end-to-end security</a:t>
            </a:r>
          </a:p>
        </p:txBody>
      </p:sp>
      <p:sp>
        <p:nvSpPr>
          <p:cNvPr id="40" name="TextBox 39">
            <a:extLst>
              <a:ext uri="{FF2B5EF4-FFF2-40B4-BE49-F238E27FC236}">
                <a16:creationId xmlns:a16="http://schemas.microsoft.com/office/drawing/2014/main" id="{5F7D171C-CEFF-936E-F631-64E49F61CA76}"/>
              </a:ext>
            </a:extLst>
          </p:cNvPr>
          <p:cNvSpPr txBox="1"/>
          <p:nvPr/>
        </p:nvSpPr>
        <p:spPr>
          <a:xfrm>
            <a:off x="8788400" y="4026532"/>
            <a:ext cx="2743200" cy="457200"/>
          </a:xfrm>
          <a:prstGeom prst="rect">
            <a:avLst/>
          </a:prstGeom>
          <a:noFill/>
        </p:spPr>
        <p:txBody>
          <a:bodyPr wrap="square" lIns="0" tIns="0" rIns="0" bIns="0" anchor="ctr">
            <a:noAutofit/>
          </a:bodyPr>
          <a:lstStyle/>
          <a:p>
            <a:pPr algn="ctr"/>
            <a:r>
              <a:rPr lang="en-US" sz="1400" dirty="0">
                <a:solidFill>
                  <a:schemeClr val="tx1"/>
                </a:solidFill>
              </a:rPr>
              <a:t>Support for all language and frameworks</a:t>
            </a:r>
          </a:p>
        </p:txBody>
      </p:sp>
      <p:sp>
        <p:nvSpPr>
          <p:cNvPr id="39" name="TextBox 38">
            <a:extLst>
              <a:ext uri="{FF2B5EF4-FFF2-40B4-BE49-F238E27FC236}">
                <a16:creationId xmlns:a16="http://schemas.microsoft.com/office/drawing/2014/main" id="{35FEC659-363E-5453-DD3E-70368DE85910}"/>
              </a:ext>
            </a:extLst>
          </p:cNvPr>
          <p:cNvSpPr txBox="1"/>
          <p:nvPr/>
        </p:nvSpPr>
        <p:spPr>
          <a:xfrm>
            <a:off x="8788400" y="2773888"/>
            <a:ext cx="2743200" cy="457200"/>
          </a:xfrm>
          <a:prstGeom prst="rect">
            <a:avLst/>
          </a:prstGeom>
          <a:noFill/>
        </p:spPr>
        <p:txBody>
          <a:bodyPr wrap="square" lIns="0" tIns="0" rIns="0" bIns="0" anchor="ctr">
            <a:noAutofit/>
          </a:bodyPr>
          <a:lstStyle/>
          <a:p>
            <a:pPr algn="ctr"/>
            <a:r>
              <a:rPr lang="en-US" sz="1400" dirty="0">
                <a:solidFill>
                  <a:schemeClr val="tx1"/>
                </a:solidFill>
              </a:rPr>
              <a:t>Comprehensive AI ready platform services</a:t>
            </a:r>
          </a:p>
        </p:txBody>
      </p:sp>
      <p:sp>
        <p:nvSpPr>
          <p:cNvPr id="36" name="TextBox 35">
            <a:extLst>
              <a:ext uri="{FF2B5EF4-FFF2-40B4-BE49-F238E27FC236}">
                <a16:creationId xmlns:a16="http://schemas.microsoft.com/office/drawing/2014/main" id="{44075074-C6EE-77C2-D445-C4CB3F1DADA0}"/>
              </a:ext>
            </a:extLst>
          </p:cNvPr>
          <p:cNvSpPr txBox="1"/>
          <p:nvPr/>
        </p:nvSpPr>
        <p:spPr>
          <a:xfrm>
            <a:off x="8788400" y="5279176"/>
            <a:ext cx="2743200" cy="457200"/>
          </a:xfrm>
          <a:prstGeom prst="rect">
            <a:avLst/>
          </a:prstGeom>
          <a:noFill/>
        </p:spPr>
        <p:txBody>
          <a:bodyPr wrap="square" lIns="0" tIns="0" rIns="0" bIns="0" anchor="ctr">
            <a:noAutofit/>
          </a:bodyPr>
          <a:lstStyle/>
          <a:p>
            <a:pPr algn="ctr"/>
            <a:r>
              <a:rPr lang="en-US" sz="1400" dirty="0"/>
              <a:t>E</a:t>
            </a:r>
            <a:r>
              <a:rPr lang="en-US" sz="1400" dirty="0">
                <a:solidFill>
                  <a:schemeClr val="tx1"/>
                </a:solidFill>
              </a:rPr>
              <a:t>cosystem of partners</a:t>
            </a:r>
          </a:p>
        </p:txBody>
      </p:sp>
      <p:sp>
        <p:nvSpPr>
          <p:cNvPr id="34" name="TextBox 33">
            <a:extLst>
              <a:ext uri="{FF2B5EF4-FFF2-40B4-BE49-F238E27FC236}">
                <a16:creationId xmlns:a16="http://schemas.microsoft.com/office/drawing/2014/main" id="{7AAE4D47-0E5B-00F6-B407-03D1A62E0979}"/>
              </a:ext>
            </a:extLst>
          </p:cNvPr>
          <p:cNvSpPr txBox="1"/>
          <p:nvPr/>
        </p:nvSpPr>
        <p:spPr>
          <a:xfrm>
            <a:off x="8788400" y="5905500"/>
            <a:ext cx="2743200" cy="457200"/>
          </a:xfrm>
          <a:prstGeom prst="rect">
            <a:avLst/>
          </a:prstGeom>
          <a:noFill/>
        </p:spPr>
        <p:txBody>
          <a:bodyPr wrap="square" lIns="0" tIns="0" rIns="0" bIns="0" rtlCol="0" anchor="ctr">
            <a:noAutofit/>
          </a:bodyPr>
          <a:lstStyle/>
          <a:p>
            <a:pPr algn="ctr"/>
            <a:r>
              <a:rPr lang="en-US" sz="1400" dirty="0"/>
              <a:t>Extensive </a:t>
            </a:r>
            <a:r>
              <a:rPr lang="en-US" sz="1400" dirty="0">
                <a:solidFill>
                  <a:schemeClr val="tx1"/>
                </a:solidFill>
              </a:rPr>
              <a:t>coverage from assessment to deployment</a:t>
            </a:r>
            <a:endParaRPr lang="en-US" sz="1400" dirty="0"/>
          </a:p>
        </p:txBody>
      </p:sp>
      <p:grpSp>
        <p:nvGrpSpPr>
          <p:cNvPr id="65" name="Group 64">
            <a:extLst>
              <a:ext uri="{FF2B5EF4-FFF2-40B4-BE49-F238E27FC236}">
                <a16:creationId xmlns:a16="http://schemas.microsoft.com/office/drawing/2014/main" id="{E6EE74BE-C9F7-7A59-3254-2019F24F2243}"/>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58" name="Rectangle: Rounded Corners 57">
              <a:extLst>
                <a:ext uri="{FF2B5EF4-FFF2-40B4-BE49-F238E27FC236}">
                  <a16:creationId xmlns:a16="http://schemas.microsoft.com/office/drawing/2014/main" id="{7C6C0C8A-7FB0-6417-2586-FB458E3AA5F5}"/>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EAB27D6F-3638-E8FD-FE41-59433D07004C}"/>
                </a:ext>
              </a:extLst>
            </p:cNvPr>
            <p:cNvGrpSpPr/>
            <p:nvPr/>
          </p:nvGrpSpPr>
          <p:grpSpPr>
            <a:xfrm>
              <a:off x="10687108" y="554711"/>
              <a:ext cx="1219200" cy="293994"/>
              <a:chOff x="10706100" y="554712"/>
              <a:chExt cx="1219200" cy="293994"/>
            </a:xfrm>
          </p:grpSpPr>
          <p:pic>
            <p:nvPicPr>
              <p:cNvPr id="30" name="Graphic 29">
                <a:extLst>
                  <a:ext uri="{FF2B5EF4-FFF2-40B4-BE49-F238E27FC236}">
                    <a16:creationId xmlns:a16="http://schemas.microsoft.com/office/drawing/2014/main" id="{90046C7D-1A67-CC63-FCC8-4507CBC5E9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1306" y="554712"/>
                <a:ext cx="293994" cy="293994"/>
              </a:xfrm>
              <a:prstGeom prst="rect">
                <a:avLst/>
              </a:prstGeom>
            </p:spPr>
          </p:pic>
          <p:sp>
            <p:nvSpPr>
              <p:cNvPr id="31" name="TextBox 30">
                <a:extLst>
                  <a:ext uri="{FF2B5EF4-FFF2-40B4-BE49-F238E27FC236}">
                    <a16:creationId xmlns:a16="http://schemas.microsoft.com/office/drawing/2014/main" id="{FDA0AA56-4CA8-A66C-7EDE-DD72AF1003F2}"/>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sp>
        <p:nvSpPr>
          <p:cNvPr id="37" name="Title 36">
            <a:extLst>
              <a:ext uri="{FF2B5EF4-FFF2-40B4-BE49-F238E27FC236}">
                <a16:creationId xmlns:a16="http://schemas.microsoft.com/office/drawing/2014/main" id="{765E8BB9-D062-1FEF-DB73-0DB7419B7FB7}"/>
              </a:ext>
            </a:extLst>
          </p:cNvPr>
          <p:cNvSpPr>
            <a:spLocks noGrp="1"/>
          </p:cNvSpPr>
          <p:nvPr>
            <p:ph type="title"/>
          </p:nvPr>
        </p:nvSpPr>
        <p:spPr>
          <a:xfrm>
            <a:off x="588263" y="457200"/>
            <a:ext cx="11018520" cy="1107996"/>
          </a:xfrm>
        </p:spPr>
        <p:txBody>
          <a:bodyPr/>
          <a:lstStyle/>
          <a:p>
            <a:r>
              <a:rPr lang="en-US" sz="3600" dirty="0"/>
              <a:t>Modernization requires a portfolio </a:t>
            </a:r>
            <a:br>
              <a:rPr lang="en-US" sz="3600" dirty="0"/>
            </a:br>
            <a:r>
              <a:rPr lang="en-US" sz="3600" dirty="0"/>
              <a:t>approach aligned to outcomes</a:t>
            </a:r>
            <a:endParaRPr lang="en-US" dirty="0"/>
          </a:p>
        </p:txBody>
      </p:sp>
      <p:grpSp>
        <p:nvGrpSpPr>
          <p:cNvPr id="10" name="Group 9">
            <a:extLst>
              <a:ext uri="{FF2B5EF4-FFF2-40B4-BE49-F238E27FC236}">
                <a16:creationId xmlns:a16="http://schemas.microsoft.com/office/drawing/2014/main" id="{E9012AFB-8E73-1F8C-B5D5-DB4161050D9F}"/>
              </a:ext>
              <a:ext uri="{C183D7F6-B498-43B3-948B-1728B52AA6E4}">
                <adec:decorative xmlns:adec="http://schemas.microsoft.com/office/drawing/2017/decorative" val="1"/>
              </a:ext>
            </a:extLst>
          </p:cNvPr>
          <p:cNvGrpSpPr/>
          <p:nvPr/>
        </p:nvGrpSpPr>
        <p:grpSpPr>
          <a:xfrm>
            <a:off x="729036" y="1895611"/>
            <a:ext cx="6559296" cy="4402002"/>
            <a:chOff x="729036" y="1895611"/>
            <a:chExt cx="6559296" cy="4402002"/>
          </a:xfrm>
        </p:grpSpPr>
        <p:sp>
          <p:nvSpPr>
            <p:cNvPr id="3" name="Cylinder 2">
              <a:extLst>
                <a:ext uri="{FF2B5EF4-FFF2-40B4-BE49-F238E27FC236}">
                  <a16:creationId xmlns:a16="http://schemas.microsoft.com/office/drawing/2014/main" id="{0476127D-606B-9553-EFFB-5B08E7055000}"/>
                </a:ext>
                <a:ext uri="{C183D7F6-B498-43B3-948B-1728B52AA6E4}">
                  <adec:decorative xmlns:adec="http://schemas.microsoft.com/office/drawing/2017/decorative" val="1"/>
                </a:ext>
              </a:extLst>
            </p:cNvPr>
            <p:cNvSpPr>
              <a:spLocks noChangeAspect="1"/>
            </p:cNvSpPr>
            <p:nvPr/>
          </p:nvSpPr>
          <p:spPr bwMode="auto">
            <a:xfrm>
              <a:off x="1893912" y="3745115"/>
              <a:ext cx="1058805" cy="1170318"/>
            </a:xfrm>
            <a:prstGeom prst="can">
              <a:avLst/>
            </a:prstGeom>
            <a:gradFill>
              <a:gsLst>
                <a:gs pos="0">
                  <a:schemeClr val="accent1">
                    <a:lumMod val="60000"/>
                    <a:lumOff val="40000"/>
                  </a:schemeClr>
                </a:gs>
                <a:gs pos="34000">
                  <a:schemeClr val="accent1">
                    <a:lumMod val="97000"/>
                    <a:lumOff val="3000"/>
                  </a:schemeClr>
                </a:gs>
                <a:gs pos="100000">
                  <a:srgbClr val="0078D4"/>
                </a:gs>
              </a:gsLst>
              <a:lin ang="16200000" scaled="1"/>
            </a:gra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4" name="Cylinder 3">
              <a:extLst>
                <a:ext uri="{FF2B5EF4-FFF2-40B4-BE49-F238E27FC236}">
                  <a16:creationId xmlns:a16="http://schemas.microsoft.com/office/drawing/2014/main" id="{74195775-8485-28CB-3C5C-B41E274E52FD}"/>
                </a:ext>
              </a:extLst>
            </p:cNvPr>
            <p:cNvSpPr>
              <a:spLocks noChangeAspect="1"/>
            </p:cNvSpPr>
            <p:nvPr/>
          </p:nvSpPr>
          <p:spPr bwMode="auto">
            <a:xfrm>
              <a:off x="2950824" y="3355010"/>
              <a:ext cx="1058805" cy="1560423"/>
            </a:xfrm>
            <a:prstGeom prst="can">
              <a:avLst/>
            </a:prstGeom>
            <a:gradFill>
              <a:gsLst>
                <a:gs pos="0">
                  <a:schemeClr val="accent1">
                    <a:lumMod val="60000"/>
                    <a:lumOff val="40000"/>
                  </a:schemeClr>
                </a:gs>
                <a:gs pos="34000">
                  <a:schemeClr val="accent1">
                    <a:lumMod val="97000"/>
                    <a:lumOff val="3000"/>
                  </a:schemeClr>
                </a:gs>
                <a:gs pos="100000">
                  <a:srgbClr val="0078D4"/>
                </a:gs>
              </a:gsLst>
              <a:lin ang="16200000" scaled="1"/>
            </a:gra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 name="Cylinder 6">
              <a:extLst>
                <a:ext uri="{FF2B5EF4-FFF2-40B4-BE49-F238E27FC236}">
                  <a16:creationId xmlns:a16="http://schemas.microsoft.com/office/drawing/2014/main" id="{6A36E3FD-5C7E-AF03-F2DE-869338778DA5}"/>
                </a:ext>
              </a:extLst>
            </p:cNvPr>
            <p:cNvSpPr>
              <a:spLocks noChangeAspect="1"/>
            </p:cNvSpPr>
            <p:nvPr/>
          </p:nvSpPr>
          <p:spPr bwMode="auto">
            <a:xfrm>
              <a:off x="4007736" y="2964904"/>
              <a:ext cx="1058805" cy="1950529"/>
            </a:xfrm>
            <a:prstGeom prst="can">
              <a:avLst/>
            </a:prstGeom>
            <a:gradFill>
              <a:gsLst>
                <a:gs pos="0">
                  <a:schemeClr val="accent1">
                    <a:lumMod val="60000"/>
                    <a:lumOff val="40000"/>
                  </a:schemeClr>
                </a:gs>
                <a:gs pos="34000">
                  <a:schemeClr val="accent1">
                    <a:lumMod val="97000"/>
                    <a:lumOff val="3000"/>
                  </a:schemeClr>
                </a:gs>
                <a:gs pos="100000">
                  <a:srgbClr val="0078D4"/>
                </a:gs>
              </a:gsLst>
              <a:lin ang="16200000" scaled="1"/>
            </a:gra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Cylinder 7">
              <a:extLst>
                <a:ext uri="{FF2B5EF4-FFF2-40B4-BE49-F238E27FC236}">
                  <a16:creationId xmlns:a16="http://schemas.microsoft.com/office/drawing/2014/main" id="{1898860D-90A8-D833-8F08-3AC638D29521}"/>
                </a:ext>
              </a:extLst>
            </p:cNvPr>
            <p:cNvSpPr>
              <a:spLocks noChangeAspect="1"/>
            </p:cNvSpPr>
            <p:nvPr/>
          </p:nvSpPr>
          <p:spPr bwMode="auto">
            <a:xfrm>
              <a:off x="5064648" y="2574798"/>
              <a:ext cx="1058805" cy="2340635"/>
            </a:xfrm>
            <a:prstGeom prst="can">
              <a:avLst/>
            </a:prstGeom>
            <a:gradFill>
              <a:gsLst>
                <a:gs pos="0">
                  <a:schemeClr val="accent1">
                    <a:lumMod val="60000"/>
                    <a:lumOff val="40000"/>
                  </a:schemeClr>
                </a:gs>
                <a:gs pos="34000">
                  <a:schemeClr val="accent1">
                    <a:lumMod val="97000"/>
                    <a:lumOff val="3000"/>
                  </a:schemeClr>
                </a:gs>
                <a:gs pos="100000">
                  <a:srgbClr val="0078D4"/>
                </a:gs>
              </a:gsLst>
              <a:lin ang="16200000" scaled="1"/>
            </a:gra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Cylinder 1">
              <a:extLst>
                <a:ext uri="{FF2B5EF4-FFF2-40B4-BE49-F238E27FC236}">
                  <a16:creationId xmlns:a16="http://schemas.microsoft.com/office/drawing/2014/main" id="{006ED03D-79C6-11BD-EC7D-8946C81875FC}"/>
                </a:ext>
              </a:extLst>
            </p:cNvPr>
            <p:cNvSpPr>
              <a:spLocks noChangeAspect="1"/>
            </p:cNvSpPr>
            <p:nvPr/>
          </p:nvSpPr>
          <p:spPr bwMode="auto">
            <a:xfrm>
              <a:off x="837000" y="4135221"/>
              <a:ext cx="1058805" cy="780212"/>
            </a:xfrm>
            <a:prstGeom prst="can">
              <a:avLst/>
            </a:prstGeom>
            <a:gradFill>
              <a:gsLst>
                <a:gs pos="0">
                  <a:schemeClr val="accent1">
                    <a:lumMod val="60000"/>
                    <a:lumOff val="40000"/>
                  </a:schemeClr>
                </a:gs>
                <a:gs pos="34000">
                  <a:schemeClr val="accent1">
                    <a:lumMod val="97000"/>
                    <a:lumOff val="3000"/>
                  </a:schemeClr>
                </a:gs>
                <a:gs pos="100000">
                  <a:srgbClr val="0078D4"/>
                </a:gs>
              </a:gsLst>
              <a:lin ang="16200000" scaled="1"/>
            </a:gra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9" name="Cylinder 8">
              <a:extLst>
                <a:ext uri="{FF2B5EF4-FFF2-40B4-BE49-F238E27FC236}">
                  <a16:creationId xmlns:a16="http://schemas.microsoft.com/office/drawing/2014/main" id="{FB7B8B06-4044-7017-78E3-086530FCC449}"/>
                </a:ext>
              </a:extLst>
            </p:cNvPr>
            <p:cNvSpPr>
              <a:spLocks noChangeAspect="1"/>
            </p:cNvSpPr>
            <p:nvPr/>
          </p:nvSpPr>
          <p:spPr bwMode="auto">
            <a:xfrm>
              <a:off x="6121562" y="2184693"/>
              <a:ext cx="1058805" cy="2730740"/>
            </a:xfrm>
            <a:prstGeom prst="can">
              <a:avLst/>
            </a:prstGeom>
            <a:gradFill>
              <a:gsLst>
                <a:gs pos="0">
                  <a:schemeClr val="accent1">
                    <a:lumMod val="60000"/>
                    <a:lumOff val="40000"/>
                  </a:schemeClr>
                </a:gs>
                <a:gs pos="34000">
                  <a:schemeClr val="accent1">
                    <a:lumMod val="97000"/>
                    <a:lumOff val="3000"/>
                  </a:schemeClr>
                </a:gs>
                <a:gs pos="100000">
                  <a:srgbClr val="0078D4"/>
                </a:gs>
              </a:gsLst>
              <a:lin ang="16200000" scaled="1"/>
            </a:gra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ED1B171D-0ECB-1377-F344-F9F084CB292F}"/>
                </a:ext>
              </a:extLst>
            </p:cNvPr>
            <p:cNvCxnSpPr>
              <a:cxnSpLocks/>
            </p:cNvCxnSpPr>
            <p:nvPr/>
          </p:nvCxnSpPr>
          <p:spPr>
            <a:xfrm flipV="1">
              <a:off x="729036" y="5959242"/>
              <a:ext cx="6559296" cy="23607"/>
            </a:xfrm>
            <a:prstGeom prst="straightConnector1">
              <a:avLst/>
            </a:prstGeom>
            <a:ln>
              <a:solidFill>
                <a:srgbClr val="C03BC4"/>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50059E0-FD80-F005-BD4B-6BC4005F24A3}"/>
                </a:ext>
              </a:extLst>
            </p:cNvPr>
            <p:cNvSpPr txBox="1"/>
            <p:nvPr/>
          </p:nvSpPr>
          <p:spPr>
            <a:xfrm>
              <a:off x="2238383" y="6082169"/>
              <a:ext cx="3540601" cy="215444"/>
            </a:xfrm>
            <a:prstGeom prst="rect">
              <a:avLst/>
            </a:prstGeom>
            <a:noFill/>
          </p:spPr>
          <p:txBody>
            <a:bodyPr wrap="square" lIns="0" tIns="0" rIns="0" bIns="0" rtlCol="0">
              <a:spAutoFit/>
            </a:bodyPr>
            <a:lstStyle/>
            <a:p>
              <a:pPr algn="l"/>
              <a:r>
                <a:rPr lang="en-US" sz="1400"/>
                <a:t>More effort and greater innovation benefits</a:t>
              </a:r>
            </a:p>
          </p:txBody>
        </p:sp>
        <p:sp>
          <p:nvSpPr>
            <p:cNvPr id="11" name="TextBox 10">
              <a:extLst>
                <a:ext uri="{FF2B5EF4-FFF2-40B4-BE49-F238E27FC236}">
                  <a16:creationId xmlns:a16="http://schemas.microsoft.com/office/drawing/2014/main" id="{8E374E1F-2264-3B16-42E1-9C76AE2C8630}"/>
                </a:ext>
              </a:extLst>
            </p:cNvPr>
            <p:cNvSpPr txBox="1"/>
            <p:nvPr/>
          </p:nvSpPr>
          <p:spPr>
            <a:xfrm>
              <a:off x="960427" y="4561979"/>
              <a:ext cx="811950" cy="184666"/>
            </a:xfrm>
            <a:prstGeom prst="rect">
              <a:avLst/>
            </a:prstGeom>
            <a:noFill/>
          </p:spPr>
          <p:txBody>
            <a:bodyPr wrap="square" lIns="0" tIns="0" rIns="0" bIns="0" rtlCol="0">
              <a:spAutoFit/>
            </a:bodyPr>
            <a:lstStyle/>
            <a:p>
              <a:pPr algn="ctr"/>
              <a:r>
                <a:rPr lang="en-US" sz="1200" b="1">
                  <a:solidFill>
                    <a:schemeClr val="bg1"/>
                  </a:solidFill>
                </a:rPr>
                <a:t>Retire</a:t>
              </a:r>
            </a:p>
          </p:txBody>
        </p:sp>
        <p:sp>
          <p:nvSpPr>
            <p:cNvPr id="46" name="TextBox 45">
              <a:extLst>
                <a:ext uri="{FF2B5EF4-FFF2-40B4-BE49-F238E27FC236}">
                  <a16:creationId xmlns:a16="http://schemas.microsoft.com/office/drawing/2014/main" id="{D292844C-11E8-A9F1-4F8B-4F59F5DDA831}"/>
                </a:ext>
              </a:extLst>
            </p:cNvPr>
            <p:cNvSpPr txBox="1"/>
            <p:nvPr/>
          </p:nvSpPr>
          <p:spPr>
            <a:xfrm>
              <a:off x="5064648" y="5145886"/>
              <a:ext cx="1058805"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Materially alter </a:t>
              </a:r>
              <a:b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b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or decompose application </a:t>
              </a:r>
              <a:b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b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to services</a:t>
              </a:r>
            </a:p>
          </p:txBody>
        </p:sp>
        <p:sp>
          <p:nvSpPr>
            <p:cNvPr id="42" name="TextBox 41">
              <a:extLst>
                <a:ext uri="{FF2B5EF4-FFF2-40B4-BE49-F238E27FC236}">
                  <a16:creationId xmlns:a16="http://schemas.microsoft.com/office/drawing/2014/main" id="{9F127CE1-4D8A-6D00-FD2F-CBE35AB1F27C}"/>
                </a:ext>
              </a:extLst>
            </p:cNvPr>
            <p:cNvSpPr txBox="1"/>
            <p:nvPr/>
          </p:nvSpPr>
          <p:spPr>
            <a:xfrm>
              <a:off x="912990" y="5145886"/>
              <a:ext cx="906824" cy="415498"/>
            </a:xfrm>
            <a:prstGeom prst="rect">
              <a:avLst/>
            </a:prstGeom>
            <a:noFill/>
          </p:spPr>
          <p:txBody>
            <a:bodyPr wrap="square" lIns="0" tIns="0" rIns="0" bIns="0" rtlCol="0">
              <a:spAutoFit/>
            </a:bodyPr>
            <a:lstStyle/>
            <a:p>
              <a:pPr algn="ctr"/>
              <a:r>
                <a:rPr lang="en-US" sz="900"/>
                <a:t>Discontinue </a:t>
              </a:r>
              <a:br>
                <a:rPr lang="en-US" sz="900"/>
              </a:br>
              <a:r>
                <a:rPr lang="en-US" sz="900"/>
                <a:t>use of existing application</a:t>
              </a:r>
            </a:p>
          </p:txBody>
        </p:sp>
        <p:sp>
          <p:nvSpPr>
            <p:cNvPr id="43" name="TextBox 42">
              <a:extLst>
                <a:ext uri="{FF2B5EF4-FFF2-40B4-BE49-F238E27FC236}">
                  <a16:creationId xmlns:a16="http://schemas.microsoft.com/office/drawing/2014/main" id="{0733EE92-B2EA-3D81-631E-23DF05A7F6D8}"/>
                </a:ext>
              </a:extLst>
            </p:cNvPr>
            <p:cNvSpPr txBox="1"/>
            <p:nvPr/>
          </p:nvSpPr>
          <p:spPr>
            <a:xfrm>
              <a:off x="1960237" y="5145886"/>
              <a:ext cx="926155"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Redeploy as-is to cloud virtual machines </a:t>
              </a:r>
              <a:b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b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[lift-and-shift]</a:t>
              </a:r>
            </a:p>
          </p:txBody>
        </p:sp>
        <p:sp>
          <p:nvSpPr>
            <p:cNvPr id="44" name="TextBox 43">
              <a:extLst>
                <a:ext uri="{FF2B5EF4-FFF2-40B4-BE49-F238E27FC236}">
                  <a16:creationId xmlns:a16="http://schemas.microsoft.com/office/drawing/2014/main" id="{00E7A97D-1ED4-EC32-86BF-A58682D31B79}"/>
                </a:ext>
              </a:extLst>
            </p:cNvPr>
            <p:cNvSpPr txBox="1"/>
            <p:nvPr/>
          </p:nvSpPr>
          <p:spPr>
            <a:xfrm>
              <a:off x="3017149" y="5145886"/>
              <a:ext cx="926155" cy="39220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Convert application to SaaS or Low-code</a:t>
              </a:r>
            </a:p>
          </p:txBody>
        </p:sp>
        <p:sp>
          <p:nvSpPr>
            <p:cNvPr id="45" name="TextBox 44">
              <a:extLst>
                <a:ext uri="{FF2B5EF4-FFF2-40B4-BE49-F238E27FC236}">
                  <a16:creationId xmlns:a16="http://schemas.microsoft.com/office/drawing/2014/main" id="{E146E444-F449-4B88-88C3-62D26439C484}"/>
                </a:ext>
              </a:extLst>
            </p:cNvPr>
            <p:cNvSpPr txBox="1"/>
            <p:nvPr/>
          </p:nvSpPr>
          <p:spPr>
            <a:xfrm>
              <a:off x="4007736" y="5145886"/>
              <a:ext cx="1058805"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Minimally </a:t>
              </a:r>
              <a:b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b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alter to take </a:t>
              </a:r>
              <a:b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b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advantage of cloud </a:t>
              </a:r>
              <a:b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b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managed services</a:t>
              </a:r>
            </a:p>
          </p:txBody>
        </p:sp>
        <p:sp>
          <p:nvSpPr>
            <p:cNvPr id="47" name="TextBox 46">
              <a:extLst>
                <a:ext uri="{FF2B5EF4-FFF2-40B4-BE49-F238E27FC236}">
                  <a16:creationId xmlns:a16="http://schemas.microsoft.com/office/drawing/2014/main" id="{35D9FF10-9825-157F-BF01-C32E5CDC475A}"/>
                </a:ext>
              </a:extLst>
            </p:cNvPr>
            <p:cNvSpPr txBox="1"/>
            <p:nvPr/>
          </p:nvSpPr>
          <p:spPr>
            <a:xfrm>
              <a:off x="6121562" y="5145886"/>
              <a:ext cx="1058805"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0">
                  <a:solidFill>
                    <a:srgbClr val="000000"/>
                  </a:solidFill>
                  <a:latin typeface="Segoe Sans Text"/>
                  <a:cs typeface="Segoe UI Semibold" charset="0"/>
                </a:rPr>
                <a:t>Rewrite application</a:t>
              </a: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 with cloud </a:t>
              </a:r>
              <a:b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br>
              <a:r>
                <a:rPr kumimoji="0" lang="en-US" sz="900" b="0" i="0" u="none" strike="noStrike" kern="0" cap="none" spc="0" normalizeH="0" baseline="0" noProof="0">
                  <a:ln>
                    <a:noFill/>
                  </a:ln>
                  <a:solidFill>
                    <a:srgbClr val="000000"/>
                  </a:solidFill>
                  <a:effectLst/>
                  <a:uLnTx/>
                  <a:uFillTx/>
                  <a:latin typeface="Segoe Sans Text"/>
                  <a:ea typeface="+mn-ea"/>
                  <a:cs typeface="Segoe UI Semibold" charset="0"/>
                </a:rPr>
                <a:t>native approach</a:t>
              </a:r>
            </a:p>
          </p:txBody>
        </p:sp>
        <p:sp>
          <p:nvSpPr>
            <p:cNvPr id="5" name="TextBox 4">
              <a:extLst>
                <a:ext uri="{FF2B5EF4-FFF2-40B4-BE49-F238E27FC236}">
                  <a16:creationId xmlns:a16="http://schemas.microsoft.com/office/drawing/2014/main" id="{ADE31AC4-7229-9DD1-5146-2A4974AF154E}"/>
                </a:ext>
              </a:extLst>
            </p:cNvPr>
            <p:cNvSpPr txBox="1"/>
            <p:nvPr/>
          </p:nvSpPr>
          <p:spPr>
            <a:xfrm>
              <a:off x="4237035" y="1895611"/>
              <a:ext cx="1657119" cy="246221"/>
            </a:xfrm>
            <a:prstGeom prst="rect">
              <a:avLst/>
            </a:prstGeom>
            <a:noFill/>
          </p:spPr>
          <p:txBody>
            <a:bodyPr wrap="square" lIns="0" tIns="0" rIns="0" bIns="0" rtlCol="0" anchor="ctr">
              <a:spAutoFit/>
            </a:bodyPr>
            <a:lstStyle/>
            <a:p>
              <a:pPr algn="ctr"/>
              <a:r>
                <a:rPr lang="en-US" sz="1600"/>
                <a:t>Modernization</a:t>
              </a:r>
            </a:p>
          </p:txBody>
        </p:sp>
        <p:sp>
          <p:nvSpPr>
            <p:cNvPr id="6" name="TextBox 5">
              <a:extLst>
                <a:ext uri="{FF2B5EF4-FFF2-40B4-BE49-F238E27FC236}">
                  <a16:creationId xmlns:a16="http://schemas.microsoft.com/office/drawing/2014/main" id="{851D6E6A-AE8D-35AC-2EFF-1F3EEAA76ABA}"/>
                </a:ext>
              </a:extLst>
            </p:cNvPr>
            <p:cNvSpPr txBox="1"/>
            <p:nvPr/>
          </p:nvSpPr>
          <p:spPr>
            <a:xfrm>
              <a:off x="1315137" y="2921507"/>
              <a:ext cx="1159442" cy="246221"/>
            </a:xfrm>
            <a:prstGeom prst="rect">
              <a:avLst/>
            </a:prstGeom>
            <a:noFill/>
          </p:spPr>
          <p:txBody>
            <a:bodyPr wrap="square" lIns="0" tIns="0" rIns="0" bIns="0" rtlCol="0" anchor="ctr">
              <a:spAutoFit/>
            </a:bodyPr>
            <a:lstStyle/>
            <a:p>
              <a:pPr algn="ctr"/>
              <a:r>
                <a:rPr lang="en-US" sz="1600"/>
                <a:t>Migration</a:t>
              </a:r>
            </a:p>
          </p:txBody>
        </p:sp>
        <p:sp>
          <p:nvSpPr>
            <p:cNvPr id="60" name="Left Brace 59">
              <a:extLst>
                <a:ext uri="{FF2B5EF4-FFF2-40B4-BE49-F238E27FC236}">
                  <a16:creationId xmlns:a16="http://schemas.microsoft.com/office/drawing/2014/main" id="{474A73B2-ABEC-73D6-DE0D-EA53577506E6}"/>
                </a:ext>
              </a:extLst>
            </p:cNvPr>
            <p:cNvSpPr/>
            <p:nvPr/>
          </p:nvSpPr>
          <p:spPr>
            <a:xfrm rot="5400000">
              <a:off x="4936526" y="1370948"/>
              <a:ext cx="258138" cy="2048216"/>
            </a:xfrm>
            <a:prstGeom prst="leftBrace">
              <a:avLst>
                <a:gd name="adj1" fmla="val 47242"/>
                <a:gd name="adj2"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e 65">
              <a:extLst>
                <a:ext uri="{FF2B5EF4-FFF2-40B4-BE49-F238E27FC236}">
                  <a16:creationId xmlns:a16="http://schemas.microsoft.com/office/drawing/2014/main" id="{450CAD7F-CFD9-A3F4-64B7-0443791B50D7}"/>
                </a:ext>
              </a:extLst>
            </p:cNvPr>
            <p:cNvSpPr/>
            <p:nvPr/>
          </p:nvSpPr>
          <p:spPr>
            <a:xfrm rot="5400000">
              <a:off x="1765789" y="2376080"/>
              <a:ext cx="258138" cy="2048216"/>
            </a:xfrm>
            <a:prstGeom prst="leftBrace">
              <a:avLst>
                <a:gd name="adj1" fmla="val 47242"/>
                <a:gd name="adj2"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23364A1-FA1F-CB58-0EBA-808C0ED03585}"/>
                </a:ext>
              </a:extLst>
            </p:cNvPr>
            <p:cNvSpPr txBox="1"/>
            <p:nvPr/>
          </p:nvSpPr>
          <p:spPr>
            <a:xfrm>
              <a:off x="1888828" y="4561979"/>
              <a:ext cx="1068974" cy="184666"/>
            </a:xfrm>
            <a:prstGeom prst="rect">
              <a:avLst/>
            </a:prstGeom>
            <a:noFill/>
          </p:spPr>
          <p:txBody>
            <a:bodyPr wrap="square" lIns="0" tIns="0" rIns="0" bIns="0" rtlCol="0">
              <a:spAutoFit/>
            </a:bodyPr>
            <a:lstStyle/>
            <a:p>
              <a:pPr algn="ctr"/>
              <a:r>
                <a:rPr lang="en-US" sz="1200" b="1">
                  <a:solidFill>
                    <a:schemeClr val="bg1"/>
                  </a:solidFill>
                </a:rPr>
                <a:t>Rehost</a:t>
              </a:r>
            </a:p>
          </p:txBody>
        </p:sp>
        <p:sp>
          <p:nvSpPr>
            <p:cNvPr id="13" name="TextBox 12">
              <a:extLst>
                <a:ext uri="{FF2B5EF4-FFF2-40B4-BE49-F238E27FC236}">
                  <a16:creationId xmlns:a16="http://schemas.microsoft.com/office/drawing/2014/main" id="{9B1A274B-FDC8-C61C-A80D-5A3FB34B977E}"/>
                </a:ext>
              </a:extLst>
            </p:cNvPr>
            <p:cNvSpPr txBox="1"/>
            <p:nvPr/>
          </p:nvSpPr>
          <p:spPr>
            <a:xfrm>
              <a:off x="3031106" y="4561979"/>
              <a:ext cx="898240" cy="184666"/>
            </a:xfrm>
            <a:prstGeom prst="rect">
              <a:avLst/>
            </a:prstGeom>
            <a:noFill/>
          </p:spPr>
          <p:txBody>
            <a:bodyPr wrap="square" lIns="0" tIns="0" rIns="0" bIns="0" rtlCol="0">
              <a:spAutoFit/>
            </a:bodyPr>
            <a:lstStyle/>
            <a:p>
              <a:pPr algn="ctr"/>
              <a:r>
                <a:rPr lang="en-US" sz="1200" b="1">
                  <a:solidFill>
                    <a:schemeClr val="bg1"/>
                  </a:solidFill>
                </a:rPr>
                <a:t>Replace</a:t>
              </a:r>
            </a:p>
          </p:txBody>
        </p:sp>
        <p:sp>
          <p:nvSpPr>
            <p:cNvPr id="14" name="TextBox 13">
              <a:extLst>
                <a:ext uri="{FF2B5EF4-FFF2-40B4-BE49-F238E27FC236}">
                  <a16:creationId xmlns:a16="http://schemas.microsoft.com/office/drawing/2014/main" id="{4B85924A-0667-2020-173C-02C5A2C96C54}"/>
                </a:ext>
              </a:extLst>
            </p:cNvPr>
            <p:cNvSpPr txBox="1"/>
            <p:nvPr/>
          </p:nvSpPr>
          <p:spPr>
            <a:xfrm>
              <a:off x="3897984" y="4561979"/>
              <a:ext cx="1278310" cy="184666"/>
            </a:xfrm>
            <a:prstGeom prst="rect">
              <a:avLst/>
            </a:prstGeom>
            <a:noFill/>
          </p:spPr>
          <p:txBody>
            <a:bodyPr wrap="square" lIns="0" tIns="0" rIns="0" bIns="0" rtlCol="0">
              <a:spAutoFit/>
            </a:bodyPr>
            <a:lstStyle/>
            <a:p>
              <a:pPr algn="ctr"/>
              <a:r>
                <a:rPr lang="en-US" sz="1200" b="1">
                  <a:solidFill>
                    <a:schemeClr val="bg1"/>
                  </a:solidFill>
                </a:rPr>
                <a:t>Replatform</a:t>
              </a:r>
            </a:p>
          </p:txBody>
        </p:sp>
        <p:sp>
          <p:nvSpPr>
            <p:cNvPr id="15" name="TextBox 14">
              <a:extLst>
                <a:ext uri="{FF2B5EF4-FFF2-40B4-BE49-F238E27FC236}">
                  <a16:creationId xmlns:a16="http://schemas.microsoft.com/office/drawing/2014/main" id="{C122FE51-12DD-8548-8954-5992D0370268}"/>
                </a:ext>
              </a:extLst>
            </p:cNvPr>
            <p:cNvSpPr txBox="1"/>
            <p:nvPr/>
          </p:nvSpPr>
          <p:spPr>
            <a:xfrm>
              <a:off x="5024984" y="4561979"/>
              <a:ext cx="1138132" cy="184666"/>
            </a:xfrm>
            <a:prstGeom prst="rect">
              <a:avLst/>
            </a:prstGeom>
            <a:noFill/>
          </p:spPr>
          <p:txBody>
            <a:bodyPr wrap="square" lIns="0" tIns="0" rIns="0" bIns="0" rtlCol="0">
              <a:spAutoFit/>
            </a:bodyPr>
            <a:lstStyle/>
            <a:p>
              <a:pPr algn="ctr"/>
              <a:r>
                <a:rPr lang="en-US" sz="1200" b="1">
                  <a:solidFill>
                    <a:schemeClr val="bg1"/>
                  </a:solidFill>
                </a:rPr>
                <a:t>Rearchitect</a:t>
              </a:r>
            </a:p>
          </p:txBody>
        </p:sp>
        <p:sp>
          <p:nvSpPr>
            <p:cNvPr id="16" name="TextBox 15">
              <a:extLst>
                <a:ext uri="{FF2B5EF4-FFF2-40B4-BE49-F238E27FC236}">
                  <a16:creationId xmlns:a16="http://schemas.microsoft.com/office/drawing/2014/main" id="{A90DFA4D-CC62-A25C-3196-01839BB4D24A}"/>
                </a:ext>
              </a:extLst>
            </p:cNvPr>
            <p:cNvSpPr txBox="1"/>
            <p:nvPr/>
          </p:nvSpPr>
          <p:spPr>
            <a:xfrm>
              <a:off x="6081899" y="4561979"/>
              <a:ext cx="1138131" cy="184666"/>
            </a:xfrm>
            <a:prstGeom prst="rect">
              <a:avLst/>
            </a:prstGeom>
            <a:noFill/>
          </p:spPr>
          <p:txBody>
            <a:bodyPr wrap="square" lIns="0" tIns="0" rIns="0" bIns="0" rtlCol="0">
              <a:spAutoFit/>
            </a:bodyPr>
            <a:lstStyle/>
            <a:p>
              <a:pPr algn="ctr"/>
              <a:r>
                <a:rPr lang="en-US" sz="1200" b="1">
                  <a:solidFill>
                    <a:schemeClr val="bg1"/>
                  </a:solidFill>
                </a:rPr>
                <a:t>Rebuild</a:t>
              </a:r>
            </a:p>
          </p:txBody>
        </p:sp>
      </p:grpSp>
    </p:spTree>
    <p:extLst>
      <p:ext uri="{BB962C8B-B14F-4D97-AF65-F5344CB8AC3E}">
        <p14:creationId xmlns:p14="http://schemas.microsoft.com/office/powerpoint/2010/main" val="199165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918DE41-6433-FA93-682E-1EB7543BB3AA}"/>
              </a:ext>
              <a:ext uri="{C183D7F6-B498-43B3-948B-1728B52AA6E4}">
                <adec:decorative xmlns:adec="http://schemas.microsoft.com/office/drawing/2017/decorative" val="1"/>
              </a:ext>
            </a:extLst>
          </p:cNvPr>
          <p:cNvSpPr/>
          <p:nvPr/>
        </p:nvSpPr>
        <p:spPr bwMode="auto">
          <a:xfrm>
            <a:off x="7480300" y="0"/>
            <a:ext cx="47117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indent="-231775">
              <a:spcAft>
                <a:spcPts val="600"/>
              </a:spcAft>
              <a:buFont typeface="Arial" panose="020B0604020202020204" pitchFamily="34" charset="0"/>
              <a:buChar char="•"/>
            </a:pPr>
            <a:endParaRPr lang="en-US" dirty="0">
              <a:solidFill>
                <a:schemeClr val="tx1"/>
              </a:solidFill>
            </a:endParaRPr>
          </a:p>
        </p:txBody>
      </p:sp>
      <p:sp>
        <p:nvSpPr>
          <p:cNvPr id="2" name="Title 1">
            <a:extLst>
              <a:ext uri="{FF2B5EF4-FFF2-40B4-BE49-F238E27FC236}">
                <a16:creationId xmlns:a16="http://schemas.microsoft.com/office/drawing/2014/main" id="{4D43416A-4206-B38B-CDED-8595E76C49A4}"/>
              </a:ext>
            </a:extLst>
          </p:cNvPr>
          <p:cNvSpPr>
            <a:spLocks noGrp="1"/>
          </p:cNvSpPr>
          <p:nvPr>
            <p:ph type="title"/>
          </p:nvPr>
        </p:nvSpPr>
        <p:spPr>
          <a:xfrm>
            <a:off x="588963" y="457200"/>
            <a:ext cx="11017250" cy="1107996"/>
          </a:xfrm>
        </p:spPr>
        <p:txBody>
          <a:bodyPr/>
          <a:lstStyle/>
          <a:p>
            <a:r>
              <a:rPr lang="en-US" dirty="0"/>
              <a:t>Replatform apps and </a:t>
            </a:r>
            <a:br>
              <a:rPr lang="en-US" dirty="0"/>
            </a:br>
            <a:r>
              <a:rPr lang="en-US" dirty="0"/>
              <a:t>data to managed PaaS </a:t>
            </a:r>
          </a:p>
        </p:txBody>
      </p:sp>
      <p:sp>
        <p:nvSpPr>
          <p:cNvPr id="42" name="TextBox 41">
            <a:extLst>
              <a:ext uri="{FF2B5EF4-FFF2-40B4-BE49-F238E27FC236}">
                <a16:creationId xmlns:a16="http://schemas.microsoft.com/office/drawing/2014/main" id="{3322A120-A367-BB28-CE7E-D017D40C12E1}"/>
              </a:ext>
            </a:extLst>
          </p:cNvPr>
          <p:cNvSpPr txBox="1"/>
          <p:nvPr/>
        </p:nvSpPr>
        <p:spPr>
          <a:xfrm>
            <a:off x="7837488" y="1183818"/>
            <a:ext cx="3783012" cy="273903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t"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spcBef>
                <a:spcPts val="1200"/>
              </a:spcBef>
            </a:pPr>
            <a:r>
              <a:rPr lang="en-US" dirty="0">
                <a:solidFill>
                  <a:schemeClr val="tx1"/>
                </a:solidFill>
              </a:rPr>
              <a:t>Technical requirements</a:t>
            </a:r>
          </a:p>
          <a:p>
            <a:pPr marL="171450" indent="-171450" algn="l">
              <a:spcBef>
                <a:spcPts val="1200"/>
              </a:spcBef>
              <a:buFont typeface="Wingdings" panose="05000000000000000000" pitchFamily="2" charset="2"/>
              <a:buChar char="ü"/>
            </a:pPr>
            <a:r>
              <a:rPr lang="en-US" sz="1400" i="0" dirty="0">
                <a:solidFill>
                  <a:schemeClr val="tx1"/>
                </a:solidFill>
                <a:latin typeface="Segoe UI" panose="020B0502040204020203" pitchFamily="34" charset="0"/>
                <a:cs typeface="Segoe UI" panose="020B0502040204020203" pitchFamily="34" charset="0"/>
              </a:rPr>
              <a:t>Application Architecture</a:t>
            </a:r>
          </a:p>
          <a:p>
            <a:pPr marL="171450" indent="-171450" algn="l">
              <a:spcBef>
                <a:spcPts val="1200"/>
              </a:spcBef>
              <a:buFont typeface="Wingdings" panose="05000000000000000000" pitchFamily="2" charset="2"/>
              <a:buChar char="ü"/>
            </a:pPr>
            <a:r>
              <a:rPr lang="en-US" sz="1400" i="0" dirty="0">
                <a:solidFill>
                  <a:schemeClr val="tx1"/>
                </a:solidFill>
                <a:latin typeface="Segoe UI" panose="020B0502040204020203" pitchFamily="34" charset="0"/>
                <a:cs typeface="Segoe UI" panose="020B0502040204020203" pitchFamily="34" charset="0"/>
              </a:rPr>
              <a:t>Data Storage and Persistence</a:t>
            </a:r>
          </a:p>
          <a:p>
            <a:pPr marL="171450" indent="-171450" algn="l">
              <a:spcBef>
                <a:spcPts val="1200"/>
              </a:spcBef>
              <a:buFont typeface="Wingdings" panose="05000000000000000000" pitchFamily="2" charset="2"/>
              <a:buChar char="ü"/>
            </a:pPr>
            <a:r>
              <a:rPr lang="en-US" sz="1400" i="0" dirty="0">
                <a:solidFill>
                  <a:schemeClr val="tx1"/>
                </a:solidFill>
                <a:latin typeface="Segoe UI" panose="020B0502040204020203" pitchFamily="34" charset="0"/>
                <a:cs typeface="Segoe UI" panose="020B0502040204020203" pitchFamily="34" charset="0"/>
              </a:rPr>
              <a:t>Security and Compliance</a:t>
            </a:r>
          </a:p>
          <a:p>
            <a:pPr marL="171450" indent="-171450" algn="l">
              <a:spcBef>
                <a:spcPts val="1200"/>
              </a:spcBef>
              <a:buFont typeface="Wingdings" panose="05000000000000000000" pitchFamily="2" charset="2"/>
              <a:buChar char="ü"/>
            </a:pPr>
            <a:r>
              <a:rPr lang="en-US" sz="1400" i="0" dirty="0">
                <a:solidFill>
                  <a:schemeClr val="tx1"/>
                </a:solidFill>
                <a:latin typeface="Segoe UI" panose="020B0502040204020203" pitchFamily="34" charset="0"/>
                <a:cs typeface="Segoe UI" panose="020B0502040204020203" pitchFamily="34" charset="0"/>
              </a:rPr>
              <a:t>Integration with Other Services</a:t>
            </a:r>
          </a:p>
          <a:p>
            <a:pPr marL="171450" indent="-171450" algn="l">
              <a:spcBef>
                <a:spcPts val="1200"/>
              </a:spcBef>
              <a:buFont typeface="Wingdings" panose="05000000000000000000" pitchFamily="2" charset="2"/>
              <a:buChar char="ü"/>
            </a:pPr>
            <a:r>
              <a:rPr lang="en-US" sz="1400" i="0" dirty="0">
                <a:solidFill>
                  <a:schemeClr val="tx1"/>
                </a:solidFill>
                <a:latin typeface="Segoe UI" panose="020B0502040204020203" pitchFamily="34" charset="0"/>
                <a:cs typeface="Segoe UI" panose="020B0502040204020203" pitchFamily="34" charset="0"/>
              </a:rPr>
              <a:t>Monitoring and Logging</a:t>
            </a:r>
          </a:p>
          <a:p>
            <a:pPr marL="171450" indent="-171450" algn="l">
              <a:spcBef>
                <a:spcPts val="1200"/>
              </a:spcBef>
              <a:buFont typeface="Wingdings" panose="05000000000000000000" pitchFamily="2" charset="2"/>
              <a:buChar char="ü"/>
            </a:pPr>
            <a:r>
              <a:rPr lang="en-US" sz="1400" i="0" dirty="0">
                <a:solidFill>
                  <a:schemeClr val="tx1"/>
                </a:solidFill>
                <a:latin typeface="Segoe UI" panose="020B0502040204020203" pitchFamily="34" charset="0"/>
                <a:cs typeface="Segoe UI" panose="020B0502040204020203" pitchFamily="34" charset="0"/>
              </a:rPr>
              <a:t>Deployment and Scaling</a:t>
            </a:r>
          </a:p>
        </p:txBody>
      </p:sp>
      <p:sp>
        <p:nvSpPr>
          <p:cNvPr id="13" name="TextBox 12">
            <a:extLst>
              <a:ext uri="{FF2B5EF4-FFF2-40B4-BE49-F238E27FC236}">
                <a16:creationId xmlns:a16="http://schemas.microsoft.com/office/drawing/2014/main" id="{D4CD747D-FFC5-214C-E4DC-479BE095B772}"/>
              </a:ext>
            </a:extLst>
          </p:cNvPr>
          <p:cNvSpPr txBox="1"/>
          <p:nvPr/>
        </p:nvSpPr>
        <p:spPr>
          <a:xfrm>
            <a:off x="586734" y="1932122"/>
            <a:ext cx="6576060" cy="646331"/>
          </a:xfrm>
          <a:prstGeom prst="rect">
            <a:avLst/>
          </a:prstGeom>
          <a:noFill/>
        </p:spPr>
        <p:txBody>
          <a:bodyPr wrap="square" lIns="0">
            <a:spAutoFit/>
          </a:bodyPr>
          <a:lstStyle/>
          <a:p>
            <a:r>
              <a:rPr lang="en-US" dirty="0">
                <a:latin typeface="+mj-lt"/>
              </a:rPr>
              <a:t>Deploy and scale app and data seamlessly on the cloud, reduce cost, boost performance and time to value</a:t>
            </a:r>
          </a:p>
        </p:txBody>
      </p:sp>
      <p:sp>
        <p:nvSpPr>
          <p:cNvPr id="24" name="TextBox 23">
            <a:extLst>
              <a:ext uri="{FF2B5EF4-FFF2-40B4-BE49-F238E27FC236}">
                <a16:creationId xmlns:a16="http://schemas.microsoft.com/office/drawing/2014/main" id="{FBABE8C1-D992-D547-04C3-DC84BA9EF19F}"/>
              </a:ext>
            </a:extLst>
          </p:cNvPr>
          <p:cNvSpPr txBox="1"/>
          <p:nvPr/>
        </p:nvSpPr>
        <p:spPr>
          <a:xfrm>
            <a:off x="586740" y="2869413"/>
            <a:ext cx="3191177" cy="365760"/>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Scenario Description</a:t>
            </a:r>
          </a:p>
        </p:txBody>
      </p:sp>
      <p:sp>
        <p:nvSpPr>
          <p:cNvPr id="25" name="Rounded Rectangle 64">
            <a:extLst>
              <a:ext uri="{FF2B5EF4-FFF2-40B4-BE49-F238E27FC236}">
                <a16:creationId xmlns:a16="http://schemas.microsoft.com/office/drawing/2014/main" id="{A6EB2178-FC60-9A1B-C120-665D74F26167}"/>
              </a:ext>
              <a:ext uri="{C183D7F6-B498-43B3-948B-1728B52AA6E4}">
                <adec:decorative xmlns:adec="http://schemas.microsoft.com/office/drawing/2017/decorative" val="0"/>
              </a:ext>
            </a:extLst>
          </p:cNvPr>
          <p:cNvSpPr/>
          <p:nvPr/>
        </p:nvSpPr>
        <p:spPr bwMode="auto">
          <a:xfrm>
            <a:off x="586740" y="3108355"/>
            <a:ext cx="6598285" cy="122271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91440" bIns="182880" numCol="1" spcCol="0" rtlCol="0" fromWordArt="0" anchor="t" anchorCtr="0" forceAA="0" compatLnSpc="1">
            <a:prstTxWarp prst="textNoShape">
              <a:avLst/>
            </a:prstTxWarp>
            <a:noAutofit/>
          </a:bodyPr>
          <a:lstStyle/>
          <a:p>
            <a:pPr marL="228600" indent="-228600" defTabSz="914400">
              <a:spcAft>
                <a:spcPts val="600"/>
              </a:spcAft>
              <a:buFont typeface="Arial" panose="020B0604020202020204" pitchFamily="34" charset="0"/>
              <a:buChar char="•"/>
            </a:pPr>
            <a:r>
              <a:rPr lang="en-US" sz="1200" dirty="0">
                <a:solidFill>
                  <a:schemeClr val="tx1"/>
                </a:solidFill>
              </a:rPr>
              <a:t>Migrate app and data to managed cloud platform service with minimal </a:t>
            </a:r>
            <a:br>
              <a:rPr lang="en-US" sz="1200" dirty="0">
                <a:solidFill>
                  <a:schemeClr val="tx1"/>
                </a:solidFill>
              </a:rPr>
            </a:br>
            <a:r>
              <a:rPr lang="en-US" sz="1200" dirty="0">
                <a:solidFill>
                  <a:schemeClr val="tx1"/>
                </a:solidFill>
              </a:rPr>
              <a:t>code changes for higher performance</a:t>
            </a:r>
          </a:p>
          <a:p>
            <a:pPr marL="228600" indent="-228600" defTabSz="914400">
              <a:spcAft>
                <a:spcPts val="600"/>
              </a:spcAft>
              <a:buFont typeface="Arial" panose="020B0604020202020204" pitchFamily="34" charset="0"/>
              <a:buChar char="•"/>
            </a:pPr>
            <a:r>
              <a:rPr lang="en-US" sz="1200" dirty="0">
                <a:solidFill>
                  <a:schemeClr val="tx1"/>
                </a:solidFill>
              </a:rPr>
              <a:t>Provides all the benefits of running apps and data on the cloud such as scalability, </a:t>
            </a:r>
            <a:br>
              <a:rPr lang="en-US" sz="1200" dirty="0">
                <a:solidFill>
                  <a:schemeClr val="tx1"/>
                </a:solidFill>
              </a:rPr>
            </a:br>
            <a:r>
              <a:rPr lang="en-US" sz="1200" dirty="0">
                <a:solidFill>
                  <a:schemeClr val="tx1"/>
                </a:solidFill>
              </a:rPr>
              <a:t>simplified DevOps, improved security, higher availability and reliability </a:t>
            </a:r>
          </a:p>
        </p:txBody>
      </p:sp>
      <p:sp>
        <p:nvSpPr>
          <p:cNvPr id="26" name="TextBox 25">
            <a:extLst>
              <a:ext uri="{FF2B5EF4-FFF2-40B4-BE49-F238E27FC236}">
                <a16:creationId xmlns:a16="http://schemas.microsoft.com/office/drawing/2014/main" id="{CE503F8E-101E-7BBB-FAC7-D7AF73744B4A}"/>
              </a:ext>
            </a:extLst>
          </p:cNvPr>
          <p:cNvSpPr txBox="1"/>
          <p:nvPr/>
        </p:nvSpPr>
        <p:spPr>
          <a:xfrm>
            <a:off x="586740" y="4602712"/>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Key Considerations</a:t>
            </a:r>
          </a:p>
        </p:txBody>
      </p:sp>
      <p:sp>
        <p:nvSpPr>
          <p:cNvPr id="27" name="TextBox 26">
            <a:extLst>
              <a:ext uri="{FF2B5EF4-FFF2-40B4-BE49-F238E27FC236}">
                <a16:creationId xmlns:a16="http://schemas.microsoft.com/office/drawing/2014/main" id="{030B6421-7283-C94A-EDA0-891B564EDCEF}"/>
              </a:ext>
            </a:extLst>
          </p:cNvPr>
          <p:cNvSpPr txBox="1"/>
          <p:nvPr/>
        </p:nvSpPr>
        <p:spPr>
          <a:xfrm>
            <a:off x="586739" y="5152462"/>
            <a:ext cx="6598285" cy="892552"/>
          </a:xfrm>
          <a:prstGeom prst="rect">
            <a:avLst/>
          </a:prstGeom>
          <a:noFill/>
        </p:spPr>
        <p:txBody>
          <a:bodyPr wrap="square" lIns="0" tIns="0" rIns="0" bIns="0" rtlCol="0" anchor="t">
            <a:spAutoFit/>
          </a:bodyPr>
          <a:lstStyle/>
          <a:p>
            <a:pPr marL="228600" marR="0" lvl="0" indent="-228600" fontAlgn="auto">
              <a:lnSpc>
                <a:spcPct val="100000"/>
              </a:lnSpc>
              <a:spcBef>
                <a:spcPts val="0"/>
              </a:spcBef>
              <a:spcAft>
                <a:spcPts val="600"/>
              </a:spcAft>
              <a:buClrTx/>
              <a:buSzTx/>
              <a:buFont typeface="Arial" panose="020B0604020202020204" pitchFamily="34" charset="0"/>
              <a:buChar char="•"/>
              <a:tabLst/>
              <a:defRPr/>
            </a:pPr>
            <a:r>
              <a:rPr lang="en-US" sz="1200" dirty="0"/>
              <a:t>Scaling apps to meet demand is difficult and cumbersome affecting app performance</a:t>
            </a:r>
          </a:p>
          <a:p>
            <a:pPr marL="228600" indent="-228600">
              <a:spcAft>
                <a:spcPts val="600"/>
              </a:spcAft>
              <a:buFont typeface="Arial" panose="020B0604020202020204" pitchFamily="34" charset="0"/>
              <a:buChar char="•"/>
              <a:defRPr/>
            </a:pPr>
            <a:r>
              <a:rPr lang="en-US" sz="1200" dirty="0"/>
              <a:t>Difficulty managing servers, databases, network is time consuming and need </a:t>
            </a:r>
            <a:br>
              <a:rPr lang="en-US" sz="1200" dirty="0"/>
            </a:br>
            <a:r>
              <a:rPr lang="en-US" sz="1200" dirty="0"/>
              <a:t>to focus on building and delivering innovation products </a:t>
            </a:r>
          </a:p>
          <a:p>
            <a:pPr marL="228600" indent="-228600">
              <a:spcAft>
                <a:spcPts val="600"/>
              </a:spcAft>
              <a:buFont typeface="Arial" panose="020B0604020202020204" pitchFamily="34" charset="0"/>
              <a:buChar char="•"/>
              <a:defRPr/>
            </a:pPr>
            <a:r>
              <a:rPr lang="en-US" sz="1200" dirty="0"/>
              <a:t>Security and compliance concerns</a:t>
            </a:r>
          </a:p>
        </p:txBody>
      </p:sp>
      <p:grpSp>
        <p:nvGrpSpPr>
          <p:cNvPr id="44" name="Group 43">
            <a:extLst>
              <a:ext uri="{FF2B5EF4-FFF2-40B4-BE49-F238E27FC236}">
                <a16:creationId xmlns:a16="http://schemas.microsoft.com/office/drawing/2014/main" id="{C6B1D418-CB29-5E9B-019E-98F64A8786C2}"/>
              </a:ext>
              <a:ext uri="{C183D7F6-B498-43B3-948B-1728B52AA6E4}">
                <adec:decorative xmlns:adec="http://schemas.microsoft.com/office/drawing/2017/decorative" val="1"/>
              </a:ext>
            </a:extLst>
          </p:cNvPr>
          <p:cNvGrpSpPr/>
          <p:nvPr/>
        </p:nvGrpSpPr>
        <p:grpSpPr>
          <a:xfrm>
            <a:off x="7837488" y="3932994"/>
            <a:ext cx="3850745" cy="1740162"/>
            <a:chOff x="7837488" y="4110794"/>
            <a:chExt cx="3850745" cy="1740162"/>
          </a:xfrm>
        </p:grpSpPr>
        <p:sp>
          <p:nvSpPr>
            <p:cNvPr id="4" name="TextBox 3">
              <a:extLst>
                <a:ext uri="{FF2B5EF4-FFF2-40B4-BE49-F238E27FC236}">
                  <a16:creationId xmlns:a16="http://schemas.microsoft.com/office/drawing/2014/main" id="{17EE4D8E-25CE-72B9-FAC4-C3791F2FD73B}"/>
                </a:ext>
              </a:extLst>
            </p:cNvPr>
            <p:cNvSpPr txBox="1"/>
            <p:nvPr/>
          </p:nvSpPr>
          <p:spPr>
            <a:xfrm>
              <a:off x="9952469" y="4610393"/>
              <a:ext cx="1463040" cy="186548"/>
            </a:xfrm>
            <a:prstGeom prst="rect">
              <a:avLst/>
            </a:prstGeom>
            <a:noFill/>
          </p:spPr>
          <p:txBody>
            <a:bodyPr wrap="square" lIns="0" tIns="0" rIns="0" bIns="0" rtlCol="0">
              <a:spAutoFit/>
            </a:bodyPr>
            <a:lstStyle/>
            <a:p>
              <a:pPr>
                <a:spcAft>
                  <a:spcPts val="600"/>
                </a:spcAft>
                <a:defRPr/>
              </a:pPr>
              <a:r>
                <a:rPr kumimoji="0" lang="en-US" sz="1200" b="0" i="0" u="none" strike="noStrike" kern="1200" cap="none" spc="0" normalizeH="0" baseline="0" noProof="0" dirty="0">
                  <a:ln>
                    <a:noFill/>
                  </a:ln>
                  <a:effectLst/>
                  <a:uLnTx/>
                  <a:uFillTx/>
                  <a:latin typeface="+mj-lt"/>
                  <a:ea typeface="+mn-ea"/>
                  <a:cs typeface="+mn-cs"/>
                </a:rPr>
                <a:t>Database</a:t>
              </a:r>
            </a:p>
          </p:txBody>
        </p:sp>
        <p:sp>
          <p:nvSpPr>
            <p:cNvPr id="35" name="TextBox 34">
              <a:extLst>
                <a:ext uri="{FF2B5EF4-FFF2-40B4-BE49-F238E27FC236}">
                  <a16:creationId xmlns:a16="http://schemas.microsoft.com/office/drawing/2014/main" id="{D682741B-A710-43FE-72CA-74D8F12CAEDA}"/>
                </a:ext>
              </a:extLst>
            </p:cNvPr>
            <p:cNvSpPr txBox="1"/>
            <p:nvPr/>
          </p:nvSpPr>
          <p:spPr>
            <a:xfrm>
              <a:off x="7837488" y="4110794"/>
              <a:ext cx="2018409" cy="31413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solidFill>
                    <a:schemeClr val="tx1"/>
                  </a:solidFill>
                </a:rPr>
                <a:t>Technology Stack</a:t>
              </a:r>
            </a:p>
          </p:txBody>
        </p:sp>
        <p:sp>
          <p:nvSpPr>
            <p:cNvPr id="36" name="TextBox 35">
              <a:extLst>
                <a:ext uri="{FF2B5EF4-FFF2-40B4-BE49-F238E27FC236}">
                  <a16:creationId xmlns:a16="http://schemas.microsoft.com/office/drawing/2014/main" id="{E6A161DD-BF47-315E-BB03-A87B236959A4}"/>
                </a:ext>
              </a:extLst>
            </p:cNvPr>
            <p:cNvSpPr txBox="1"/>
            <p:nvPr/>
          </p:nvSpPr>
          <p:spPr>
            <a:xfrm>
              <a:off x="7984142" y="4980875"/>
              <a:ext cx="1731530" cy="415498"/>
            </a:xfrm>
            <a:prstGeom prst="rect">
              <a:avLst/>
            </a:prstGeom>
            <a:noFill/>
          </p:spPr>
          <p:txBody>
            <a:bodyPr wrap="square" lIns="0" tIns="0" rIns="0" bIns="0" rtlCol="0">
              <a:spAutoFit/>
            </a:bodyPr>
            <a:lstStyle/>
            <a:p>
              <a:pPr marR="0" lvl="0" fontAlgn="auto">
                <a:lnSpc>
                  <a:spcPct val="100000"/>
                </a:lnSpc>
                <a:spcBef>
                  <a:spcPts val="0"/>
                </a:spcBef>
                <a:spcAft>
                  <a:spcPts val="600"/>
                </a:spcAft>
                <a:buClrTx/>
                <a:buSzTx/>
                <a:tabLst/>
                <a:defRPr/>
              </a:pPr>
              <a:r>
                <a:rPr lang="en-US" sz="1100" dirty="0"/>
                <a:t>Azure App Service</a:t>
              </a:r>
            </a:p>
            <a:p>
              <a:pPr marR="0" lvl="0" fontAlgn="auto">
                <a:lnSpc>
                  <a:spcPct val="100000"/>
                </a:lnSpc>
                <a:spcBef>
                  <a:spcPts val="0"/>
                </a:spcBef>
                <a:spcAft>
                  <a:spcPts val="600"/>
                </a:spcAft>
                <a:buClrTx/>
                <a:buSzTx/>
                <a:tabLst/>
                <a:defRPr/>
              </a:pPr>
              <a:r>
                <a:rPr lang="en-US" sz="1100" dirty="0"/>
                <a:t>Azure Kubernetes Service</a:t>
              </a:r>
            </a:p>
          </p:txBody>
        </p:sp>
        <p:sp>
          <p:nvSpPr>
            <p:cNvPr id="3" name="TextBox 2">
              <a:extLst>
                <a:ext uri="{FF2B5EF4-FFF2-40B4-BE49-F238E27FC236}">
                  <a16:creationId xmlns:a16="http://schemas.microsoft.com/office/drawing/2014/main" id="{F82206B5-124B-D6E9-00A5-01D5BF38379C}"/>
                </a:ext>
              </a:extLst>
            </p:cNvPr>
            <p:cNvSpPr txBox="1"/>
            <p:nvPr/>
          </p:nvSpPr>
          <p:spPr>
            <a:xfrm>
              <a:off x="9952469" y="4980875"/>
              <a:ext cx="1731531" cy="584775"/>
            </a:xfrm>
            <a:prstGeom prst="rect">
              <a:avLst/>
            </a:prstGeom>
            <a:noFill/>
          </p:spPr>
          <p:txBody>
            <a:bodyPr wrap="square" lIns="0" tIns="0" rIns="0" bIns="0" rtlCol="0">
              <a:spAutoFit/>
            </a:bodyPr>
            <a:lstStyle/>
            <a:p>
              <a:pPr>
                <a:spcAft>
                  <a:spcPts val="600"/>
                </a:spcAft>
                <a:defRPr/>
              </a:pPr>
              <a:r>
                <a:rPr lang="en-US" sz="1100" dirty="0"/>
                <a:t>Azure Database </a:t>
              </a:r>
              <a:br>
                <a:rPr lang="en-US" sz="1100" dirty="0"/>
              </a:br>
              <a:r>
                <a:rPr lang="en-US" sz="1100" dirty="0"/>
                <a:t>for PostgreSQL </a:t>
              </a:r>
            </a:p>
            <a:p>
              <a:pPr>
                <a:spcAft>
                  <a:spcPts val="600"/>
                </a:spcAft>
                <a:defRPr/>
              </a:pPr>
              <a:r>
                <a:rPr lang="en-US" sz="1100" dirty="0"/>
                <a:t>Azure SQL Database </a:t>
              </a:r>
            </a:p>
          </p:txBody>
        </p:sp>
        <p:sp>
          <p:nvSpPr>
            <p:cNvPr id="5" name="TextBox 4">
              <a:extLst>
                <a:ext uri="{FF2B5EF4-FFF2-40B4-BE49-F238E27FC236}">
                  <a16:creationId xmlns:a16="http://schemas.microsoft.com/office/drawing/2014/main" id="{163B4602-DEF2-01A3-73EF-0646E09AE8CE}"/>
                </a:ext>
              </a:extLst>
            </p:cNvPr>
            <p:cNvSpPr txBox="1"/>
            <p:nvPr/>
          </p:nvSpPr>
          <p:spPr>
            <a:xfrm>
              <a:off x="7984142" y="4612275"/>
              <a:ext cx="1463040" cy="184666"/>
            </a:xfrm>
            <a:prstGeom prst="rect">
              <a:avLst/>
            </a:prstGeom>
            <a:noFill/>
          </p:spPr>
          <p:txBody>
            <a:bodyPr wrap="square" lIns="0" tIns="0" rIns="0" bIns="0" rtlCol="0">
              <a:spAutoFit/>
            </a:bodyPr>
            <a:lstStyle/>
            <a:p>
              <a:pPr>
                <a:spcAft>
                  <a:spcPts val="600"/>
                </a:spcAft>
                <a:defRPr/>
              </a:pPr>
              <a:r>
                <a:rPr lang="en-US" sz="1200" dirty="0">
                  <a:latin typeface="+mj-lt"/>
                </a:rPr>
                <a:t>Application Services</a:t>
              </a:r>
              <a:endParaRPr kumimoji="0" lang="en-US" sz="1200" b="0" i="0" u="none" strike="noStrike" kern="1200" cap="none" spc="0" normalizeH="0" baseline="0" noProof="0" dirty="0">
                <a:ln>
                  <a:noFill/>
                </a:ln>
                <a:effectLst/>
                <a:uLnTx/>
                <a:uFillTx/>
                <a:latin typeface="+mj-lt"/>
                <a:ea typeface="+mn-ea"/>
                <a:cs typeface="+mn-cs"/>
              </a:endParaRPr>
            </a:p>
          </p:txBody>
        </p:sp>
        <p:grpSp>
          <p:nvGrpSpPr>
            <p:cNvPr id="43" name="Group 42">
              <a:extLst>
                <a:ext uri="{FF2B5EF4-FFF2-40B4-BE49-F238E27FC236}">
                  <a16:creationId xmlns:a16="http://schemas.microsoft.com/office/drawing/2014/main" id="{E54275EC-CE80-0032-076A-BC5D24274670}"/>
                </a:ext>
              </a:extLst>
            </p:cNvPr>
            <p:cNvGrpSpPr/>
            <p:nvPr/>
          </p:nvGrpSpPr>
          <p:grpSpPr>
            <a:xfrm>
              <a:off x="7837488" y="4444962"/>
              <a:ext cx="3850745" cy="1405994"/>
              <a:chOff x="8011608" y="4444962"/>
              <a:chExt cx="3850745" cy="1405994"/>
            </a:xfrm>
          </p:grpSpPr>
          <p:sp>
            <p:nvSpPr>
              <p:cNvPr id="34" name="Rounded Rectangle 64">
                <a:extLst>
                  <a:ext uri="{FF2B5EF4-FFF2-40B4-BE49-F238E27FC236}">
                    <a16:creationId xmlns:a16="http://schemas.microsoft.com/office/drawing/2014/main" id="{10593F8F-2615-80D6-D8DF-E313603DC6D4}"/>
                  </a:ext>
                  <a:ext uri="{C183D7F6-B498-43B3-948B-1728B52AA6E4}">
                    <adec:decorative xmlns:adec="http://schemas.microsoft.com/office/drawing/2017/decorative" val="1"/>
                  </a:ext>
                </a:extLst>
              </p:cNvPr>
              <p:cNvSpPr/>
              <p:nvPr/>
            </p:nvSpPr>
            <p:spPr bwMode="auto">
              <a:xfrm>
                <a:off x="8011608" y="4444962"/>
                <a:ext cx="3850745" cy="1405994"/>
              </a:xfrm>
              <a:prstGeom prst="roundRect">
                <a:avLst>
                  <a:gd name="adj" fmla="val 3991"/>
                </a:avLst>
              </a:pr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solidFill>
                    <a:schemeClr val="bg1"/>
                  </a:solidFill>
                </a:endParaRPr>
              </a:p>
            </p:txBody>
          </p:sp>
          <p:cxnSp>
            <p:nvCxnSpPr>
              <p:cNvPr id="6" name="Straight Connector 5">
                <a:extLst>
                  <a:ext uri="{FF2B5EF4-FFF2-40B4-BE49-F238E27FC236}">
                    <a16:creationId xmlns:a16="http://schemas.microsoft.com/office/drawing/2014/main" id="{3538699F-B5E1-67E4-A22C-91222193944F}"/>
                  </a:ext>
                </a:extLst>
              </p:cNvPr>
              <p:cNvCxnSpPr>
                <a:cxnSpLocks/>
              </p:cNvCxnSpPr>
              <p:nvPr/>
            </p:nvCxnSpPr>
            <p:spPr>
              <a:xfrm>
                <a:off x="9936980" y="4444962"/>
                <a:ext cx="0" cy="1405994"/>
              </a:xfrm>
              <a:prstGeom prst="line">
                <a:avLst/>
              </a:prstGeom>
              <a:ln w="15875">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F294534A-9DBB-8EFD-08E7-92A9D751BAF7}"/>
              </a:ext>
              <a:ext uri="{C183D7F6-B498-43B3-948B-1728B52AA6E4}">
                <adec:decorative xmlns:adec="http://schemas.microsoft.com/office/drawing/2017/decorative" val="1"/>
              </a:ext>
            </a:extLst>
          </p:cNvPr>
          <p:cNvGrpSpPr/>
          <p:nvPr/>
        </p:nvGrpSpPr>
        <p:grpSpPr>
          <a:xfrm>
            <a:off x="7837488" y="6044462"/>
            <a:ext cx="3188364" cy="216105"/>
            <a:chOff x="8577700" y="6260362"/>
            <a:chExt cx="3188364" cy="216105"/>
          </a:xfrm>
        </p:grpSpPr>
        <p:pic>
          <p:nvPicPr>
            <p:cNvPr id="7" name="Picture 6" descr="A blue letter on a black background&#10;&#10;Description automatically generated">
              <a:extLst>
                <a:ext uri="{FF2B5EF4-FFF2-40B4-BE49-F238E27FC236}">
                  <a16:creationId xmlns:a16="http://schemas.microsoft.com/office/drawing/2014/main" id="{2F484E63-18AE-2B8F-D3D0-04BA6214EADA}"/>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11169203" y="6260362"/>
              <a:ext cx="596861" cy="216105"/>
            </a:xfrm>
            <a:prstGeom prst="rect">
              <a:avLst/>
            </a:prstGeom>
          </p:spPr>
        </p:pic>
        <p:pic>
          <p:nvPicPr>
            <p:cNvPr id="8" name="Picture 7" descr="A blue letter e on a black background&#10;&#10;Description automatically generated">
              <a:extLst>
                <a:ext uri="{FF2B5EF4-FFF2-40B4-BE49-F238E27FC236}">
                  <a16:creationId xmlns:a16="http://schemas.microsoft.com/office/drawing/2014/main" id="{BBEF08AE-6E38-FCE6-A354-FBAC0FEF7423}"/>
                </a:ext>
              </a:extLst>
            </p:cNvPr>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10219132" y="6260362"/>
              <a:ext cx="704692" cy="216105"/>
            </a:xfrm>
            <a:prstGeom prst="rect">
              <a:avLst/>
            </a:prstGeom>
          </p:spPr>
        </p:pic>
        <p:pic>
          <p:nvPicPr>
            <p:cNvPr id="9" name="Picture 8" descr="A red and grey logo&#10;&#10;Description automatically generated">
              <a:extLst>
                <a:ext uri="{FF2B5EF4-FFF2-40B4-BE49-F238E27FC236}">
                  <a16:creationId xmlns:a16="http://schemas.microsoft.com/office/drawing/2014/main" id="{FC1DD14C-3DDE-72CB-2E68-4B39BFE65C15}"/>
                </a:ext>
              </a:extLst>
            </p:cNvPr>
            <p:cNvPicPr>
              <a:picLocks noChangeAspect="1"/>
            </p:cNvPicPr>
            <p:nvPr/>
          </p:nvPicPr>
          <p:blipFill rotWithShape="1">
            <a:blip r:embed="rId6">
              <a:biLevel thresh="75000"/>
              <a:extLst>
                <a:ext uri="{BEBA8EAE-BF5A-486C-A8C5-ECC9F3942E4B}">
                  <a14:imgProps xmlns:a14="http://schemas.microsoft.com/office/drawing/2010/main">
                    <a14:imgLayer r:embed="rId7">
                      <a14:imgEffect>
                        <a14:sharpenSoften amount="50000"/>
                      </a14:imgEffect>
                      <a14:imgEffect>
                        <a14:saturation sat="0"/>
                      </a14:imgEffect>
                    </a14:imgLayer>
                  </a14:imgProps>
                </a:ext>
                <a:ext uri="{28A0092B-C50C-407E-A947-70E740481C1C}">
                  <a14:useLocalDpi xmlns:a14="http://schemas.microsoft.com/office/drawing/2010/main"/>
                </a:ext>
              </a:extLst>
            </a:blip>
            <a:srcRect/>
            <a:stretch/>
          </p:blipFill>
          <p:spPr>
            <a:xfrm>
              <a:off x="8577700" y="6294052"/>
              <a:ext cx="1396053" cy="148725"/>
            </a:xfrm>
            <a:prstGeom prst="rect">
              <a:avLst/>
            </a:prstGeom>
          </p:spPr>
        </p:pic>
      </p:grpSp>
      <p:grpSp>
        <p:nvGrpSpPr>
          <p:cNvPr id="21" name="Group 20">
            <a:extLst>
              <a:ext uri="{FF2B5EF4-FFF2-40B4-BE49-F238E27FC236}">
                <a16:creationId xmlns:a16="http://schemas.microsoft.com/office/drawing/2014/main" id="{B132E4B3-BE1D-0BA3-9E2C-5DE36C71484E}"/>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28" name="Rectangle: Rounded Corners 27">
              <a:extLst>
                <a:ext uri="{FF2B5EF4-FFF2-40B4-BE49-F238E27FC236}">
                  <a16:creationId xmlns:a16="http://schemas.microsoft.com/office/drawing/2014/main" id="{D071218D-967B-1D9D-1E09-F67D0EE47274}"/>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70F3DC17-BE12-E79C-923F-4974EA3254B4}"/>
                </a:ext>
              </a:extLst>
            </p:cNvPr>
            <p:cNvGrpSpPr/>
            <p:nvPr/>
          </p:nvGrpSpPr>
          <p:grpSpPr>
            <a:xfrm>
              <a:off x="10687108" y="554711"/>
              <a:ext cx="1219200" cy="293994"/>
              <a:chOff x="10706100" y="554712"/>
              <a:chExt cx="1219200" cy="293994"/>
            </a:xfrm>
          </p:grpSpPr>
          <p:pic>
            <p:nvPicPr>
              <p:cNvPr id="33" name="Graphic 32">
                <a:extLst>
                  <a:ext uri="{FF2B5EF4-FFF2-40B4-BE49-F238E27FC236}">
                    <a16:creationId xmlns:a16="http://schemas.microsoft.com/office/drawing/2014/main" id="{A49D20C8-BDA9-C89A-465E-94BBBAF9EF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31306" y="554712"/>
                <a:ext cx="293994" cy="293994"/>
              </a:xfrm>
              <a:prstGeom prst="rect">
                <a:avLst/>
              </a:prstGeom>
            </p:spPr>
          </p:pic>
          <p:sp>
            <p:nvSpPr>
              <p:cNvPr id="37" name="TextBox 36">
                <a:extLst>
                  <a:ext uri="{FF2B5EF4-FFF2-40B4-BE49-F238E27FC236}">
                    <a16:creationId xmlns:a16="http://schemas.microsoft.com/office/drawing/2014/main" id="{A96626D8-C147-4AC6-1F68-68C4C0EA04B2}"/>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spTree>
    <p:extLst>
      <p:ext uri="{BB962C8B-B14F-4D97-AF65-F5344CB8AC3E}">
        <p14:creationId xmlns:p14="http://schemas.microsoft.com/office/powerpoint/2010/main" val="422642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airplane in a hangar&#10;&#10;Description automatically generated">
            <a:extLst>
              <a:ext uri="{FF2B5EF4-FFF2-40B4-BE49-F238E27FC236}">
                <a16:creationId xmlns:a16="http://schemas.microsoft.com/office/drawing/2014/main" id="{3CB987A2-2976-42AA-EDCF-0C5E212E575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909061"/>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1051040" y="4773449"/>
            <a:ext cx="10089920" cy="166199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Segoe UI" panose="020B0502040204020203" pitchFamily="34" charset="0"/>
                <a:cs typeface="Segoe UI" panose="020B0502040204020203" pitchFamily="34" charset="0"/>
              </a:rPr>
              <a:t>“With our migration to PaaS, we got what we wanted: </a:t>
            </a:r>
            <a:r>
              <a:rPr kumimoji="0" lang="en-US" sz="2400" b="0" i="0" u="none" strike="noStrike" kern="1200" cap="none" spc="0" normalizeH="0" baseline="0" noProof="0" dirty="0">
                <a:ln>
                  <a:noFill/>
                </a:ln>
                <a:solidFill>
                  <a:schemeClr val="tx2"/>
                </a:solidFill>
                <a:effectLst/>
                <a:highlight>
                  <a:srgbClr val="FFFFFF"/>
                </a:highlight>
                <a:uLnTx/>
                <a:uFillTx/>
                <a:latin typeface="Segoe UI" panose="020B0502040204020203" pitchFamily="34" charset="0"/>
                <a:cs typeface="Segoe UI" panose="020B0502040204020203" pitchFamily="34" charset="0"/>
              </a:rPr>
              <a:t>greater scalability, reliability, security, agility in managing our IT infrastructure</a:t>
            </a:r>
            <a:r>
              <a:rPr kumimoji="0" lang="en-US" sz="2400" b="0" i="0" u="none" strike="noStrike" kern="1200" cap="none" spc="0" normalizeH="0" baseline="0" noProof="0" dirty="0">
                <a:ln>
                  <a:noFill/>
                </a:ln>
                <a:solidFill>
                  <a:srgbClr val="000000"/>
                </a:solidFill>
                <a:effectLst/>
                <a:highlight>
                  <a:srgbClr val="FFFFFF"/>
                </a:highlight>
                <a:uLnTx/>
                <a:uFillTx/>
                <a:latin typeface="Segoe UI" panose="020B0502040204020203" pitchFamily="34" charset="0"/>
                <a:cs typeface="Segoe UI" panose="020B0502040204020203" pitchFamily="34" charset="0"/>
              </a:rPr>
              <a:t>—and greater peace of mind—all without the cost and hassle of doing this ourselves,”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i="0" dirty="0">
              <a:effectLst/>
              <a:highlight>
                <a:srgbClr val="FFFFFF"/>
              </a:highlight>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cs typeface="Segoe UI" panose="020B0502040204020203" pitchFamily="34" charset="0"/>
              </a:rPr>
              <a:t>Daniel Engberg, Head of AI, Data, and Platforms at SAS – Scandinavian Airlines</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921821" y="3349341"/>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pic>
        <p:nvPicPr>
          <p:cNvPr id="3" name="Picture 2" descr="A blue letter on a black background&#10;&#10;Description automatically generated">
            <a:extLst>
              <a:ext uri="{FF2B5EF4-FFF2-40B4-BE49-F238E27FC236}">
                <a16:creationId xmlns:a16="http://schemas.microsoft.com/office/drawing/2014/main" id="{160EA56C-F62B-3095-3672-BAB446298BC3}"/>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5360733" y="3550633"/>
            <a:ext cx="1920240" cy="695260"/>
          </a:xfrm>
          <a:prstGeom prst="rect">
            <a:avLst/>
          </a:prstGeom>
        </p:spPr>
      </p:pic>
    </p:spTree>
    <p:extLst>
      <p:ext uri="{BB962C8B-B14F-4D97-AF65-F5344CB8AC3E}">
        <p14:creationId xmlns:p14="http://schemas.microsoft.com/office/powerpoint/2010/main" val="272023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918DE41-6433-FA93-682E-1EB7543BB3AA}"/>
              </a:ext>
              <a:ext uri="{C183D7F6-B498-43B3-948B-1728B52AA6E4}">
                <adec:decorative xmlns:adec="http://schemas.microsoft.com/office/drawing/2017/decorative" val="1"/>
              </a:ext>
            </a:extLst>
          </p:cNvPr>
          <p:cNvSpPr/>
          <p:nvPr/>
        </p:nvSpPr>
        <p:spPr bwMode="auto">
          <a:xfrm>
            <a:off x="7480300" y="0"/>
            <a:ext cx="47117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indent="-231775">
              <a:spcAft>
                <a:spcPts val="600"/>
              </a:spcAft>
              <a:buFont typeface="Arial" panose="020B0604020202020204" pitchFamily="34" charset="0"/>
              <a:buChar char="•"/>
            </a:pPr>
            <a:endParaRPr lang="en-US" dirty="0">
              <a:solidFill>
                <a:schemeClr val="tx1"/>
              </a:solidFill>
            </a:endParaRPr>
          </a:p>
        </p:txBody>
      </p:sp>
      <p:sp>
        <p:nvSpPr>
          <p:cNvPr id="2" name="Title 1">
            <a:extLst>
              <a:ext uri="{FF2B5EF4-FFF2-40B4-BE49-F238E27FC236}">
                <a16:creationId xmlns:a16="http://schemas.microsoft.com/office/drawing/2014/main" id="{4D43416A-4206-B38B-CDED-8595E76C49A4}"/>
              </a:ext>
            </a:extLst>
          </p:cNvPr>
          <p:cNvSpPr>
            <a:spLocks noGrp="1"/>
          </p:cNvSpPr>
          <p:nvPr>
            <p:ph type="title"/>
          </p:nvPr>
        </p:nvSpPr>
        <p:spPr>
          <a:xfrm>
            <a:off x="588963" y="457200"/>
            <a:ext cx="11017250" cy="1107996"/>
          </a:xfrm>
        </p:spPr>
        <p:txBody>
          <a:bodyPr/>
          <a:lstStyle/>
          <a:p>
            <a:r>
              <a:rPr lang="en-US" dirty="0"/>
              <a:t>Rearchitect business critical </a:t>
            </a:r>
            <a:br>
              <a:rPr lang="en-US" dirty="0"/>
            </a:br>
            <a:r>
              <a:rPr lang="en-US" dirty="0"/>
              <a:t>apps to microservices</a:t>
            </a:r>
          </a:p>
        </p:txBody>
      </p:sp>
      <p:sp>
        <p:nvSpPr>
          <p:cNvPr id="42" name="TextBox 41">
            <a:extLst>
              <a:ext uri="{FF2B5EF4-FFF2-40B4-BE49-F238E27FC236}">
                <a16:creationId xmlns:a16="http://schemas.microsoft.com/office/drawing/2014/main" id="{3322A120-A367-BB28-CE7E-D017D40C12E1}"/>
              </a:ext>
            </a:extLst>
          </p:cNvPr>
          <p:cNvSpPr txBox="1"/>
          <p:nvPr/>
        </p:nvSpPr>
        <p:spPr>
          <a:xfrm>
            <a:off x="7837488" y="1183818"/>
            <a:ext cx="3783012" cy="273903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t"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spcBef>
                <a:spcPts val="1200"/>
              </a:spcBef>
            </a:pPr>
            <a:r>
              <a:rPr lang="en-US" dirty="0">
                <a:solidFill>
                  <a:schemeClr val="tx1"/>
                </a:solidFill>
              </a:rPr>
              <a:t>Technical requirements</a:t>
            </a:r>
          </a:p>
          <a:p>
            <a:pPr marL="171450" indent="-171450" algn="l">
              <a:spcBef>
                <a:spcPts val="1200"/>
              </a:spcBef>
              <a:buFont typeface="Wingdings" panose="05000000000000000000" pitchFamily="2" charset="2"/>
              <a:buChar char="ü"/>
            </a:pPr>
            <a:r>
              <a:rPr lang="en-US" sz="1400" dirty="0">
                <a:solidFill>
                  <a:schemeClr val="tx1"/>
                </a:solidFill>
                <a:latin typeface="Segoe UI" panose="020B0502040204020203" pitchFamily="34" charset="0"/>
                <a:cs typeface="Segoe UI" panose="020B0502040204020203" pitchFamily="34" charset="0"/>
              </a:rPr>
              <a:t>Decomposition Strategies</a:t>
            </a:r>
          </a:p>
          <a:p>
            <a:pPr marL="171450" indent="-171450" algn="l">
              <a:spcBef>
                <a:spcPts val="1200"/>
              </a:spcBef>
              <a:buFont typeface="Wingdings" panose="05000000000000000000" pitchFamily="2" charset="2"/>
              <a:buChar char="ü"/>
            </a:pPr>
            <a:r>
              <a:rPr lang="en-US" sz="1400" dirty="0">
                <a:solidFill>
                  <a:schemeClr val="tx1"/>
                </a:solidFill>
                <a:latin typeface="Segoe UI" panose="020B0502040204020203" pitchFamily="34" charset="0"/>
                <a:cs typeface="Segoe UI" panose="020B0502040204020203" pitchFamily="34" charset="0"/>
              </a:rPr>
              <a:t>Frameworks and State Management</a:t>
            </a:r>
          </a:p>
          <a:p>
            <a:pPr marL="171450" indent="-171450" algn="l">
              <a:spcBef>
                <a:spcPts val="1200"/>
              </a:spcBef>
              <a:buFont typeface="Wingdings" panose="05000000000000000000" pitchFamily="2" charset="2"/>
              <a:buChar char="ü"/>
            </a:pPr>
            <a:r>
              <a:rPr lang="en-US" sz="1400" dirty="0">
                <a:solidFill>
                  <a:schemeClr val="tx1"/>
                </a:solidFill>
                <a:latin typeface="Segoe UI" panose="020B0502040204020203" pitchFamily="34" charset="0"/>
                <a:cs typeface="Segoe UI" panose="020B0502040204020203" pitchFamily="34" charset="0"/>
              </a:rPr>
              <a:t>Database performance and scaling</a:t>
            </a:r>
          </a:p>
          <a:p>
            <a:pPr marL="171450" indent="-171450" algn="l">
              <a:spcBef>
                <a:spcPts val="1200"/>
              </a:spcBef>
              <a:buFont typeface="Wingdings" panose="05000000000000000000" pitchFamily="2" charset="2"/>
              <a:buChar char="ü"/>
            </a:pPr>
            <a:r>
              <a:rPr lang="en-US" sz="1400" dirty="0">
                <a:solidFill>
                  <a:schemeClr val="tx1"/>
                </a:solidFill>
                <a:latin typeface="Segoe UI" panose="020B0502040204020203" pitchFamily="34" charset="0"/>
                <a:cs typeface="Segoe UI" panose="020B0502040204020203" pitchFamily="34" charset="0"/>
              </a:rPr>
              <a:t>Continuous Integration and Continuous Delivery</a:t>
            </a:r>
          </a:p>
          <a:p>
            <a:pPr marL="171450" indent="-171450" algn="l">
              <a:spcBef>
                <a:spcPts val="1200"/>
              </a:spcBef>
              <a:buFont typeface="Wingdings" panose="05000000000000000000" pitchFamily="2" charset="2"/>
              <a:buChar char="ü"/>
            </a:pPr>
            <a:r>
              <a:rPr lang="en-US" sz="1400" dirty="0">
                <a:solidFill>
                  <a:schemeClr val="tx1"/>
                </a:solidFill>
                <a:latin typeface="Segoe UI" panose="020B0502040204020203" pitchFamily="34" charset="0"/>
                <a:cs typeface="Segoe UI" panose="020B0502040204020203" pitchFamily="34" charset="0"/>
              </a:rPr>
              <a:t>API driven development</a:t>
            </a:r>
          </a:p>
          <a:p>
            <a:pPr marL="171450" indent="-171450" algn="l">
              <a:spcBef>
                <a:spcPts val="1200"/>
              </a:spcBef>
              <a:buFont typeface="Wingdings" panose="05000000000000000000" pitchFamily="2" charset="2"/>
              <a:buChar char="ü"/>
            </a:pPr>
            <a:r>
              <a:rPr lang="en-US" sz="1400" dirty="0">
                <a:solidFill>
                  <a:schemeClr val="tx1"/>
                </a:solidFill>
                <a:latin typeface="Segoe UI" panose="020B0502040204020203" pitchFamily="34" charset="0"/>
                <a:cs typeface="Segoe UI" panose="020B0502040204020203" pitchFamily="34" charset="0"/>
              </a:rPr>
              <a:t>Observability</a:t>
            </a:r>
          </a:p>
          <a:p>
            <a:pPr marL="171450" indent="-171450" algn="l">
              <a:buFont typeface="Wingdings" pitchFamily="2" charset="2"/>
              <a:buChar char="ü"/>
            </a:pPr>
            <a:endParaRPr lang="en-US" sz="1400" b="1" i="0" dirty="0">
              <a:effectLst/>
            </a:endParaRPr>
          </a:p>
        </p:txBody>
      </p:sp>
      <p:sp>
        <p:nvSpPr>
          <p:cNvPr id="13" name="TextBox 12">
            <a:extLst>
              <a:ext uri="{FF2B5EF4-FFF2-40B4-BE49-F238E27FC236}">
                <a16:creationId xmlns:a16="http://schemas.microsoft.com/office/drawing/2014/main" id="{D4CD747D-FFC5-214C-E4DC-479BE095B772}"/>
              </a:ext>
            </a:extLst>
          </p:cNvPr>
          <p:cNvSpPr txBox="1"/>
          <p:nvPr/>
        </p:nvSpPr>
        <p:spPr>
          <a:xfrm>
            <a:off x="586734" y="1932122"/>
            <a:ext cx="6576060" cy="646331"/>
          </a:xfrm>
          <a:prstGeom prst="rect">
            <a:avLst/>
          </a:prstGeom>
          <a:noFill/>
        </p:spPr>
        <p:txBody>
          <a:bodyPr wrap="square" lIns="0">
            <a:spAutoFit/>
          </a:bodyPr>
          <a:lstStyle/>
          <a:p>
            <a:r>
              <a:rPr lang="en-US" dirty="0">
                <a:latin typeface="+mj-lt"/>
              </a:rPr>
              <a:t>Decouple apps, scale app performance, and boost </a:t>
            </a:r>
            <a:br>
              <a:rPr lang="en-US" dirty="0">
                <a:latin typeface="+mj-lt"/>
              </a:rPr>
            </a:br>
            <a:r>
              <a:rPr lang="en-US" dirty="0">
                <a:latin typeface="+mj-lt"/>
              </a:rPr>
              <a:t>innovation agility with microservices architecture  </a:t>
            </a:r>
          </a:p>
        </p:txBody>
      </p:sp>
      <p:sp>
        <p:nvSpPr>
          <p:cNvPr id="24" name="TextBox 23">
            <a:extLst>
              <a:ext uri="{FF2B5EF4-FFF2-40B4-BE49-F238E27FC236}">
                <a16:creationId xmlns:a16="http://schemas.microsoft.com/office/drawing/2014/main" id="{FBABE8C1-D992-D547-04C3-DC84BA9EF19F}"/>
              </a:ext>
            </a:extLst>
          </p:cNvPr>
          <p:cNvSpPr txBox="1"/>
          <p:nvPr/>
        </p:nvSpPr>
        <p:spPr>
          <a:xfrm>
            <a:off x="586740" y="2869413"/>
            <a:ext cx="3191177" cy="365760"/>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Scenario Description</a:t>
            </a:r>
          </a:p>
        </p:txBody>
      </p:sp>
      <p:sp>
        <p:nvSpPr>
          <p:cNvPr id="25" name="Rounded Rectangle 64">
            <a:extLst>
              <a:ext uri="{FF2B5EF4-FFF2-40B4-BE49-F238E27FC236}">
                <a16:creationId xmlns:a16="http://schemas.microsoft.com/office/drawing/2014/main" id="{A6EB2178-FC60-9A1B-C120-665D74F26167}"/>
              </a:ext>
              <a:ext uri="{C183D7F6-B498-43B3-948B-1728B52AA6E4}">
                <adec:decorative xmlns:adec="http://schemas.microsoft.com/office/drawing/2017/decorative" val="0"/>
              </a:ext>
            </a:extLst>
          </p:cNvPr>
          <p:cNvSpPr/>
          <p:nvPr/>
        </p:nvSpPr>
        <p:spPr bwMode="auto">
          <a:xfrm>
            <a:off x="586740" y="3108355"/>
            <a:ext cx="6598285" cy="122271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91440" bIns="182880" numCol="1" spcCol="0" rtlCol="0" fromWordArt="0" anchor="t" anchorCtr="0" forceAA="0" compatLnSpc="1">
            <a:prstTxWarp prst="textNoShape">
              <a:avLst/>
            </a:prstTxWarp>
            <a:noAutofit/>
          </a:bodyPr>
          <a:lstStyle/>
          <a:p>
            <a:pPr marL="228600" indent="-228600">
              <a:spcAft>
                <a:spcPts val="600"/>
              </a:spcAft>
              <a:buFont typeface="Arial" panose="020B0604020202020204" pitchFamily="34" charset="0"/>
              <a:buChar char="•"/>
            </a:pPr>
            <a:r>
              <a:rPr lang="en-US" sz="1200" dirty="0">
                <a:solidFill>
                  <a:schemeClr val="tx1"/>
                </a:solidFill>
              </a:rPr>
              <a:t>Decouple monolithic applications into individual microservices with each service handling a specific functionality or business domain</a:t>
            </a:r>
          </a:p>
          <a:p>
            <a:pPr marL="228600" indent="-228600">
              <a:spcAft>
                <a:spcPts val="600"/>
              </a:spcAft>
              <a:buFont typeface="Arial" panose="020B0604020202020204" pitchFamily="34" charset="0"/>
              <a:buChar char="•"/>
            </a:pPr>
            <a:r>
              <a:rPr lang="en-US" sz="1200" dirty="0">
                <a:solidFill>
                  <a:schemeClr val="tx1"/>
                </a:solidFill>
              </a:rPr>
              <a:t>Improve flexibility and reduce service dependencies by loosely coupling services via APIs or event </a:t>
            </a:r>
          </a:p>
          <a:p>
            <a:pPr marL="228600" indent="-228600">
              <a:spcAft>
                <a:spcPts val="600"/>
              </a:spcAft>
              <a:buFont typeface="Arial" panose="020B0604020202020204" pitchFamily="34" charset="0"/>
              <a:buChar char="•"/>
            </a:pPr>
            <a:r>
              <a:rPr lang="en-US" sz="1200" dirty="0">
                <a:solidFill>
                  <a:schemeClr val="tx1"/>
                </a:solidFill>
              </a:rPr>
              <a:t>Requires developer resources and significant time to implement </a:t>
            </a:r>
          </a:p>
        </p:txBody>
      </p:sp>
      <p:sp>
        <p:nvSpPr>
          <p:cNvPr id="26" name="TextBox 25">
            <a:extLst>
              <a:ext uri="{FF2B5EF4-FFF2-40B4-BE49-F238E27FC236}">
                <a16:creationId xmlns:a16="http://schemas.microsoft.com/office/drawing/2014/main" id="{CE503F8E-101E-7BBB-FAC7-D7AF73744B4A}"/>
              </a:ext>
            </a:extLst>
          </p:cNvPr>
          <p:cNvSpPr txBox="1"/>
          <p:nvPr/>
        </p:nvSpPr>
        <p:spPr>
          <a:xfrm>
            <a:off x="586740" y="4602712"/>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Key Considerations</a:t>
            </a:r>
          </a:p>
        </p:txBody>
      </p:sp>
      <p:sp>
        <p:nvSpPr>
          <p:cNvPr id="27" name="TextBox 26">
            <a:extLst>
              <a:ext uri="{FF2B5EF4-FFF2-40B4-BE49-F238E27FC236}">
                <a16:creationId xmlns:a16="http://schemas.microsoft.com/office/drawing/2014/main" id="{030B6421-7283-C94A-EDA0-891B564EDCEF}"/>
              </a:ext>
            </a:extLst>
          </p:cNvPr>
          <p:cNvSpPr txBox="1"/>
          <p:nvPr/>
        </p:nvSpPr>
        <p:spPr>
          <a:xfrm>
            <a:off x="586739" y="5152462"/>
            <a:ext cx="6598285" cy="707886"/>
          </a:xfrm>
          <a:prstGeom prst="rect">
            <a:avLst/>
          </a:prstGeom>
          <a:noFill/>
        </p:spPr>
        <p:txBody>
          <a:bodyPr wrap="square" lIns="0" tIns="0" rIns="0" bIns="0" rtlCol="0" anchor="t">
            <a:spAutoFit/>
          </a:bodyPr>
          <a:lstStyle/>
          <a:p>
            <a:pPr marL="228600" marR="0" lvl="0" indent="-228600" fontAlgn="auto">
              <a:lnSpc>
                <a:spcPct val="100000"/>
              </a:lnSpc>
              <a:spcBef>
                <a:spcPts val="0"/>
              </a:spcBef>
              <a:spcAft>
                <a:spcPts val="600"/>
              </a:spcAft>
              <a:buClrTx/>
              <a:buSzTx/>
              <a:buFont typeface="Arial" panose="020B0604020202020204" pitchFamily="34" charset="0"/>
              <a:buChar char="•"/>
              <a:tabLst/>
              <a:defRPr/>
            </a:pPr>
            <a:r>
              <a:rPr lang="en-US" sz="1200" dirty="0"/>
              <a:t>Application is difficult to manage and maintain as a monolith</a:t>
            </a:r>
          </a:p>
          <a:p>
            <a:pPr marL="228600" indent="-228600">
              <a:spcAft>
                <a:spcPts val="600"/>
              </a:spcAft>
              <a:buFont typeface="Arial" panose="020B0604020202020204" pitchFamily="34" charset="0"/>
              <a:buChar char="•"/>
              <a:defRPr/>
            </a:pPr>
            <a:r>
              <a:rPr lang="en-US" sz="1200" dirty="0"/>
              <a:t>Business requires more agility, flexibility, and scalability from application </a:t>
            </a:r>
          </a:p>
          <a:p>
            <a:pPr marL="228600" indent="-228600">
              <a:spcAft>
                <a:spcPts val="600"/>
              </a:spcAft>
              <a:buFont typeface="Arial" panose="020B0604020202020204" pitchFamily="34" charset="0"/>
              <a:buChar char="•"/>
              <a:defRPr/>
            </a:pPr>
            <a:r>
              <a:rPr lang="en-US" sz="1200" dirty="0"/>
              <a:t>Enable application teams work independently and collaboratively for faster innovation cycles</a:t>
            </a:r>
          </a:p>
        </p:txBody>
      </p:sp>
      <p:grpSp>
        <p:nvGrpSpPr>
          <p:cNvPr id="44" name="Group 43">
            <a:extLst>
              <a:ext uri="{FF2B5EF4-FFF2-40B4-BE49-F238E27FC236}">
                <a16:creationId xmlns:a16="http://schemas.microsoft.com/office/drawing/2014/main" id="{C6B1D418-CB29-5E9B-019E-98F64A8786C2}"/>
              </a:ext>
              <a:ext uri="{C183D7F6-B498-43B3-948B-1728B52AA6E4}">
                <adec:decorative xmlns:adec="http://schemas.microsoft.com/office/drawing/2017/decorative" val="1"/>
              </a:ext>
            </a:extLst>
          </p:cNvPr>
          <p:cNvGrpSpPr/>
          <p:nvPr/>
        </p:nvGrpSpPr>
        <p:grpSpPr>
          <a:xfrm>
            <a:off x="7837488" y="3932994"/>
            <a:ext cx="3850745" cy="1896306"/>
            <a:chOff x="7837488" y="4110794"/>
            <a:chExt cx="3850745" cy="1896306"/>
          </a:xfrm>
        </p:grpSpPr>
        <p:sp>
          <p:nvSpPr>
            <p:cNvPr id="4" name="TextBox 3">
              <a:extLst>
                <a:ext uri="{FF2B5EF4-FFF2-40B4-BE49-F238E27FC236}">
                  <a16:creationId xmlns:a16="http://schemas.microsoft.com/office/drawing/2014/main" id="{17EE4D8E-25CE-72B9-FAC4-C3791F2FD73B}"/>
                </a:ext>
              </a:extLst>
            </p:cNvPr>
            <p:cNvSpPr txBox="1"/>
            <p:nvPr/>
          </p:nvSpPr>
          <p:spPr>
            <a:xfrm>
              <a:off x="9952469" y="4610393"/>
              <a:ext cx="1463040" cy="186548"/>
            </a:xfrm>
            <a:prstGeom prst="rect">
              <a:avLst/>
            </a:prstGeom>
            <a:noFill/>
          </p:spPr>
          <p:txBody>
            <a:bodyPr wrap="square" lIns="0" tIns="0" rIns="0" bIns="0" rtlCol="0">
              <a:spAutoFit/>
            </a:bodyPr>
            <a:lstStyle/>
            <a:p>
              <a:pPr>
                <a:spcAft>
                  <a:spcPts val="600"/>
                </a:spcAft>
                <a:defRPr/>
              </a:pPr>
              <a:r>
                <a:rPr kumimoji="0" lang="en-US" sz="1200" b="0" i="0" u="none" strike="noStrike" kern="1200" cap="none" spc="0" normalizeH="0" baseline="0" noProof="0" dirty="0">
                  <a:ln>
                    <a:noFill/>
                  </a:ln>
                  <a:effectLst/>
                  <a:uLnTx/>
                  <a:uFillTx/>
                  <a:latin typeface="+mj-lt"/>
                  <a:ea typeface="+mn-ea"/>
                  <a:cs typeface="+mn-cs"/>
                </a:rPr>
                <a:t>Database</a:t>
              </a:r>
            </a:p>
          </p:txBody>
        </p:sp>
        <p:sp>
          <p:nvSpPr>
            <p:cNvPr id="35" name="TextBox 34">
              <a:extLst>
                <a:ext uri="{FF2B5EF4-FFF2-40B4-BE49-F238E27FC236}">
                  <a16:creationId xmlns:a16="http://schemas.microsoft.com/office/drawing/2014/main" id="{D682741B-A710-43FE-72CA-74D8F12CAEDA}"/>
                </a:ext>
              </a:extLst>
            </p:cNvPr>
            <p:cNvSpPr txBox="1"/>
            <p:nvPr/>
          </p:nvSpPr>
          <p:spPr>
            <a:xfrm>
              <a:off x="7837488" y="4110794"/>
              <a:ext cx="2018409" cy="31413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solidFill>
                    <a:schemeClr val="tx1"/>
                  </a:solidFill>
                </a:rPr>
                <a:t>Technology Stack</a:t>
              </a:r>
            </a:p>
          </p:txBody>
        </p:sp>
        <p:sp>
          <p:nvSpPr>
            <p:cNvPr id="36" name="TextBox 35">
              <a:extLst>
                <a:ext uri="{FF2B5EF4-FFF2-40B4-BE49-F238E27FC236}">
                  <a16:creationId xmlns:a16="http://schemas.microsoft.com/office/drawing/2014/main" id="{E6A161DD-BF47-315E-BB03-A87B236959A4}"/>
                </a:ext>
              </a:extLst>
            </p:cNvPr>
            <p:cNvSpPr txBox="1"/>
            <p:nvPr/>
          </p:nvSpPr>
          <p:spPr>
            <a:xfrm>
              <a:off x="7984142" y="4980875"/>
              <a:ext cx="1731530" cy="415498"/>
            </a:xfrm>
            <a:prstGeom prst="rect">
              <a:avLst/>
            </a:prstGeom>
            <a:noFill/>
          </p:spPr>
          <p:txBody>
            <a:bodyPr wrap="square" lIns="0" tIns="0" rIns="0" bIns="0" rtlCol="0">
              <a:spAutoFit/>
            </a:bodyPr>
            <a:lstStyle/>
            <a:p>
              <a:pPr>
                <a:spcAft>
                  <a:spcPts val="600"/>
                </a:spcAft>
                <a:defRPr/>
              </a:pPr>
              <a:r>
                <a:rPr lang="en-US" sz="1100" dirty="0"/>
                <a:t>Azure Kubernetes Service</a:t>
              </a:r>
            </a:p>
            <a:p>
              <a:pPr>
                <a:spcAft>
                  <a:spcPts val="600"/>
                </a:spcAft>
                <a:defRPr/>
              </a:pPr>
              <a:r>
                <a:rPr lang="en-US" sz="1100" dirty="0"/>
                <a:t>Azure App Service</a:t>
              </a:r>
            </a:p>
          </p:txBody>
        </p:sp>
        <p:sp>
          <p:nvSpPr>
            <p:cNvPr id="3" name="TextBox 2">
              <a:extLst>
                <a:ext uri="{FF2B5EF4-FFF2-40B4-BE49-F238E27FC236}">
                  <a16:creationId xmlns:a16="http://schemas.microsoft.com/office/drawing/2014/main" id="{F82206B5-124B-D6E9-00A5-01D5BF38379C}"/>
                </a:ext>
              </a:extLst>
            </p:cNvPr>
            <p:cNvSpPr txBox="1"/>
            <p:nvPr/>
          </p:nvSpPr>
          <p:spPr>
            <a:xfrm>
              <a:off x="9952469" y="4980875"/>
              <a:ext cx="1731531" cy="830997"/>
            </a:xfrm>
            <a:prstGeom prst="rect">
              <a:avLst/>
            </a:prstGeom>
            <a:noFill/>
          </p:spPr>
          <p:txBody>
            <a:bodyPr wrap="square" lIns="0" tIns="0" rIns="0" bIns="0" rtlCol="0">
              <a:spAutoFit/>
            </a:bodyPr>
            <a:lstStyle/>
            <a:p>
              <a:pPr>
                <a:spcAft>
                  <a:spcPts val="600"/>
                </a:spcAft>
                <a:defRPr/>
              </a:pPr>
              <a:r>
                <a:rPr lang="en-US" sz="1100" dirty="0"/>
                <a:t>Azure Database for PostgreSQL </a:t>
              </a:r>
            </a:p>
            <a:p>
              <a:pPr>
                <a:spcAft>
                  <a:spcPts val="600"/>
                </a:spcAft>
                <a:defRPr/>
              </a:pPr>
              <a:r>
                <a:rPr lang="en-US" sz="1100" dirty="0"/>
                <a:t>Azure SQL Database</a:t>
              </a:r>
            </a:p>
            <a:p>
              <a:pPr>
                <a:spcAft>
                  <a:spcPts val="600"/>
                </a:spcAft>
                <a:defRPr/>
              </a:pPr>
              <a:r>
                <a:rPr lang="en-US" sz="1100" dirty="0"/>
                <a:t>Azure Cosmos DB </a:t>
              </a:r>
            </a:p>
          </p:txBody>
        </p:sp>
        <p:sp>
          <p:nvSpPr>
            <p:cNvPr id="5" name="TextBox 4">
              <a:extLst>
                <a:ext uri="{FF2B5EF4-FFF2-40B4-BE49-F238E27FC236}">
                  <a16:creationId xmlns:a16="http://schemas.microsoft.com/office/drawing/2014/main" id="{163B4602-DEF2-01A3-73EF-0646E09AE8CE}"/>
                </a:ext>
              </a:extLst>
            </p:cNvPr>
            <p:cNvSpPr txBox="1"/>
            <p:nvPr/>
          </p:nvSpPr>
          <p:spPr>
            <a:xfrm>
              <a:off x="7984142" y="4612275"/>
              <a:ext cx="1463040" cy="184666"/>
            </a:xfrm>
            <a:prstGeom prst="rect">
              <a:avLst/>
            </a:prstGeom>
            <a:noFill/>
          </p:spPr>
          <p:txBody>
            <a:bodyPr wrap="square" lIns="0" tIns="0" rIns="0" bIns="0" rtlCol="0">
              <a:spAutoFit/>
            </a:bodyPr>
            <a:lstStyle/>
            <a:p>
              <a:pPr>
                <a:spcAft>
                  <a:spcPts val="600"/>
                </a:spcAft>
                <a:defRPr/>
              </a:pPr>
              <a:r>
                <a:rPr lang="en-US" sz="1200" dirty="0">
                  <a:latin typeface="+mj-lt"/>
                </a:rPr>
                <a:t>Application Services</a:t>
              </a:r>
              <a:endParaRPr kumimoji="0" lang="en-US" sz="1200" b="0" i="0" u="none" strike="noStrike" kern="1200" cap="none" spc="0" normalizeH="0" baseline="0" noProof="0" dirty="0">
                <a:ln>
                  <a:noFill/>
                </a:ln>
                <a:effectLst/>
                <a:uLnTx/>
                <a:uFillTx/>
                <a:latin typeface="+mj-lt"/>
                <a:ea typeface="+mn-ea"/>
                <a:cs typeface="+mn-cs"/>
              </a:endParaRPr>
            </a:p>
          </p:txBody>
        </p:sp>
        <p:grpSp>
          <p:nvGrpSpPr>
            <p:cNvPr id="43" name="Group 42">
              <a:extLst>
                <a:ext uri="{FF2B5EF4-FFF2-40B4-BE49-F238E27FC236}">
                  <a16:creationId xmlns:a16="http://schemas.microsoft.com/office/drawing/2014/main" id="{E54275EC-CE80-0032-076A-BC5D24274670}"/>
                </a:ext>
              </a:extLst>
            </p:cNvPr>
            <p:cNvGrpSpPr/>
            <p:nvPr/>
          </p:nvGrpSpPr>
          <p:grpSpPr>
            <a:xfrm>
              <a:off x="7837488" y="4444962"/>
              <a:ext cx="3850745" cy="1562138"/>
              <a:chOff x="8011608" y="4444962"/>
              <a:chExt cx="3850745" cy="1562138"/>
            </a:xfrm>
          </p:grpSpPr>
          <p:sp>
            <p:nvSpPr>
              <p:cNvPr id="34" name="Rounded Rectangle 64">
                <a:extLst>
                  <a:ext uri="{FF2B5EF4-FFF2-40B4-BE49-F238E27FC236}">
                    <a16:creationId xmlns:a16="http://schemas.microsoft.com/office/drawing/2014/main" id="{10593F8F-2615-80D6-D8DF-E313603DC6D4}"/>
                  </a:ext>
                  <a:ext uri="{C183D7F6-B498-43B3-948B-1728B52AA6E4}">
                    <adec:decorative xmlns:adec="http://schemas.microsoft.com/office/drawing/2017/decorative" val="1"/>
                  </a:ext>
                </a:extLst>
              </p:cNvPr>
              <p:cNvSpPr/>
              <p:nvPr/>
            </p:nvSpPr>
            <p:spPr bwMode="auto">
              <a:xfrm>
                <a:off x="8011608" y="4444962"/>
                <a:ext cx="3850745" cy="1562138"/>
              </a:xfrm>
              <a:prstGeom prst="roundRect">
                <a:avLst>
                  <a:gd name="adj" fmla="val 3991"/>
                </a:avLst>
              </a:pr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defTabSz="914400">
                  <a:spcBef>
                    <a:spcPts val="1200"/>
                  </a:spcBef>
                  <a:buFont typeface="Arial" panose="020B0604020202020204" pitchFamily="34" charset="0"/>
                  <a:buChar char="•"/>
                </a:pPr>
                <a:endParaRPr lang="en-US" sz="1600" dirty="0">
                  <a:solidFill>
                    <a:schemeClr val="bg1"/>
                  </a:solidFill>
                </a:endParaRPr>
              </a:p>
            </p:txBody>
          </p:sp>
          <p:cxnSp>
            <p:nvCxnSpPr>
              <p:cNvPr id="6" name="Straight Connector 5">
                <a:extLst>
                  <a:ext uri="{FF2B5EF4-FFF2-40B4-BE49-F238E27FC236}">
                    <a16:creationId xmlns:a16="http://schemas.microsoft.com/office/drawing/2014/main" id="{3538699F-B5E1-67E4-A22C-91222193944F}"/>
                  </a:ext>
                </a:extLst>
              </p:cNvPr>
              <p:cNvCxnSpPr>
                <a:cxnSpLocks/>
              </p:cNvCxnSpPr>
              <p:nvPr/>
            </p:nvCxnSpPr>
            <p:spPr>
              <a:xfrm>
                <a:off x="9936980" y="4444962"/>
                <a:ext cx="0" cy="1562138"/>
              </a:xfrm>
              <a:prstGeom prst="line">
                <a:avLst/>
              </a:prstGeom>
              <a:ln w="15875">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B132E4B3-BE1D-0BA3-9E2C-5DE36C71484E}"/>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28" name="Rectangle: Rounded Corners 27">
              <a:extLst>
                <a:ext uri="{FF2B5EF4-FFF2-40B4-BE49-F238E27FC236}">
                  <a16:creationId xmlns:a16="http://schemas.microsoft.com/office/drawing/2014/main" id="{D071218D-967B-1D9D-1E09-F67D0EE47274}"/>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70F3DC17-BE12-E79C-923F-4974EA3254B4}"/>
                </a:ext>
              </a:extLst>
            </p:cNvPr>
            <p:cNvGrpSpPr/>
            <p:nvPr/>
          </p:nvGrpSpPr>
          <p:grpSpPr>
            <a:xfrm>
              <a:off x="10687108" y="554711"/>
              <a:ext cx="1219200" cy="293994"/>
              <a:chOff x="10706100" y="554712"/>
              <a:chExt cx="1219200" cy="293994"/>
            </a:xfrm>
          </p:grpSpPr>
          <p:pic>
            <p:nvPicPr>
              <p:cNvPr id="33" name="Graphic 32">
                <a:extLst>
                  <a:ext uri="{FF2B5EF4-FFF2-40B4-BE49-F238E27FC236}">
                    <a16:creationId xmlns:a16="http://schemas.microsoft.com/office/drawing/2014/main" id="{A49D20C8-BDA9-C89A-465E-94BBBAF9EF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1306" y="554712"/>
                <a:ext cx="293994" cy="293994"/>
              </a:xfrm>
              <a:prstGeom prst="rect">
                <a:avLst/>
              </a:prstGeom>
            </p:spPr>
          </p:pic>
          <p:sp>
            <p:nvSpPr>
              <p:cNvPr id="37" name="TextBox 36">
                <a:extLst>
                  <a:ext uri="{FF2B5EF4-FFF2-40B4-BE49-F238E27FC236}">
                    <a16:creationId xmlns:a16="http://schemas.microsoft.com/office/drawing/2014/main" id="{A96626D8-C147-4AC6-1F68-68C4C0EA04B2}"/>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grpSp>
        <p:nvGrpSpPr>
          <p:cNvPr id="15" name="Group 14">
            <a:extLst>
              <a:ext uri="{FF2B5EF4-FFF2-40B4-BE49-F238E27FC236}">
                <a16:creationId xmlns:a16="http://schemas.microsoft.com/office/drawing/2014/main" id="{AAB86C38-6715-D169-C0AC-4A118EDEEA63}"/>
              </a:ext>
              <a:ext uri="{C183D7F6-B498-43B3-948B-1728B52AA6E4}">
                <adec:decorative xmlns:adec="http://schemas.microsoft.com/office/drawing/2017/decorative" val="1"/>
              </a:ext>
            </a:extLst>
          </p:cNvPr>
          <p:cNvGrpSpPr/>
          <p:nvPr/>
        </p:nvGrpSpPr>
        <p:grpSpPr>
          <a:xfrm>
            <a:off x="8153873" y="6044462"/>
            <a:ext cx="3217975" cy="388892"/>
            <a:chOff x="8402525" y="6135957"/>
            <a:chExt cx="3695732" cy="446629"/>
          </a:xfrm>
        </p:grpSpPr>
        <p:pic>
          <p:nvPicPr>
            <p:cNvPr id="11" name="Picture 10" descr="A logo with a red circle and blue text&#10;&#10;Description automatically generated">
              <a:extLst>
                <a:ext uri="{FF2B5EF4-FFF2-40B4-BE49-F238E27FC236}">
                  <a16:creationId xmlns:a16="http://schemas.microsoft.com/office/drawing/2014/main" id="{C4C7DF03-1B51-CA1A-C534-0A8DA4A75382}"/>
                </a:ext>
              </a:extLst>
            </p:cNvPr>
            <p:cNvPicPr>
              <a:picLocks noChangeAspect="1"/>
            </p:cNvPicPr>
            <p:nvPr/>
          </p:nvPicPr>
          <p:blipFill rotWithShape="1">
            <a:blip r:embed="rId5">
              <a:biLevel thresh="25000"/>
              <a:alphaModFix/>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t="27105" b="29065"/>
            <a:stretch/>
          </p:blipFill>
          <p:spPr>
            <a:xfrm>
              <a:off x="11198285" y="6162047"/>
              <a:ext cx="899972" cy="394452"/>
            </a:xfrm>
            <a:prstGeom prst="rect">
              <a:avLst/>
            </a:prstGeom>
          </p:spPr>
        </p:pic>
        <p:pic>
          <p:nvPicPr>
            <p:cNvPr id="12" name="Picture 11" descr="A logo with a ball and text&#10;&#10;Description automatically generated">
              <a:extLst>
                <a:ext uri="{FF2B5EF4-FFF2-40B4-BE49-F238E27FC236}">
                  <a16:creationId xmlns:a16="http://schemas.microsoft.com/office/drawing/2014/main" id="{7A1E4EC9-8BA3-7E9A-5E80-42BEAD912276}"/>
                </a:ext>
              </a:extLst>
            </p:cNvPr>
            <p:cNvPicPr>
              <a:picLocks noChangeAspect="1"/>
            </p:cNvPicPr>
            <p:nvPr/>
          </p:nvPicPr>
          <p:blipFill rotWithShape="1">
            <a:blip r:embed="rId7">
              <a:alphaModFix/>
              <a:biLevel thresh="75000"/>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rcRect/>
            <a:stretch/>
          </p:blipFill>
          <p:spPr>
            <a:xfrm>
              <a:off x="10029005" y="6135957"/>
              <a:ext cx="1005840" cy="446629"/>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63D58E6D-1A7E-27A3-7F49-5E8E3E26FE85}"/>
                </a:ext>
              </a:extLst>
            </p:cNvPr>
            <p:cNvPicPr>
              <a:picLocks noChangeAspect="1"/>
            </p:cNvPicPr>
            <p:nvPr/>
          </p:nvPicPr>
          <p:blipFill>
            <a:blip r:embed="rId9">
              <a:biLevel thresh="75000"/>
              <a:extLst>
                <a:ext uri="{BEBA8EAE-BF5A-486C-A8C5-ECC9F3942E4B}">
                  <a14:imgProps xmlns:a14="http://schemas.microsoft.com/office/drawing/2010/main">
                    <a14:imgLayer r:embed="rId10">
                      <a14:imgEffect>
                        <a14:sharpenSoften amount="5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02525" y="6222111"/>
              <a:ext cx="1463040" cy="274320"/>
            </a:xfrm>
            <a:prstGeom prst="rect">
              <a:avLst/>
            </a:prstGeom>
          </p:spPr>
        </p:pic>
      </p:grpSp>
    </p:spTree>
    <p:extLst>
      <p:ext uri="{BB962C8B-B14F-4D97-AF65-F5344CB8AC3E}">
        <p14:creationId xmlns:p14="http://schemas.microsoft.com/office/powerpoint/2010/main" val="283595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lue sign with white text&#10;&#10;Description automatically generated">
            <a:extLst>
              <a:ext uri="{FF2B5EF4-FFF2-40B4-BE49-F238E27FC236}">
                <a16:creationId xmlns:a16="http://schemas.microsoft.com/office/drawing/2014/main" id="{E2DD2D40-F412-CFE8-1738-DD164375585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121528"/>
            <a:ext cx="12192000" cy="3867281"/>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1588408" y="4432117"/>
            <a:ext cx="9440176" cy="18158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Segoe UI" panose="020B0502040204020203" pitchFamily="34" charset="0"/>
                <a:cs typeface="Segoe UI" panose="020B0502040204020203" pitchFamily="34" charset="0"/>
              </a:rPr>
              <a:t>“</a:t>
            </a:r>
            <a:r>
              <a:rPr lang="en-US" sz="2400" b="0" i="0" dirty="0">
                <a:effectLst/>
                <a:highlight>
                  <a:srgbClr val="FFFFFF"/>
                </a:highlight>
                <a:latin typeface="SegoeUI"/>
              </a:rPr>
              <a:t>On the retail banking side, the bank has </a:t>
            </a:r>
            <a:r>
              <a:rPr lang="en-US" sz="2400" b="0" i="0" dirty="0">
                <a:solidFill>
                  <a:srgbClr val="0078D4"/>
                </a:solidFill>
                <a:effectLst/>
                <a:highlight>
                  <a:srgbClr val="FFFFFF"/>
                </a:highlight>
                <a:latin typeface="SegoeUI"/>
              </a:rPr>
              <a:t>reduced customer onboarding duration</a:t>
            </a:r>
            <a:r>
              <a:rPr lang="en-US" sz="2400" b="0" i="0" dirty="0">
                <a:effectLst/>
                <a:highlight>
                  <a:srgbClr val="FFFFFF"/>
                </a:highlight>
                <a:latin typeface="SegoeUI"/>
              </a:rPr>
              <a:t> </a:t>
            </a:r>
            <a:r>
              <a:rPr lang="en-US" sz="2400" b="0" i="0" dirty="0">
                <a:solidFill>
                  <a:srgbClr val="0078D4"/>
                </a:solidFill>
                <a:effectLst/>
                <a:highlight>
                  <a:srgbClr val="FFFFFF"/>
                </a:highlight>
                <a:latin typeface="SegoeUI"/>
              </a:rPr>
              <a:t>from 3 days to 9 minutes </a:t>
            </a:r>
            <a:r>
              <a:rPr lang="en-US" sz="2400" b="0" i="0" dirty="0">
                <a:effectLst/>
                <a:highlight>
                  <a:srgbClr val="FFFFFF"/>
                </a:highlight>
                <a:latin typeface="SegoeUI"/>
              </a:rPr>
              <a:t>thanks to the new digital platform</a:t>
            </a:r>
            <a:r>
              <a:rPr lang="en-US" sz="2400" b="0" i="0" dirty="0">
                <a:effectLst/>
                <a:highlight>
                  <a:srgbClr val="FFFFFF"/>
                </a:highlight>
                <a:latin typeface="Segoe UI" panose="020B0502040204020203" pitchFamily="34" charset="0"/>
                <a:cs typeface="Segoe UI" panose="020B0502040204020203" pitchFamily="34" charset="0"/>
              </a:rPr>
              <a:t>.</a:t>
            </a:r>
            <a:r>
              <a:rPr kumimoji="0" lang="en-US" sz="2400" b="0" i="0" u="none" strike="noStrike" kern="1200" cap="none" spc="0" normalizeH="0" baseline="0" noProof="0" dirty="0">
                <a:ln>
                  <a:noFill/>
                </a:ln>
                <a:solidFill>
                  <a:srgbClr val="000000"/>
                </a:solidFill>
                <a:effectLst/>
                <a:highlight>
                  <a:srgbClr val="FFFFFF"/>
                </a:highlight>
                <a:uLnTx/>
                <a:uFillTx/>
                <a:latin typeface="Segoe UI" panose="020B0502040204020203" pitchFamily="34" charset="0"/>
                <a:cs typeface="Segoe UI" panose="020B0502040204020203" pitchFamily="34" charset="0"/>
              </a:rPr>
              <a:t>”</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0" i="0" dirty="0">
                <a:effectLst/>
                <a:highlight>
                  <a:srgbClr val="FFFFFF"/>
                </a:highlight>
                <a:latin typeface="SegoeUI"/>
              </a:rPr>
              <a:t>Ulaş Ergin, IT, Digital Banking, and Software Architecture Department Manager</a:t>
            </a:r>
            <a:r>
              <a:rPr lang="en-US" b="0" i="0" dirty="0">
                <a:effectLst/>
                <a:highlight>
                  <a:srgbClr val="FFFFFF"/>
                </a:highlight>
                <a:latin typeface="Segoe UI" panose="020B0502040204020203" pitchFamily="34" charset="0"/>
                <a:cs typeface="Segoe UI" panose="020B0502040204020203" pitchFamily="34" charset="0"/>
              </a:rPr>
              <a:t>, Credit Europe Bank NV</a:t>
            </a:r>
            <a:endParaRPr kumimoji="0" lang="en-US"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909464" y="3196831"/>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pic>
        <p:nvPicPr>
          <p:cNvPr id="3" name="Picture 2" descr="A logo with a red circle and blue text&#10;&#10;Description automatically generated">
            <a:extLst>
              <a:ext uri="{FF2B5EF4-FFF2-40B4-BE49-F238E27FC236}">
                <a16:creationId xmlns:a16="http://schemas.microsoft.com/office/drawing/2014/main" id="{B090560F-3A12-688A-78A5-4CF7885B83EA}"/>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t="27105" b="29065"/>
          <a:stretch/>
        </p:blipFill>
        <p:spPr>
          <a:xfrm>
            <a:off x="5369674" y="3334273"/>
            <a:ext cx="1877644" cy="822960"/>
          </a:xfrm>
          <a:prstGeom prst="rect">
            <a:avLst/>
          </a:prstGeom>
        </p:spPr>
      </p:pic>
    </p:spTree>
    <p:extLst>
      <p:ext uri="{BB962C8B-B14F-4D97-AF65-F5344CB8AC3E}">
        <p14:creationId xmlns:p14="http://schemas.microsoft.com/office/powerpoint/2010/main" val="79200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1232ED8-9C24-58DA-CE4C-921761E3924A}"/>
              </a:ext>
            </a:extLst>
          </p:cNvPr>
          <p:cNvSpPr txBox="1">
            <a:spLocks noGrp="1"/>
          </p:cNvSpPr>
          <p:nvPr>
            <p:ph type="title" idx="4294967295"/>
          </p:nvPr>
        </p:nvSpPr>
        <p:spPr>
          <a:xfrm>
            <a:off x="653234" y="557934"/>
            <a:ext cx="855579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83000">
                      <a:schemeClr val="bg1"/>
                    </a:gs>
                    <a:gs pos="100000">
                      <a:schemeClr val="bg1"/>
                    </a:gs>
                  </a:gsLst>
                  <a:lin ang="5400000" scaled="1"/>
                </a:gra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a:ln w="3175">
                  <a:noFill/>
                </a:ln>
                <a:solidFill>
                  <a:schemeClr val="tx2"/>
                </a:solidFill>
                <a:effectLst/>
                <a:uLnTx/>
                <a:uFillTx/>
                <a:latin typeface="Segoe UI Semibold"/>
                <a:ea typeface="+mn-ea"/>
                <a:cs typeface="Segoe UI"/>
              </a:rPr>
              <a:t>Modernize</a:t>
            </a:r>
            <a:r>
              <a:rPr kumimoji="0" lang="fr-FR" sz="3600" b="0" i="0" u="none" strike="noStrike" kern="1200" cap="none" spc="-50" normalizeH="0" baseline="0" noProof="0">
                <a:ln w="3175">
                  <a:noFill/>
                </a:ln>
                <a:solidFill>
                  <a:schemeClr val="tx2"/>
                </a:solidFill>
                <a:effectLst/>
                <a:uLnTx/>
                <a:uFillTx/>
                <a:latin typeface="Segoe UI Semibold"/>
                <a:ea typeface="+mn-ea"/>
                <a:cs typeface="Segoe UI"/>
              </a:rPr>
              <a:t> </a:t>
            </a:r>
            <a:r>
              <a:rPr kumimoji="0" lang="fr-FR" sz="3600" b="0" i="0" u="none" strike="noStrike" kern="1200" cap="none" spc="-50" normalizeH="0" baseline="0" noProof="0">
                <a:ln w="3175">
                  <a:noFill/>
                </a:ln>
                <a:solidFill>
                  <a:schemeClr val="tx2"/>
                </a:solidFill>
                <a:effectLst/>
                <a:uLnTx/>
                <a:uFillTx/>
                <a:latin typeface="+mj-lt"/>
                <a:ea typeface="+mn-ea"/>
                <a:cs typeface="Segoe UI"/>
              </a:rPr>
              <a:t>.</a:t>
            </a:r>
            <a:r>
              <a:rPr kumimoji="0" lang="fr-FR" sz="3600" b="0" i="0" u="none" strike="noStrike" kern="1200" cap="none" spc="-50" normalizeH="0" baseline="0" noProof="0">
                <a:ln w="3175">
                  <a:noFill/>
                </a:ln>
                <a:solidFill>
                  <a:schemeClr val="tx2"/>
                </a:solidFill>
                <a:effectLst/>
                <a:uLnTx/>
                <a:uFillTx/>
                <a:latin typeface="Segoe Sans Text Semibold"/>
                <a:ea typeface="+mn-ea"/>
                <a:cs typeface="Segoe UI"/>
              </a:rPr>
              <a:t>NET </a:t>
            </a:r>
            <a:r>
              <a:rPr kumimoji="0" lang="fr-FR" sz="3600" b="0" i="0" u="none" strike="noStrike" kern="1200" cap="none" spc="-50" normalizeH="0" baseline="0" noProof="0">
                <a:ln w="3175">
                  <a:noFill/>
                </a:ln>
                <a:solidFill>
                  <a:schemeClr val="tx2"/>
                </a:solidFill>
                <a:effectLst/>
                <a:uLnTx/>
                <a:uFillTx/>
                <a:latin typeface="Segoe UI Semibold"/>
                <a:ea typeface="+mn-ea"/>
                <a:cs typeface="Segoe UI"/>
              </a:rPr>
              <a:t>applications on Azure</a:t>
            </a:r>
            <a:endParaRPr kumimoji="0" lang="fr-FR" sz="36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a:endParaRPr>
          </a:p>
        </p:txBody>
      </p:sp>
      <p:sp>
        <p:nvSpPr>
          <p:cNvPr id="6" name="Title 2">
            <a:extLst>
              <a:ext uri="{FF2B5EF4-FFF2-40B4-BE49-F238E27FC236}">
                <a16:creationId xmlns:a16="http://schemas.microsoft.com/office/drawing/2014/main" id="{94A32010-A49B-C426-61AC-AE22DFADAE14}"/>
              </a:ext>
            </a:extLst>
          </p:cNvPr>
          <p:cNvSpPr txBox="1">
            <a:spLocks/>
          </p:cNvSpPr>
          <p:nvPr/>
        </p:nvSpPr>
        <p:spPr>
          <a:xfrm>
            <a:off x="653234" y="1305236"/>
            <a:ext cx="9867279"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83000">
                      <a:schemeClr val="bg1"/>
                    </a:gs>
                    <a:gs pos="100000">
                      <a:schemeClr val="bg1"/>
                    </a:gs>
                  </a:gsLst>
                  <a:lin ang="5400000" scaled="1"/>
                </a:gradFill>
                <a:effectLst/>
                <a:latin typeface="+mj-lt"/>
                <a:ea typeface="+mn-ea"/>
                <a:cs typeface="Segoe UI" pitchFamily="34" charset="0"/>
              </a:defRPr>
            </a:lvl1pPr>
          </a:lstStyle>
          <a:p>
            <a:pPr defTabSz="913841">
              <a:lnSpc>
                <a:spcPct val="90000"/>
              </a:lnSpc>
              <a:defRPr/>
            </a:pPr>
            <a:r>
              <a:rPr lang="en-US" sz="2000">
                <a:solidFill>
                  <a:schemeClr val="tx1"/>
                </a:solidFill>
                <a:cs typeface="+mn-cs"/>
              </a:rPr>
              <a:t>With comprehensive AI integration, advanced developer tools, and seamless cloud solutions for innovation</a:t>
            </a:r>
            <a:endParaRPr lang="fr-FR" sz="2000">
              <a:solidFill>
                <a:schemeClr val="tx1"/>
              </a:solidFill>
              <a:cs typeface="+mn-cs"/>
            </a:endParaRPr>
          </a:p>
        </p:txBody>
      </p:sp>
      <p:sp>
        <p:nvSpPr>
          <p:cNvPr id="15" name="Rounded Rectangle 64">
            <a:extLst>
              <a:ext uri="{FF2B5EF4-FFF2-40B4-BE49-F238E27FC236}">
                <a16:creationId xmlns:a16="http://schemas.microsoft.com/office/drawing/2014/main" id="{CAE4CFD6-15DB-DD5A-603B-DB8CD93C7B4F}"/>
              </a:ext>
              <a:ext uri="{C183D7F6-B498-43B3-948B-1728B52AA6E4}">
                <adec:decorative xmlns:adec="http://schemas.microsoft.com/office/drawing/2017/decorative" val="1"/>
              </a:ext>
            </a:extLst>
          </p:cNvPr>
          <p:cNvSpPr/>
          <p:nvPr/>
        </p:nvSpPr>
        <p:spPr bwMode="auto">
          <a:xfrm>
            <a:off x="653234" y="2219895"/>
            <a:ext cx="7035677" cy="3226748"/>
          </a:xfrm>
          <a:prstGeom prst="roundRect">
            <a:avLst>
              <a:gd name="adj" fmla="val 9947"/>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ctr" anchorCtr="0" forceAA="0" compatLnSpc="1">
            <a:prstTxWarp prst="textNoShape">
              <a:avLst/>
            </a:prstTxWarp>
            <a:noAutofit/>
          </a:bodyPr>
          <a:lstStyle/>
          <a:p>
            <a:pPr marL="342900" indent="-342900">
              <a:spcBef>
                <a:spcPts val="1200"/>
              </a:spcBef>
              <a:buFont typeface="Arial" panose="020B0604020202020204" pitchFamily="34" charset="0"/>
              <a:buChar char="•"/>
            </a:pPr>
            <a:r>
              <a:rPr lang="en-US" sz="1600">
                <a:solidFill>
                  <a:srgbClr val="000000"/>
                </a:solidFill>
                <a:latin typeface="Segoe UI"/>
                <a:ea typeface="Segoe UI" pitchFamily="34" charset="0"/>
                <a:cs typeface="Segoe UI"/>
              </a:rPr>
              <a:t>Optimize costs with intelligent services that prevent over-provisioning</a:t>
            </a:r>
          </a:p>
          <a:p>
            <a:pPr marL="342900" indent="-342900">
              <a:spcBef>
                <a:spcPts val="1200"/>
              </a:spcBef>
              <a:buFont typeface="Arial" panose="020B0604020202020204" pitchFamily="34" charset="0"/>
              <a:buChar char="•"/>
            </a:pPr>
            <a:r>
              <a:rPr lang="en-US" sz="1600">
                <a:solidFill>
                  <a:srgbClr val="000000"/>
                </a:solidFill>
                <a:latin typeface="Segoe UI"/>
                <a:ea typeface="Segoe UI" pitchFamily="34" charset="0"/>
                <a:cs typeface="Segoe UI"/>
              </a:rPr>
              <a:t>Attractive discounts for non-production (Dev/ Test) users</a:t>
            </a:r>
          </a:p>
          <a:p>
            <a:pPr marL="342900" indent="-342900">
              <a:spcBef>
                <a:spcPts val="1200"/>
              </a:spcBef>
              <a:buFont typeface="Arial" panose="020B0604020202020204" pitchFamily="34" charset="0"/>
              <a:buChar char="•"/>
            </a:pPr>
            <a:r>
              <a:rPr lang="en-US" sz="1600">
                <a:solidFill>
                  <a:srgbClr val="000000"/>
                </a:solidFill>
                <a:latin typeface="Segoe UI"/>
                <a:ea typeface="Segoe UI" pitchFamily="34" charset="0"/>
                <a:cs typeface="Segoe UI"/>
              </a:rPr>
              <a:t>Fully managed offerings natively designed to support Windows and SQL </a:t>
            </a:r>
          </a:p>
          <a:p>
            <a:pPr marL="342900" indent="-342900">
              <a:spcBef>
                <a:spcPts val="1200"/>
              </a:spcBef>
              <a:buFont typeface="Arial" panose="020B0604020202020204" pitchFamily="34" charset="0"/>
              <a:buChar char="•"/>
            </a:pPr>
            <a:r>
              <a:rPr lang="en-US" sz="1600">
                <a:solidFill>
                  <a:srgbClr val="000000"/>
                </a:solidFill>
                <a:latin typeface="Segoe UI"/>
                <a:ea typeface="Segoe UI" pitchFamily="34" charset="0"/>
                <a:cs typeface="Segoe UI"/>
              </a:rPr>
              <a:t>Native integration with Visual Studio</a:t>
            </a:r>
          </a:p>
          <a:p>
            <a:pPr marL="342900" indent="-342900">
              <a:spcBef>
                <a:spcPts val="1200"/>
              </a:spcBef>
              <a:buFont typeface="Arial" panose="020B0604020202020204" pitchFamily="34" charset="0"/>
              <a:buChar char="•"/>
            </a:pPr>
            <a:r>
              <a:rPr lang="en-US" sz="1600">
                <a:solidFill>
                  <a:srgbClr val="000000"/>
                </a:solidFill>
                <a:latin typeface="Segoe UI"/>
                <a:ea typeface="Segoe UI" pitchFamily="34" charset="0"/>
                <a:cs typeface="Segoe UI"/>
              </a:rPr>
              <a:t>Protect your applications with built-in Firewall and Application Gateway</a:t>
            </a:r>
          </a:p>
        </p:txBody>
      </p:sp>
      <p:grpSp>
        <p:nvGrpSpPr>
          <p:cNvPr id="18" name="Group 17">
            <a:extLst>
              <a:ext uri="{FF2B5EF4-FFF2-40B4-BE49-F238E27FC236}">
                <a16:creationId xmlns:a16="http://schemas.microsoft.com/office/drawing/2014/main" id="{763B6489-FC5D-920E-6D63-C7C6EF64FC9B}"/>
              </a:ext>
              <a:ext uri="{C183D7F6-B498-43B3-948B-1728B52AA6E4}">
                <adec:decorative xmlns:adec="http://schemas.microsoft.com/office/drawing/2017/decorative" val="1"/>
              </a:ext>
            </a:extLst>
          </p:cNvPr>
          <p:cNvGrpSpPr/>
          <p:nvPr/>
        </p:nvGrpSpPr>
        <p:grpSpPr>
          <a:xfrm>
            <a:off x="10260278" y="287041"/>
            <a:ext cx="1612784" cy="541787"/>
            <a:chOff x="10490316" y="430815"/>
            <a:chExt cx="1612784" cy="541787"/>
          </a:xfrm>
        </p:grpSpPr>
        <p:sp>
          <p:nvSpPr>
            <p:cNvPr id="19" name="Rectangle: Rounded Corners 18">
              <a:extLst>
                <a:ext uri="{FF2B5EF4-FFF2-40B4-BE49-F238E27FC236}">
                  <a16:creationId xmlns:a16="http://schemas.microsoft.com/office/drawing/2014/main" id="{0B929FEF-CD01-8174-E9AB-25CE1B01F6A4}"/>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7D174198-141B-0742-C5F6-26E74C2215FB}"/>
                </a:ext>
              </a:extLst>
            </p:cNvPr>
            <p:cNvGrpSpPr/>
            <p:nvPr/>
          </p:nvGrpSpPr>
          <p:grpSpPr>
            <a:xfrm>
              <a:off x="10687108" y="554711"/>
              <a:ext cx="1219200" cy="293994"/>
              <a:chOff x="10706100" y="554712"/>
              <a:chExt cx="1219200" cy="293994"/>
            </a:xfrm>
          </p:grpSpPr>
          <p:pic>
            <p:nvPicPr>
              <p:cNvPr id="21" name="Graphic 20">
                <a:extLst>
                  <a:ext uri="{FF2B5EF4-FFF2-40B4-BE49-F238E27FC236}">
                    <a16:creationId xmlns:a16="http://schemas.microsoft.com/office/drawing/2014/main" id="{45BF55AE-75BC-1A64-C033-AE132808F1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31306" y="554712"/>
                <a:ext cx="293994" cy="293994"/>
              </a:xfrm>
              <a:prstGeom prst="rect">
                <a:avLst/>
              </a:prstGeom>
            </p:spPr>
          </p:pic>
          <p:sp>
            <p:nvSpPr>
              <p:cNvPr id="22" name="TextBox 21">
                <a:extLst>
                  <a:ext uri="{FF2B5EF4-FFF2-40B4-BE49-F238E27FC236}">
                    <a16:creationId xmlns:a16="http://schemas.microsoft.com/office/drawing/2014/main" id="{8447CE53-E114-57B3-ABC7-EA781D863328}"/>
                  </a:ext>
                </a:extLst>
              </p:cNvPr>
              <p:cNvSpPr txBox="1"/>
              <p:nvPr/>
            </p:nvSpPr>
            <p:spPr>
              <a:xfrm>
                <a:off x="10706100" y="563210"/>
                <a:ext cx="927417" cy="276999"/>
              </a:xfrm>
              <a:prstGeom prst="rect">
                <a:avLst/>
              </a:prstGeom>
              <a:noFill/>
            </p:spPr>
            <p:txBody>
              <a:bodyPr wrap="square">
                <a:spAutoFit/>
              </a:bodyPr>
              <a:lstStyle/>
              <a:p>
                <a:pPr algn="r"/>
                <a:r>
                  <a:rPr lang="en-US" sz="1200">
                    <a:solidFill>
                      <a:schemeClr val="bg1"/>
                    </a:solidFill>
                  </a:rPr>
                  <a:t>Modernize</a:t>
                </a:r>
              </a:p>
            </p:txBody>
          </p:sp>
        </p:grpSp>
      </p:grpSp>
      <p:pic>
        <p:nvPicPr>
          <p:cNvPr id="23" name="Picture 22">
            <a:extLst>
              <a:ext uri="{FF2B5EF4-FFF2-40B4-BE49-F238E27FC236}">
                <a16:creationId xmlns:a16="http://schemas.microsoft.com/office/drawing/2014/main" id="{1C333A8A-C463-5497-FCC4-6CF509095F7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311431" y="2889641"/>
            <a:ext cx="1897694" cy="1887255"/>
          </a:xfrm>
          <a:prstGeom prst="rect">
            <a:avLst/>
          </a:prstGeom>
        </p:spPr>
      </p:pic>
    </p:spTree>
    <p:extLst>
      <p:ext uri="{BB962C8B-B14F-4D97-AF65-F5344CB8AC3E}">
        <p14:creationId xmlns:p14="http://schemas.microsoft.com/office/powerpoint/2010/main" val="302980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 name="Title 2">
            <a:extLst>
              <a:ext uri="{FF2B5EF4-FFF2-40B4-BE49-F238E27FC236}">
                <a16:creationId xmlns:a16="http://schemas.microsoft.com/office/drawing/2014/main" id="{47E05B0F-23DF-B12F-6012-6FD6666486B2}"/>
              </a:ext>
            </a:extLst>
          </p:cNvPr>
          <p:cNvSpPr txBox="1">
            <a:spLocks noGrp="1"/>
          </p:cNvSpPr>
          <p:nvPr>
            <p:ph type="title" idx="4294967295"/>
          </p:nvPr>
        </p:nvSpPr>
        <p:spPr>
          <a:xfrm>
            <a:off x="653234" y="310975"/>
            <a:ext cx="855579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83000">
                      <a:schemeClr val="bg1"/>
                    </a:gs>
                    <a:gs pos="100000">
                      <a:schemeClr val="bg1"/>
                    </a:gs>
                  </a:gsLst>
                  <a:lin ang="5400000" scaled="1"/>
                </a:gradFill>
                <a:effectLst/>
                <a:latin typeface="+mj-lt"/>
                <a:ea typeface="+mn-ea"/>
                <a:cs typeface="Segoe UI" pitchFamily="34" charset="0"/>
              </a:defRPr>
            </a:lvl1pPr>
          </a:lstStyle>
          <a:p>
            <a:pPr defTabSz="913841">
              <a:lnSpc>
                <a:spcPct val="90000"/>
              </a:lnSpc>
              <a:defRPr/>
            </a:pPr>
            <a:r>
              <a:rPr lang="en-US" sz="3600" spc="-50" dirty="0">
                <a:solidFill>
                  <a:schemeClr val="tx2"/>
                </a:solidFill>
                <a:latin typeface="Segoe UI Semibold"/>
              </a:rPr>
              <a:t>Modernize</a:t>
            </a:r>
            <a:r>
              <a:rPr lang="fr-FR" sz="3600" spc="-50" dirty="0">
                <a:solidFill>
                  <a:schemeClr val="tx2"/>
                </a:solidFill>
                <a:latin typeface="Segoe UI Semibold"/>
              </a:rPr>
              <a:t> </a:t>
            </a:r>
            <a:r>
              <a:rPr lang="fr-FR" sz="3600" spc="-50" dirty="0">
                <a:solidFill>
                  <a:schemeClr val="tx2"/>
                </a:solidFill>
              </a:rPr>
              <a:t>Java</a:t>
            </a:r>
            <a:r>
              <a:rPr lang="fr-FR" sz="3600" spc="-50" dirty="0">
                <a:solidFill>
                  <a:schemeClr val="tx2"/>
                </a:solidFill>
                <a:latin typeface="Segoe UI Semibold"/>
              </a:rPr>
              <a:t> applications on Azure</a:t>
            </a:r>
            <a:endParaRPr lang="en-US" sz="3600" spc="0" dirty="0">
              <a:ln>
                <a:noFill/>
              </a:ln>
              <a:solidFill>
                <a:schemeClr val="tx2"/>
              </a:soli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E3C35509-8C52-B4F8-CA6D-0432DA7B7381}"/>
              </a:ext>
              <a:ext uri="{C183D7F6-B498-43B3-948B-1728B52AA6E4}">
                <adec:decorative xmlns:adec="http://schemas.microsoft.com/office/drawing/2017/decorative" val="1"/>
              </a:ext>
            </a:extLst>
          </p:cNvPr>
          <p:cNvSpPr txBox="1"/>
          <p:nvPr/>
        </p:nvSpPr>
        <p:spPr>
          <a:xfrm>
            <a:off x="16692069" y="282131"/>
            <a:ext cx="177417" cy="3017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Text"/>
              <a:ea typeface="+mn-ea"/>
              <a:cs typeface="+mn-cs"/>
            </a:endParaRPr>
          </a:p>
        </p:txBody>
      </p:sp>
      <p:sp>
        <p:nvSpPr>
          <p:cNvPr id="105" name="Title 2">
            <a:extLst>
              <a:ext uri="{FF2B5EF4-FFF2-40B4-BE49-F238E27FC236}">
                <a16:creationId xmlns:a16="http://schemas.microsoft.com/office/drawing/2014/main" id="{78600B6D-9D60-7459-7805-F39F52A71582}"/>
              </a:ext>
            </a:extLst>
          </p:cNvPr>
          <p:cNvSpPr txBox="1">
            <a:spLocks/>
          </p:cNvSpPr>
          <p:nvPr/>
        </p:nvSpPr>
        <p:spPr>
          <a:xfrm>
            <a:off x="653234" y="1017224"/>
            <a:ext cx="9867279"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83000">
                      <a:schemeClr val="bg1"/>
                    </a:gs>
                    <a:gs pos="100000">
                      <a:schemeClr val="bg1"/>
                    </a:gs>
                  </a:gsLst>
                  <a:lin ang="5400000" scaled="1"/>
                </a:gradFill>
                <a:effectLst/>
                <a:latin typeface="+mj-lt"/>
                <a:ea typeface="+mn-ea"/>
                <a:cs typeface="Segoe UI" pitchFamily="34" charset="0"/>
              </a:defRPr>
            </a:lvl1pPr>
          </a:lstStyle>
          <a:p>
            <a:pPr defTabSz="913841">
              <a:lnSpc>
                <a:spcPct val="90000"/>
              </a:lnSpc>
              <a:defRPr/>
            </a:pPr>
            <a:r>
              <a:rPr lang="en-US" sz="2000" dirty="0">
                <a:solidFill>
                  <a:schemeClr val="tx1"/>
                </a:solidFill>
                <a:cs typeface="+mn-cs"/>
              </a:rPr>
              <a:t>Modernize Java applications with comprehensive AI integration, advanced developer tools, and seamless cloud solutions for innovation</a:t>
            </a:r>
            <a:endParaRPr lang="fr-FR" sz="2000" dirty="0">
              <a:solidFill>
                <a:schemeClr val="tx1"/>
              </a:solidFill>
              <a:cs typeface="+mn-cs"/>
            </a:endParaRPr>
          </a:p>
        </p:txBody>
      </p:sp>
      <p:sp>
        <p:nvSpPr>
          <p:cNvPr id="3" name="Rounded Rectangle 64">
            <a:extLst>
              <a:ext uri="{FF2B5EF4-FFF2-40B4-BE49-F238E27FC236}">
                <a16:creationId xmlns:a16="http://schemas.microsoft.com/office/drawing/2014/main" id="{D9808A84-466D-108C-4214-8BC02A759047}"/>
              </a:ext>
              <a:ext uri="{C183D7F6-B498-43B3-948B-1728B52AA6E4}">
                <adec:decorative xmlns:adec="http://schemas.microsoft.com/office/drawing/2017/decorative" val="1"/>
              </a:ext>
            </a:extLst>
          </p:cNvPr>
          <p:cNvSpPr/>
          <p:nvPr/>
        </p:nvSpPr>
        <p:spPr bwMode="auto">
          <a:xfrm>
            <a:off x="653234" y="1979451"/>
            <a:ext cx="6742057" cy="3927721"/>
          </a:xfrm>
          <a:prstGeom prst="roundRect">
            <a:avLst>
              <a:gd name="adj" fmla="val 9947"/>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indent="-342900">
              <a:spcBef>
                <a:spcPts val="1200"/>
              </a:spcBef>
              <a:buFont typeface="Arial" panose="020B0604020202020204" pitchFamily="34" charset="0"/>
              <a:buChar char="•"/>
            </a:pPr>
            <a:r>
              <a:rPr lang="en-US" sz="1400" dirty="0">
                <a:solidFill>
                  <a:srgbClr val="000000"/>
                </a:solidFill>
                <a:latin typeface="Segoe UI"/>
                <a:ea typeface="Segoe UI" pitchFamily="34" charset="0"/>
                <a:cs typeface="Segoe UI" pitchFamily="34" charset="0"/>
              </a:rPr>
              <a:t>Fully managed offerings for any Java app – Spring Boot, Tomcat, and Java EE including JBoss EAP</a:t>
            </a:r>
          </a:p>
          <a:p>
            <a:pPr marL="342900" indent="-342900">
              <a:spcBef>
                <a:spcPts val="1200"/>
              </a:spcBef>
              <a:buFont typeface="Arial" panose="020B0604020202020204" pitchFamily="34" charset="0"/>
              <a:buChar cha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Containerized Java applications on Azure Kubernetes Service with templates for Oracle WebLogic, IBM WebSphere</a:t>
            </a:r>
          </a:p>
          <a:p>
            <a:pPr marL="342900" indent="-342900">
              <a:spcBef>
                <a:spcPts val="1200"/>
              </a:spcBef>
              <a:buFont typeface="Arial" panose="020B0604020202020204" pitchFamily="34" charset="0"/>
              <a:buChar char="•"/>
            </a:pPr>
            <a:r>
              <a:rPr kumimoji="0" lang="en-US" sz="1400" b="0" u="none" strike="noStrike" kern="1200" cap="none" spc="0" normalizeH="0" baseline="0" noProof="0" dirty="0">
                <a:ln>
                  <a:noFill/>
                </a:ln>
                <a:solidFill>
                  <a:srgbClr val="000000"/>
                </a:solidFill>
                <a:effectLst/>
                <a:uLnTx/>
                <a:uFillTx/>
                <a:latin typeface="Segoe UI"/>
                <a:ea typeface="+mn-ea"/>
                <a:cs typeface="Segoe UI" pitchFamily="34" charset="0"/>
              </a:rPr>
              <a:t>Native JAR</a:t>
            </a:r>
            <a:r>
              <a:rPr lang="en-US" sz="1400" dirty="0">
                <a:solidFill>
                  <a:srgbClr val="000000"/>
                </a:solidFill>
                <a:latin typeface="Segoe UI"/>
                <a:cs typeface="Segoe UI" pitchFamily="34" charset="0"/>
              </a:rPr>
              <a:t> and Spring</a:t>
            </a:r>
            <a:r>
              <a:rPr kumimoji="0" lang="en-US" sz="1400" b="0" u="none" strike="noStrike" kern="1200" cap="none" spc="0" normalizeH="0" baseline="0" noProof="0" dirty="0">
                <a:ln>
                  <a:noFill/>
                </a:ln>
                <a:solidFill>
                  <a:srgbClr val="000000"/>
                </a:solidFill>
                <a:effectLst/>
                <a:uLnTx/>
                <a:uFillTx/>
                <a:latin typeface="Segoe UI"/>
                <a:ea typeface="+mn-ea"/>
                <a:cs typeface="Segoe UI" pitchFamily="34" charset="0"/>
              </a:rPr>
              <a:t> support </a:t>
            </a:r>
            <a:r>
              <a:rPr lang="en-US" sz="1400" dirty="0">
                <a:solidFill>
                  <a:srgbClr val="000000"/>
                </a:solidFill>
                <a:latin typeface="Segoe UI"/>
                <a:cs typeface="Segoe UI" pitchFamily="34" charset="0"/>
              </a:rPr>
              <a:t>for</a:t>
            </a:r>
            <a:r>
              <a:rPr kumimoji="0" lang="en-US" sz="1400" b="0" u="none" strike="noStrike" kern="1200" cap="none" spc="0" normalizeH="0" baseline="0" noProof="0" dirty="0">
                <a:ln>
                  <a:noFill/>
                </a:ln>
                <a:solidFill>
                  <a:srgbClr val="000000"/>
                </a:solidFill>
                <a:effectLst/>
                <a:uLnTx/>
                <a:uFillTx/>
                <a:latin typeface="Segoe UI"/>
                <a:ea typeface="+mn-ea"/>
                <a:cs typeface="Segoe UI" pitchFamily="34" charset="0"/>
              </a:rPr>
              <a:t> code to cloud with serverless on Azure Container Apps and Functions</a:t>
            </a:r>
            <a:endParaRPr kumimoji="0" lang="en-US" sz="1400" b="0" u="none" strike="noStrike" kern="1200" cap="none" spc="0" normalizeH="0" baseline="0" noProof="0" dirty="0">
              <a:ln>
                <a:noFill/>
              </a:ln>
              <a:solidFill>
                <a:srgbClr val="000000"/>
              </a:solidFill>
              <a:effectLst/>
              <a:uLnTx/>
              <a:uFillTx/>
              <a:latin typeface="Segoe UI"/>
              <a:ea typeface="+mn-ea"/>
            </a:endParaRPr>
          </a:p>
          <a:p>
            <a:pPr marL="342900" indent="-342900">
              <a:spcBef>
                <a:spcPts val="1200"/>
              </a:spcBef>
              <a:buFont typeface="Arial" panose="020B0604020202020204" pitchFamily="34" charset="0"/>
              <a:buChar cha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Java developer tooling with GitHub Copilot, Microsoft build of OpenJDK, Visual Studio code for Java and Azure plugins for Eclipse and IntelliJ</a:t>
            </a:r>
          </a:p>
          <a:p>
            <a:pPr marL="342900" indent="-342900">
              <a:spcBef>
                <a:spcPts val="1200"/>
              </a:spcBef>
              <a:buFont typeface="Arial" panose="020B0604020202020204" pitchFamily="34" charset="0"/>
              <a:buChar char="•"/>
            </a:pPr>
            <a:r>
              <a:rPr lang="en-US" sz="1400" dirty="0">
                <a:solidFill>
                  <a:srgbClr val="000000"/>
                </a:solidFill>
                <a:latin typeface="Segoe UI"/>
                <a:ea typeface="Segoe UI" pitchFamily="34" charset="0"/>
                <a:cs typeface="Segoe UI" pitchFamily="34" charset="0"/>
              </a:rPr>
              <a:t>Unleash the power of AI in your Java applications – LangChain4J and Spring AI, Azure OpenAI Client Library for Java, Semantic Kernel for Java</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342900" indent="-342900">
              <a:spcBef>
                <a:spcPts val="1200"/>
              </a:spcBef>
              <a:buFont typeface="Arial" panose="020B0604020202020204" pitchFamily="34" charset="0"/>
              <a:buChar char="•"/>
            </a:pPr>
            <a:r>
              <a:rPr lang="en-US" sz="1400" dirty="0">
                <a:solidFill>
                  <a:srgbClr val="000000"/>
                </a:solidFill>
                <a:latin typeface="Segoe UI"/>
                <a:ea typeface="Segoe UI" pitchFamily="34" charset="0"/>
                <a:cs typeface="Segoe UI" pitchFamily="34" charset="0"/>
              </a:rPr>
              <a:t>End-to-end cloud experience supported by strategic partners - Red Hat, Oracle, IBM, Redis, Elastic and Confluent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7D7D2CC2-4898-C4FB-155E-BE52D09F368B}"/>
              </a:ext>
              <a:ext uri="{C183D7F6-B498-43B3-948B-1728B52AA6E4}">
                <adec:decorative xmlns:adec="http://schemas.microsoft.com/office/drawing/2017/decorative" val="1"/>
              </a:ext>
            </a:extLst>
          </p:cNvPr>
          <p:cNvGrpSpPr/>
          <p:nvPr/>
        </p:nvGrpSpPr>
        <p:grpSpPr>
          <a:xfrm>
            <a:off x="7706074" y="1571222"/>
            <a:ext cx="3588774" cy="4784170"/>
            <a:chOff x="7706074" y="1398146"/>
            <a:chExt cx="3588774" cy="4784170"/>
          </a:xfrm>
        </p:grpSpPr>
        <p:grpSp>
          <p:nvGrpSpPr>
            <p:cNvPr id="19" name="Group 18">
              <a:extLst>
                <a:ext uri="{FF2B5EF4-FFF2-40B4-BE49-F238E27FC236}">
                  <a16:creationId xmlns:a16="http://schemas.microsoft.com/office/drawing/2014/main" id="{BCC45A9E-E7D2-3058-FAB6-F6AF6265110C}"/>
                </a:ext>
              </a:extLst>
            </p:cNvPr>
            <p:cNvGrpSpPr/>
            <p:nvPr/>
          </p:nvGrpSpPr>
          <p:grpSpPr>
            <a:xfrm>
              <a:off x="7706074" y="1398146"/>
              <a:ext cx="3588774" cy="4784170"/>
              <a:chOff x="8040764" y="1486613"/>
              <a:chExt cx="3588774" cy="4784170"/>
            </a:xfrm>
          </p:grpSpPr>
          <p:sp>
            <p:nvSpPr>
              <p:cNvPr id="5" name="Rectangle 4">
                <a:extLst>
                  <a:ext uri="{FF2B5EF4-FFF2-40B4-BE49-F238E27FC236}">
                    <a16:creationId xmlns:a16="http://schemas.microsoft.com/office/drawing/2014/main" id="{988E4876-DD92-F1DD-07C7-F1168349277E}"/>
                  </a:ext>
                </a:extLst>
              </p:cNvPr>
              <p:cNvSpPr/>
              <p:nvPr/>
            </p:nvSpPr>
            <p:spPr bwMode="auto">
              <a:xfrm>
                <a:off x="8233221" y="1573376"/>
                <a:ext cx="3212273" cy="402784"/>
              </a:xfrm>
              <a:prstGeom prst="rect">
                <a:avLst/>
              </a:prstGeom>
              <a:solidFill>
                <a:schemeClr val="bg1">
                  <a:lumMod val="95000"/>
                  <a:lumOff val="5000"/>
                  <a:alpha val="80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91414" tIns="91414" rIns="91414" bIns="146263" numCol="1" spcCol="0" rtlCol="0" fromWordArt="0" anchor="t" anchorCtr="0" forceAA="0" compatLnSpc="1">
                <a:prstTxWarp prst="textNoShape">
                  <a:avLst/>
                </a:prstTxWarp>
                <a:noAutofit/>
              </a:bodyPr>
              <a:lstStyle/>
              <a:p>
                <a:pPr algn="ctr" defTabSz="932384">
                  <a:spcBef>
                    <a:spcPts val="1222"/>
                  </a:spcBef>
                  <a:buClr>
                    <a:srgbClr val="FFFFFF"/>
                  </a:buClr>
                  <a:buSzPct val="90000"/>
                  <a:defRPr/>
                </a:pPr>
                <a:r>
                  <a:rPr lang="en-US" sz="1400" dirty="0">
                    <a:latin typeface="Segoe UI Semibold" panose="020B0702040204020203" pitchFamily="34" charset="0"/>
                    <a:cs typeface="Segoe UI Semibold" panose="020B0702040204020203" pitchFamily="34" charset="0"/>
                  </a:rPr>
                  <a:t>Java EE/Jakarta EE application servers</a:t>
                </a:r>
              </a:p>
            </p:txBody>
          </p:sp>
          <p:sp>
            <p:nvSpPr>
              <p:cNvPr id="6" name="Rectangle 5">
                <a:extLst>
                  <a:ext uri="{FF2B5EF4-FFF2-40B4-BE49-F238E27FC236}">
                    <a16:creationId xmlns:a16="http://schemas.microsoft.com/office/drawing/2014/main" id="{63F2D1BD-0F0F-EAA8-A0A3-39F9317D6130}"/>
                  </a:ext>
                </a:extLst>
              </p:cNvPr>
              <p:cNvSpPr/>
              <p:nvPr/>
            </p:nvSpPr>
            <p:spPr bwMode="auto">
              <a:xfrm>
                <a:off x="8225604" y="2877244"/>
                <a:ext cx="3212273" cy="385343"/>
              </a:xfrm>
              <a:prstGeom prst="rect">
                <a:avLst/>
              </a:prstGeom>
              <a:solidFill>
                <a:schemeClr val="bg1">
                  <a:lumMod val="95000"/>
                  <a:lumOff val="5000"/>
                  <a:alpha val="80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91414" tIns="91414" rIns="91414" bIns="146263" numCol="1" spcCol="0" rtlCol="0" fromWordArt="0" anchor="t" anchorCtr="0" forceAA="0" compatLnSpc="1">
                <a:prstTxWarp prst="textNoShape">
                  <a:avLst/>
                </a:prstTxWarp>
                <a:noAutofit/>
              </a:bodyPr>
              <a:lstStyle/>
              <a:p>
                <a:pPr algn="ctr" defTabSz="932384">
                  <a:spcBef>
                    <a:spcPts val="1222"/>
                  </a:spcBef>
                  <a:buClr>
                    <a:srgbClr val="FFFFFF"/>
                  </a:buClr>
                  <a:buSzPct val="90000"/>
                </a:pPr>
                <a:r>
                  <a:rPr lang="en-US" sz="1400" dirty="0">
                    <a:latin typeface="Segoe UI Semibold" panose="020B0702040204020203" pitchFamily="34" charset="0"/>
                    <a:cs typeface="Segoe UI Semibold" panose="020B0702040204020203" pitchFamily="34" charset="0"/>
                  </a:rPr>
                  <a:t>Java application frameworks</a:t>
                </a:r>
              </a:p>
            </p:txBody>
          </p:sp>
          <p:sp>
            <p:nvSpPr>
              <p:cNvPr id="8" name="Rectangle: Rounded Corners 93">
                <a:extLst>
                  <a:ext uri="{FF2B5EF4-FFF2-40B4-BE49-F238E27FC236}">
                    <a16:creationId xmlns:a16="http://schemas.microsoft.com/office/drawing/2014/main" id="{A7205630-3139-6CE5-D1B6-4BD2F319ADD8}"/>
                  </a:ext>
                  <a:ext uri="{C183D7F6-B498-43B3-948B-1728B52AA6E4}">
                    <adec:decorative xmlns:adec="http://schemas.microsoft.com/office/drawing/2017/decorative" val="1"/>
                  </a:ext>
                </a:extLst>
              </p:cNvPr>
              <p:cNvSpPr/>
              <p:nvPr/>
            </p:nvSpPr>
            <p:spPr>
              <a:xfrm>
                <a:off x="8040764" y="1486613"/>
                <a:ext cx="3588774" cy="4784170"/>
              </a:xfrm>
              <a:prstGeom prst="roundRect">
                <a:avLst>
                  <a:gd name="adj" fmla="val 9020"/>
                </a:avLst>
              </a:prstGeom>
              <a:noFill/>
              <a:ln w="19050" cap="flat" cmpd="sng" algn="ctr">
                <a:solidFill>
                  <a:srgbClr val="D7D2CB">
                    <a:alpha val="50000"/>
                  </a:srgbClr>
                </a:solidFill>
                <a:prstDash val="dash"/>
              </a:ln>
              <a:effectLst/>
            </p:spPr>
            <p:txBody>
              <a:bodyPr rtlCol="0" anchor="ctr"/>
              <a:lstStyle/>
              <a:p>
                <a:pPr algn="ctr" defTabSz="457025">
                  <a:defRPr/>
                </a:pPr>
                <a:endParaRPr lang="en-US" sz="1100" kern="0" dirty="0">
                  <a:latin typeface="Segoe UI" panose="020B0502040204020203" pitchFamily="34" charset="0"/>
                  <a:cs typeface="Segoe UI" panose="020B0502040204020203" pitchFamily="34" charset="0"/>
                </a:endParaRPr>
              </a:p>
            </p:txBody>
          </p:sp>
          <p:pic>
            <p:nvPicPr>
              <p:cNvPr id="10" name="Picture 4" descr="IDEs logo">
                <a:extLst>
                  <a:ext uri="{FF2B5EF4-FFF2-40B4-BE49-F238E27FC236}">
                    <a16:creationId xmlns:a16="http://schemas.microsoft.com/office/drawing/2014/main" id="{E5596F9A-5138-77FF-C5DB-D07C7532A6D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p:blipFill>
            <p:spPr bwMode="auto">
              <a:xfrm>
                <a:off x="8732889" y="4474515"/>
                <a:ext cx="422392" cy="4223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Maven logo">
                <a:extLst>
                  <a:ext uri="{FF2B5EF4-FFF2-40B4-BE49-F238E27FC236}">
                    <a16:creationId xmlns:a16="http://schemas.microsoft.com/office/drawing/2014/main" id="{3E1B85F2-C458-751F-4363-6092E956BDD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p:blipFill>
            <p:spPr bwMode="auto">
              <a:xfrm>
                <a:off x="9765301" y="4460826"/>
                <a:ext cx="325522" cy="4343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GitHub – Logos Download">
                <a:extLst>
                  <a:ext uri="{FF2B5EF4-FFF2-40B4-BE49-F238E27FC236}">
                    <a16:creationId xmlns:a16="http://schemas.microsoft.com/office/drawing/2014/main" id="{B4770C86-2076-414B-9C33-86E0FE342AD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641123" y="4447753"/>
                <a:ext cx="460528" cy="4605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pache Tomcat – Logos Download">
                <a:extLst>
                  <a:ext uri="{FF2B5EF4-FFF2-40B4-BE49-F238E27FC236}">
                    <a16:creationId xmlns:a16="http://schemas.microsoft.com/office/drawing/2014/main" id="{122575F2-2CF5-4C4B-D375-70D5D36841A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434825" y="3378527"/>
                <a:ext cx="831523" cy="4514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Spring AI 0.8.0 Released">
                <a:extLst>
                  <a:ext uri="{FF2B5EF4-FFF2-40B4-BE49-F238E27FC236}">
                    <a16:creationId xmlns:a16="http://schemas.microsoft.com/office/drawing/2014/main" id="{DD191DF8-AEF0-C977-F342-665F709D718D}"/>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l="19631" t="32075" r="20228" b="34058"/>
              <a:stretch/>
            </p:blipFill>
            <p:spPr bwMode="auto">
              <a:xfrm>
                <a:off x="9774529" y="3379659"/>
                <a:ext cx="1603550" cy="451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Red Hat JBoss EAP v6 and v7">
                <a:extLst>
                  <a:ext uri="{FF2B5EF4-FFF2-40B4-BE49-F238E27FC236}">
                    <a16:creationId xmlns:a16="http://schemas.microsoft.com/office/drawing/2014/main" id="{FF2D53E6-4B98-285B-2C4D-7BAB4AB42A3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564180" y="1989498"/>
                <a:ext cx="788124" cy="4605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IBM WebSphere - iDigitalise">
                <a:extLst>
                  <a:ext uri="{FF2B5EF4-FFF2-40B4-BE49-F238E27FC236}">
                    <a16:creationId xmlns:a16="http://schemas.microsoft.com/office/drawing/2014/main" id="{FB48440A-C3C8-BD2F-E9A4-F056F417AB3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958242" y="2528772"/>
                <a:ext cx="1806061" cy="2456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descr="How to Insert Data in Oracle Table using Java">
                <a:extLst>
                  <a:ext uri="{FF2B5EF4-FFF2-40B4-BE49-F238E27FC236}">
                    <a16:creationId xmlns:a16="http://schemas.microsoft.com/office/drawing/2014/main" id="{D1E35299-A947-67B0-8A16-6876FDAC3F64}"/>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831742" y="2119202"/>
                <a:ext cx="1489125" cy="30684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578E276E-5613-A352-E2BD-B6D1409E4A27}"/>
                  </a:ext>
                </a:extLst>
              </p:cNvPr>
              <p:cNvSpPr txBox="1">
                <a:spLocks/>
              </p:cNvSpPr>
              <p:nvPr/>
            </p:nvSpPr>
            <p:spPr>
              <a:xfrm>
                <a:off x="8225603" y="4133513"/>
                <a:ext cx="3212273" cy="368811"/>
              </a:xfrm>
              <a:prstGeom prst="rect">
                <a:avLst/>
              </a:prstGeom>
              <a:noFill/>
            </p:spPr>
            <p:txBody>
              <a:bodyPr wrap="square" tIns="89617" bIns="89617" anchor="ctr" anchorCtr="0">
                <a:noAutofit/>
              </a:bodyPr>
              <a:lstStyle>
                <a:defPPr>
                  <a:defRPr lang="en-US"/>
                </a:defPPr>
                <a:lvl1pPr marR="0" lvl="0" indent="0" algn="ctr" fontAlgn="auto">
                  <a:lnSpc>
                    <a:spcPct val="90000"/>
                  </a:lnSpc>
                  <a:spcBef>
                    <a:spcPct val="0"/>
                  </a:spcBef>
                  <a:spcAft>
                    <a:spcPts val="0"/>
                  </a:spcAft>
                  <a:buClrTx/>
                  <a:buSzTx/>
                  <a:buFontTx/>
                  <a:buNone/>
                  <a:tabLst/>
                  <a:defRPr kumimoji="0" sz="1800" b="0" i="0" u="none" strike="noStrike" cap="none" spc="0" normalizeH="0" baseline="0">
                    <a:ln w="3175">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defRPr>
                </a:lvl1pPr>
              </a:lstStyle>
              <a:p>
                <a:pPr defTabSz="457025">
                  <a:lnSpc>
                    <a:spcPct val="100000"/>
                  </a:lnSpc>
                  <a:defRPr/>
                </a:pPr>
                <a:r>
                  <a:rPr lang="en-US" sz="1400" b="1" dirty="0">
                    <a:solidFill>
                      <a:schemeClr val="tx1"/>
                    </a:solidFill>
                  </a:rPr>
                  <a:t>Developer tools</a:t>
                </a:r>
              </a:p>
            </p:txBody>
          </p:sp>
        </p:grpSp>
        <p:cxnSp>
          <p:nvCxnSpPr>
            <p:cNvPr id="22" name="Straight Connector 21">
              <a:extLst>
                <a:ext uri="{FF2B5EF4-FFF2-40B4-BE49-F238E27FC236}">
                  <a16:creationId xmlns:a16="http://schemas.microsoft.com/office/drawing/2014/main" id="{D2A8FC7D-5D99-178F-EC05-743296917A4D}"/>
                </a:ext>
              </a:extLst>
            </p:cNvPr>
            <p:cNvCxnSpPr>
              <a:cxnSpLocks/>
            </p:cNvCxnSpPr>
            <p:nvPr/>
          </p:nvCxnSpPr>
          <p:spPr>
            <a:xfrm flipH="1">
              <a:off x="8309579" y="3967932"/>
              <a:ext cx="2328531" cy="0"/>
            </a:xfrm>
            <a:prstGeom prst="line">
              <a:avLst/>
            </a:prstGeom>
            <a:ln w="12700">
              <a:solidFill>
                <a:srgbClr val="E8E6D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1E886EB-6147-FA7E-5EF3-372D95E6EF09}"/>
                </a:ext>
              </a:extLst>
            </p:cNvPr>
            <p:cNvCxnSpPr>
              <a:cxnSpLocks/>
            </p:cNvCxnSpPr>
            <p:nvPr/>
          </p:nvCxnSpPr>
          <p:spPr>
            <a:xfrm flipH="1">
              <a:off x="8332786" y="2833839"/>
              <a:ext cx="2328531" cy="0"/>
            </a:xfrm>
            <a:prstGeom prst="line">
              <a:avLst/>
            </a:prstGeom>
            <a:ln w="12700">
              <a:solidFill>
                <a:srgbClr val="E8E6D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A logo of a person with eyelashes&#10;&#10;Description automatically generated with medium confidence">
              <a:extLst>
                <a:ext uri="{FF2B5EF4-FFF2-40B4-BE49-F238E27FC236}">
                  <a16:creationId xmlns:a16="http://schemas.microsoft.com/office/drawing/2014/main" id="{864139FD-73C3-18E4-4C86-2E286DA61976}"/>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209024" y="5535558"/>
              <a:ext cx="1026864" cy="274320"/>
            </a:xfrm>
            <a:prstGeom prst="rect">
              <a:avLst/>
            </a:prstGeom>
          </p:spPr>
        </p:pic>
        <p:pic>
          <p:nvPicPr>
            <p:cNvPr id="30" name="Picture 29" descr="A logo with a leaf&#10;&#10;Description automatically generated">
              <a:extLst>
                <a:ext uri="{FF2B5EF4-FFF2-40B4-BE49-F238E27FC236}">
                  <a16:creationId xmlns:a16="http://schemas.microsoft.com/office/drawing/2014/main" id="{EDF68C22-F7CB-D1E0-9D61-6CD1F485F2C6}"/>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0485477" y="5437091"/>
              <a:ext cx="548640" cy="411480"/>
            </a:xfrm>
            <a:prstGeom prst="rect">
              <a:avLst/>
            </a:prstGeom>
          </p:spPr>
        </p:pic>
        <p:pic>
          <p:nvPicPr>
            <p:cNvPr id="32" name="Picture 31" descr="A logo of a dolphin&#10;&#10;Description automatically generated">
              <a:extLst>
                <a:ext uri="{FF2B5EF4-FFF2-40B4-BE49-F238E27FC236}">
                  <a16:creationId xmlns:a16="http://schemas.microsoft.com/office/drawing/2014/main" id="{14B9C5FA-C48D-434D-D347-9A854BC010C7}"/>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898531" y="5437091"/>
              <a:ext cx="457200" cy="457200"/>
            </a:xfrm>
            <a:prstGeom prst="rect">
              <a:avLst/>
            </a:prstGeom>
          </p:spPr>
        </p:pic>
        <p:pic>
          <p:nvPicPr>
            <p:cNvPr id="34" name="Picture 33" descr="A blue elephant head with white lines on a black background&#10;&#10;Description automatically generated">
              <a:extLst>
                <a:ext uri="{FF2B5EF4-FFF2-40B4-BE49-F238E27FC236}">
                  <a16:creationId xmlns:a16="http://schemas.microsoft.com/office/drawing/2014/main" id="{961EE319-A2BD-E8A7-C2C8-762F4B0CF0E4}"/>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559367" y="5404768"/>
              <a:ext cx="457200" cy="508331"/>
            </a:xfrm>
            <a:prstGeom prst="rect">
              <a:avLst/>
            </a:prstGeom>
          </p:spPr>
        </p:pic>
        <p:cxnSp>
          <p:nvCxnSpPr>
            <p:cNvPr id="49" name="Straight Connector 48">
              <a:extLst>
                <a:ext uri="{FF2B5EF4-FFF2-40B4-BE49-F238E27FC236}">
                  <a16:creationId xmlns:a16="http://schemas.microsoft.com/office/drawing/2014/main" id="{742684F8-18C3-CF26-999D-33F33B42E79B}"/>
                </a:ext>
              </a:extLst>
            </p:cNvPr>
            <p:cNvCxnSpPr>
              <a:cxnSpLocks/>
            </p:cNvCxnSpPr>
            <p:nvPr/>
          </p:nvCxnSpPr>
          <p:spPr>
            <a:xfrm flipH="1">
              <a:off x="8395294" y="4945721"/>
              <a:ext cx="2328531" cy="0"/>
            </a:xfrm>
            <a:prstGeom prst="line">
              <a:avLst/>
            </a:prstGeom>
            <a:ln w="12700">
              <a:solidFill>
                <a:srgbClr val="E8E6D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itle 1">
              <a:extLst>
                <a:ext uri="{FF2B5EF4-FFF2-40B4-BE49-F238E27FC236}">
                  <a16:creationId xmlns:a16="http://schemas.microsoft.com/office/drawing/2014/main" id="{EA9DA724-8046-A9B3-67DD-E3F33B9DA8C3}"/>
                </a:ext>
              </a:extLst>
            </p:cNvPr>
            <p:cNvSpPr txBox="1">
              <a:spLocks/>
            </p:cNvSpPr>
            <p:nvPr/>
          </p:nvSpPr>
          <p:spPr>
            <a:xfrm>
              <a:off x="7833702" y="5023391"/>
              <a:ext cx="3212273" cy="368811"/>
            </a:xfrm>
            <a:prstGeom prst="rect">
              <a:avLst/>
            </a:prstGeom>
            <a:noFill/>
          </p:spPr>
          <p:txBody>
            <a:bodyPr wrap="square" tIns="89617" bIns="89617" anchor="ctr" anchorCtr="0">
              <a:noAutofit/>
            </a:bodyPr>
            <a:lstStyle>
              <a:defPPr>
                <a:defRPr lang="en-US"/>
              </a:defPPr>
              <a:lvl1pPr marR="0" lvl="0" indent="0" algn="ctr" fontAlgn="auto">
                <a:lnSpc>
                  <a:spcPct val="90000"/>
                </a:lnSpc>
                <a:spcBef>
                  <a:spcPct val="0"/>
                </a:spcBef>
                <a:spcAft>
                  <a:spcPts val="0"/>
                </a:spcAft>
                <a:buClrTx/>
                <a:buSzTx/>
                <a:buFontTx/>
                <a:buNone/>
                <a:tabLst/>
                <a:defRPr kumimoji="0" sz="1800" b="0" i="0" u="none" strike="noStrike" cap="none" spc="0" normalizeH="0" baseline="0">
                  <a:ln w="3175">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defRPr>
              </a:lvl1pPr>
            </a:lstStyle>
            <a:p>
              <a:pPr defTabSz="457025">
                <a:lnSpc>
                  <a:spcPct val="100000"/>
                </a:lnSpc>
                <a:defRPr/>
              </a:pPr>
              <a:r>
                <a:rPr lang="en-US" sz="1400" b="1" dirty="0">
                  <a:solidFill>
                    <a:schemeClr val="tx1"/>
                  </a:solidFill>
                </a:rPr>
                <a:t>Open-source databases</a:t>
              </a:r>
            </a:p>
          </p:txBody>
        </p:sp>
      </p:grpSp>
      <p:grpSp>
        <p:nvGrpSpPr>
          <p:cNvPr id="44" name="Group 43">
            <a:extLst>
              <a:ext uri="{FF2B5EF4-FFF2-40B4-BE49-F238E27FC236}">
                <a16:creationId xmlns:a16="http://schemas.microsoft.com/office/drawing/2014/main" id="{9C62B1A1-2931-9F97-A468-BBC672A622A7}"/>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45" name="Rectangle: Rounded Corners 44">
              <a:extLst>
                <a:ext uri="{FF2B5EF4-FFF2-40B4-BE49-F238E27FC236}">
                  <a16:creationId xmlns:a16="http://schemas.microsoft.com/office/drawing/2014/main" id="{AEFF36EF-FEE4-57AC-8032-C7EB1C444844}"/>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D192473B-4F7B-639E-832C-2DA15369F1FD}"/>
                </a:ext>
              </a:extLst>
            </p:cNvPr>
            <p:cNvGrpSpPr/>
            <p:nvPr/>
          </p:nvGrpSpPr>
          <p:grpSpPr>
            <a:xfrm>
              <a:off x="10687108" y="554711"/>
              <a:ext cx="1219200" cy="293994"/>
              <a:chOff x="10706100" y="554712"/>
              <a:chExt cx="1219200" cy="293994"/>
            </a:xfrm>
          </p:grpSpPr>
          <p:pic>
            <p:nvPicPr>
              <p:cNvPr id="47" name="Graphic 46">
                <a:extLst>
                  <a:ext uri="{FF2B5EF4-FFF2-40B4-BE49-F238E27FC236}">
                    <a16:creationId xmlns:a16="http://schemas.microsoft.com/office/drawing/2014/main" id="{94D4B01D-FB50-4374-197D-4A362BDB3F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631306" y="554712"/>
                <a:ext cx="293994" cy="293994"/>
              </a:xfrm>
              <a:prstGeom prst="rect">
                <a:avLst/>
              </a:prstGeom>
            </p:spPr>
          </p:pic>
          <p:sp>
            <p:nvSpPr>
              <p:cNvPr id="48" name="TextBox 47">
                <a:extLst>
                  <a:ext uri="{FF2B5EF4-FFF2-40B4-BE49-F238E27FC236}">
                    <a16:creationId xmlns:a16="http://schemas.microsoft.com/office/drawing/2014/main" id="{FF5CC44E-08D9-5D89-019D-BDAC0E9CA570}"/>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spTree>
    <p:extLst>
      <p:ext uri="{BB962C8B-B14F-4D97-AF65-F5344CB8AC3E}">
        <p14:creationId xmlns:p14="http://schemas.microsoft.com/office/powerpoint/2010/main" val="64162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2A0D-A1D3-2CAB-2C75-7E9AC0AD38EB}"/>
              </a:ext>
            </a:extLst>
          </p:cNvPr>
          <p:cNvSpPr>
            <a:spLocks noGrp="1"/>
          </p:cNvSpPr>
          <p:nvPr>
            <p:ph type="title"/>
          </p:nvPr>
        </p:nvSpPr>
        <p:spPr>
          <a:xfrm>
            <a:off x="335088" y="191785"/>
            <a:ext cx="9834505" cy="554038"/>
          </a:xfrm>
        </p:spPr>
        <p:txBody>
          <a:bodyPr/>
          <a:lstStyle/>
          <a:p>
            <a:r>
              <a:rPr lang="en-US" dirty="0"/>
              <a:t>Enhance existing apps with AI powered experiences </a:t>
            </a:r>
          </a:p>
        </p:txBody>
      </p:sp>
      <p:grpSp>
        <p:nvGrpSpPr>
          <p:cNvPr id="77" name="Group 76">
            <a:extLst>
              <a:ext uri="{FF2B5EF4-FFF2-40B4-BE49-F238E27FC236}">
                <a16:creationId xmlns:a16="http://schemas.microsoft.com/office/drawing/2014/main" id="{04428476-4C22-4DF2-6234-D6A0EEB0AF11}"/>
              </a:ext>
              <a:ext uri="{C183D7F6-B498-43B3-948B-1728B52AA6E4}">
                <adec:decorative xmlns:adec="http://schemas.microsoft.com/office/drawing/2017/decorative" val="1"/>
              </a:ext>
            </a:extLst>
          </p:cNvPr>
          <p:cNvGrpSpPr/>
          <p:nvPr/>
        </p:nvGrpSpPr>
        <p:grpSpPr>
          <a:xfrm>
            <a:off x="7775534" y="2282610"/>
            <a:ext cx="2056044" cy="3285545"/>
            <a:chOff x="7775534" y="2529482"/>
            <a:chExt cx="2056044" cy="3285545"/>
          </a:xfrm>
        </p:grpSpPr>
        <p:pic>
          <p:nvPicPr>
            <p:cNvPr id="10" name="Picture 9" descr="A logo with a ball and text&#10;&#10;Description automatically generated">
              <a:extLst>
                <a:ext uri="{FF2B5EF4-FFF2-40B4-BE49-F238E27FC236}">
                  <a16:creationId xmlns:a16="http://schemas.microsoft.com/office/drawing/2014/main" id="{6FF9C144-B036-C316-FC96-1A109E0BB354}"/>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8080061" y="4108002"/>
              <a:ext cx="1446990" cy="642514"/>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DCC1E562-C67A-2335-6235-1D39596DC639}"/>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harpenSoften amount="5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5534" y="5429519"/>
              <a:ext cx="2056044" cy="385508"/>
            </a:xfrm>
            <a:prstGeom prst="rect">
              <a:avLst/>
            </a:prstGeom>
          </p:spPr>
        </p:pic>
        <p:pic>
          <p:nvPicPr>
            <p:cNvPr id="13" name="Picture 12" descr="A logo of a basketball player&#10;&#10;Description automatically generated">
              <a:extLst>
                <a:ext uri="{FF2B5EF4-FFF2-40B4-BE49-F238E27FC236}">
                  <a16:creationId xmlns:a16="http://schemas.microsoft.com/office/drawing/2014/main" id="{918E683A-1FC3-F720-372E-8F71BC98326A}"/>
                </a:ext>
              </a:extLst>
            </p:cNvPr>
            <p:cNvPicPr>
              <a:picLocks noChangeAspect="1"/>
            </p:cNvPicPr>
            <p:nvPr/>
          </p:nvPicPr>
          <p:blipFill rotWithShape="1">
            <a:blip r:embed="rId7">
              <a:biLevel thresh="75000"/>
              <a:extLst>
                <a:ext uri="{28A0092B-C50C-407E-A947-70E740481C1C}">
                  <a14:useLocalDpi xmlns:a14="http://schemas.microsoft.com/office/drawing/2010/main"/>
                </a:ext>
              </a:extLst>
            </a:blip>
            <a:srcRect l="31089" r="31894" b="424"/>
            <a:stretch/>
          </p:blipFill>
          <p:spPr>
            <a:xfrm>
              <a:off x="8536046" y="2529482"/>
              <a:ext cx="535020" cy="899518"/>
            </a:xfrm>
            <a:prstGeom prst="rect">
              <a:avLst/>
            </a:prstGeom>
          </p:spPr>
        </p:pic>
      </p:grpSp>
      <p:grpSp>
        <p:nvGrpSpPr>
          <p:cNvPr id="15" name="Group 14">
            <a:extLst>
              <a:ext uri="{FF2B5EF4-FFF2-40B4-BE49-F238E27FC236}">
                <a16:creationId xmlns:a16="http://schemas.microsoft.com/office/drawing/2014/main" id="{33280405-47DD-5E37-0C72-BBDF63C075EB}"/>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18" name="Rectangle: Rounded Corners 17">
              <a:extLst>
                <a:ext uri="{FF2B5EF4-FFF2-40B4-BE49-F238E27FC236}">
                  <a16:creationId xmlns:a16="http://schemas.microsoft.com/office/drawing/2014/main" id="{6D0AE691-C41D-19F9-9014-1CCB35ACF7C7}"/>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4DC23017-A62B-1DD1-3B55-B0B3419DDF91}"/>
                </a:ext>
              </a:extLst>
            </p:cNvPr>
            <p:cNvGrpSpPr/>
            <p:nvPr/>
          </p:nvGrpSpPr>
          <p:grpSpPr>
            <a:xfrm>
              <a:off x="10687108" y="554711"/>
              <a:ext cx="1219200" cy="293994"/>
              <a:chOff x="10706100" y="554712"/>
              <a:chExt cx="1219200" cy="293994"/>
            </a:xfrm>
          </p:grpSpPr>
          <p:pic>
            <p:nvPicPr>
              <p:cNvPr id="20" name="Graphic 19">
                <a:extLst>
                  <a:ext uri="{FF2B5EF4-FFF2-40B4-BE49-F238E27FC236}">
                    <a16:creationId xmlns:a16="http://schemas.microsoft.com/office/drawing/2014/main" id="{A7C2FDC3-9E82-960C-68D9-B89B908DEA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31306" y="554712"/>
                <a:ext cx="293994" cy="293994"/>
              </a:xfrm>
              <a:prstGeom prst="rect">
                <a:avLst/>
              </a:prstGeom>
            </p:spPr>
          </p:pic>
          <p:sp>
            <p:nvSpPr>
              <p:cNvPr id="21" name="TextBox 20">
                <a:extLst>
                  <a:ext uri="{FF2B5EF4-FFF2-40B4-BE49-F238E27FC236}">
                    <a16:creationId xmlns:a16="http://schemas.microsoft.com/office/drawing/2014/main" id="{D3619D31-7EFD-FF0B-9473-FD8FC0820AA7}"/>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grpSp>
        <p:nvGrpSpPr>
          <p:cNvPr id="76" name="Group 75">
            <a:extLst>
              <a:ext uri="{FF2B5EF4-FFF2-40B4-BE49-F238E27FC236}">
                <a16:creationId xmlns:a16="http://schemas.microsoft.com/office/drawing/2014/main" id="{890E631A-3D52-8CED-4B07-47B83204B9F2}"/>
              </a:ext>
              <a:ext uri="{C183D7F6-B498-43B3-948B-1728B52AA6E4}">
                <adec:decorative xmlns:adec="http://schemas.microsoft.com/office/drawing/2017/decorative" val="1"/>
              </a:ext>
            </a:extLst>
          </p:cNvPr>
          <p:cNvGrpSpPr/>
          <p:nvPr/>
        </p:nvGrpSpPr>
        <p:grpSpPr>
          <a:xfrm>
            <a:off x="415773" y="1707646"/>
            <a:ext cx="5705856" cy="4564741"/>
            <a:chOff x="415773" y="1707646"/>
            <a:chExt cx="5705856" cy="4564741"/>
          </a:xfrm>
        </p:grpSpPr>
        <p:sp>
          <p:nvSpPr>
            <p:cNvPr id="44" name="Rounded Rectangle 43">
              <a:extLst>
                <a:ext uri="{FF2B5EF4-FFF2-40B4-BE49-F238E27FC236}">
                  <a16:creationId xmlns:a16="http://schemas.microsoft.com/office/drawing/2014/main" id="{CD7D843B-CDD6-4F3E-4D3F-F1075755ADA3}"/>
                </a:ext>
                <a:ext uri="{C183D7F6-B498-43B3-948B-1728B52AA6E4}">
                  <adec:decorative xmlns:adec="http://schemas.microsoft.com/office/drawing/2017/decorative" val="1"/>
                </a:ext>
              </a:extLst>
            </p:cNvPr>
            <p:cNvSpPr/>
            <p:nvPr/>
          </p:nvSpPr>
          <p:spPr bwMode="auto">
            <a:xfrm>
              <a:off x="415774" y="1707646"/>
              <a:ext cx="5704207" cy="708860"/>
            </a:xfrm>
            <a:prstGeom prst="roundRect">
              <a:avLst/>
            </a:prstGeom>
            <a:noFill/>
            <a:ln w="19050">
              <a:gradFill>
                <a:gsLst>
                  <a:gs pos="50000">
                    <a:srgbClr val="C03BC4"/>
                  </a:gs>
                  <a:gs pos="0">
                    <a:srgbClr val="FF5C39"/>
                  </a:gs>
                  <a:gs pos="100000">
                    <a:srgbClr val="0078D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endParaRPr lang="en-US" sz="2000">
                <a:solidFill>
                  <a:schemeClr val="bg1"/>
                </a:solidFill>
              </a:endParaRPr>
            </a:p>
          </p:txBody>
        </p:sp>
        <p:sp>
          <p:nvSpPr>
            <p:cNvPr id="45" name="TextBox 44">
              <a:extLst>
                <a:ext uri="{FF2B5EF4-FFF2-40B4-BE49-F238E27FC236}">
                  <a16:creationId xmlns:a16="http://schemas.microsoft.com/office/drawing/2014/main" id="{8C4968B3-2FA8-F878-F468-CC37432EDF63}"/>
                </a:ext>
              </a:extLst>
            </p:cNvPr>
            <p:cNvSpPr txBox="1"/>
            <p:nvPr/>
          </p:nvSpPr>
          <p:spPr>
            <a:xfrm>
              <a:off x="1233636" y="1920984"/>
              <a:ext cx="4068481" cy="246221"/>
            </a:xfrm>
            <a:prstGeom prst="rect">
              <a:avLst/>
            </a:prstGeom>
            <a:noFill/>
            <a:ln>
              <a:noFill/>
            </a:ln>
          </p:spPr>
          <p:txBody>
            <a:bodyPr wrap="square" lIns="0" tIns="0" rIns="0" bIns="0" rtlCol="0">
              <a:spAutoFit/>
            </a:bodyPr>
            <a:lstStyle/>
            <a:p>
              <a:pPr algn="ctr"/>
              <a:r>
                <a:rPr lang="en-US" sz="1600" dirty="0"/>
                <a:t>Identify use case and select suitable model</a:t>
              </a:r>
            </a:p>
          </p:txBody>
        </p:sp>
        <p:sp>
          <p:nvSpPr>
            <p:cNvPr id="51" name="Rounded Rectangle 50">
              <a:extLst>
                <a:ext uri="{FF2B5EF4-FFF2-40B4-BE49-F238E27FC236}">
                  <a16:creationId xmlns:a16="http://schemas.microsoft.com/office/drawing/2014/main" id="{46798E46-82A1-97F6-D0B0-7928B8EE0912}"/>
                </a:ext>
                <a:ext uri="{C183D7F6-B498-43B3-948B-1728B52AA6E4}">
                  <adec:decorative xmlns:adec="http://schemas.microsoft.com/office/drawing/2017/decorative" val="1"/>
                </a:ext>
              </a:extLst>
            </p:cNvPr>
            <p:cNvSpPr/>
            <p:nvPr/>
          </p:nvSpPr>
          <p:spPr bwMode="auto">
            <a:xfrm>
              <a:off x="415773" y="2664836"/>
              <a:ext cx="5704209" cy="708860"/>
            </a:xfrm>
            <a:prstGeom prst="roundRect">
              <a:avLst/>
            </a:prstGeom>
            <a:noFill/>
            <a:ln w="19050">
              <a:gradFill>
                <a:gsLst>
                  <a:gs pos="0">
                    <a:srgbClr val="FF5C39"/>
                  </a:gs>
                  <a:gs pos="50000">
                    <a:srgbClr val="C03BC4"/>
                  </a:gs>
                  <a:gs pos="100000">
                    <a:srgbClr val="0078D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endParaRPr lang="en-US" sz="2000">
                <a:solidFill>
                  <a:schemeClr val="bg1"/>
                </a:solidFill>
              </a:endParaRPr>
            </a:p>
          </p:txBody>
        </p:sp>
        <p:sp>
          <p:nvSpPr>
            <p:cNvPr id="52" name="TextBox 51">
              <a:extLst>
                <a:ext uri="{FF2B5EF4-FFF2-40B4-BE49-F238E27FC236}">
                  <a16:creationId xmlns:a16="http://schemas.microsoft.com/office/drawing/2014/main" id="{1DED02C1-4CF0-35D6-34C3-D177837B267B}"/>
                </a:ext>
              </a:extLst>
            </p:cNvPr>
            <p:cNvSpPr txBox="1"/>
            <p:nvPr/>
          </p:nvSpPr>
          <p:spPr>
            <a:xfrm>
              <a:off x="1096363" y="2773045"/>
              <a:ext cx="4343029" cy="492443"/>
            </a:xfrm>
            <a:prstGeom prst="rect">
              <a:avLst/>
            </a:prstGeom>
            <a:noFill/>
            <a:ln>
              <a:noFill/>
            </a:ln>
          </p:spPr>
          <p:txBody>
            <a:bodyPr wrap="square" lIns="0" tIns="0" rIns="0" bIns="0" rtlCol="0">
              <a:spAutoFit/>
            </a:bodyPr>
            <a:lstStyle/>
            <a:p>
              <a:pPr algn="ctr"/>
              <a:r>
                <a:rPr lang="en-US" sz="1600"/>
                <a:t>Embrace AI-enabled tools in every step of the development and deployment cycle </a:t>
              </a:r>
            </a:p>
          </p:txBody>
        </p:sp>
        <p:sp>
          <p:nvSpPr>
            <p:cNvPr id="54" name="Rounded Rectangle 53">
              <a:extLst>
                <a:ext uri="{FF2B5EF4-FFF2-40B4-BE49-F238E27FC236}">
                  <a16:creationId xmlns:a16="http://schemas.microsoft.com/office/drawing/2014/main" id="{DFB878FC-C8A8-2010-0481-87B3C4CF264D}"/>
                </a:ext>
                <a:ext uri="{C183D7F6-B498-43B3-948B-1728B52AA6E4}">
                  <adec:decorative xmlns:adec="http://schemas.microsoft.com/office/drawing/2017/decorative" val="1"/>
                </a:ext>
              </a:extLst>
            </p:cNvPr>
            <p:cNvSpPr/>
            <p:nvPr/>
          </p:nvSpPr>
          <p:spPr bwMode="auto">
            <a:xfrm>
              <a:off x="415773" y="3628185"/>
              <a:ext cx="5705856" cy="708860"/>
            </a:xfrm>
            <a:prstGeom prst="roundRect">
              <a:avLst/>
            </a:prstGeom>
            <a:noFill/>
            <a:ln w="19050">
              <a:gradFill>
                <a:gsLst>
                  <a:gs pos="0">
                    <a:srgbClr val="FF5C39"/>
                  </a:gs>
                  <a:gs pos="50000">
                    <a:srgbClr val="C03BC4"/>
                  </a:gs>
                  <a:gs pos="100000">
                    <a:srgbClr val="0078D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endParaRPr lang="en-US" sz="2000">
                <a:solidFill>
                  <a:schemeClr val="bg1"/>
                </a:solidFill>
              </a:endParaRPr>
            </a:p>
          </p:txBody>
        </p:sp>
        <p:sp>
          <p:nvSpPr>
            <p:cNvPr id="55" name="TextBox 54">
              <a:extLst>
                <a:ext uri="{FF2B5EF4-FFF2-40B4-BE49-F238E27FC236}">
                  <a16:creationId xmlns:a16="http://schemas.microsoft.com/office/drawing/2014/main" id="{B5045D5E-C790-D0F5-2144-3CEBC49471D6}"/>
                </a:ext>
              </a:extLst>
            </p:cNvPr>
            <p:cNvSpPr txBox="1"/>
            <p:nvPr/>
          </p:nvSpPr>
          <p:spPr>
            <a:xfrm>
              <a:off x="900151" y="3736394"/>
              <a:ext cx="4737100" cy="492443"/>
            </a:xfrm>
            <a:prstGeom prst="rect">
              <a:avLst/>
            </a:prstGeom>
            <a:noFill/>
            <a:ln>
              <a:noFill/>
            </a:ln>
          </p:spPr>
          <p:txBody>
            <a:bodyPr wrap="square" lIns="0" tIns="0" rIns="0" bIns="0" rtlCol="0">
              <a:spAutoFit/>
            </a:bodyPr>
            <a:lstStyle/>
            <a:p>
              <a:pPr algn="ctr"/>
              <a:r>
                <a:rPr lang="en-US" sz="1600"/>
                <a:t>Modernize your apps to API-centered architecture for easier AI adoption </a:t>
              </a:r>
            </a:p>
          </p:txBody>
        </p:sp>
        <p:sp>
          <p:nvSpPr>
            <p:cNvPr id="57" name="Rounded Rectangle 56">
              <a:extLst>
                <a:ext uri="{FF2B5EF4-FFF2-40B4-BE49-F238E27FC236}">
                  <a16:creationId xmlns:a16="http://schemas.microsoft.com/office/drawing/2014/main" id="{14127035-EC10-E5F4-C7AB-FA0D7E871B6B}"/>
                </a:ext>
                <a:ext uri="{C183D7F6-B498-43B3-948B-1728B52AA6E4}">
                  <adec:decorative xmlns:adec="http://schemas.microsoft.com/office/drawing/2017/decorative" val="1"/>
                </a:ext>
              </a:extLst>
            </p:cNvPr>
            <p:cNvSpPr/>
            <p:nvPr/>
          </p:nvSpPr>
          <p:spPr bwMode="auto">
            <a:xfrm>
              <a:off x="415773" y="4591534"/>
              <a:ext cx="5705856" cy="708860"/>
            </a:xfrm>
            <a:prstGeom prst="roundRect">
              <a:avLst/>
            </a:prstGeom>
            <a:noFill/>
            <a:ln w="19050">
              <a:gradFill>
                <a:gsLst>
                  <a:gs pos="0">
                    <a:srgbClr val="C03BC4"/>
                  </a:gs>
                  <a:gs pos="50000">
                    <a:srgbClr val="8661C5"/>
                  </a:gs>
                  <a:gs pos="100000">
                    <a:srgbClr val="0078D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endParaRPr lang="en-US" sz="2000">
                <a:solidFill>
                  <a:schemeClr val="bg1"/>
                </a:solidFill>
              </a:endParaRPr>
            </a:p>
          </p:txBody>
        </p:sp>
        <p:sp>
          <p:nvSpPr>
            <p:cNvPr id="58" name="TextBox 57">
              <a:extLst>
                <a:ext uri="{FF2B5EF4-FFF2-40B4-BE49-F238E27FC236}">
                  <a16:creationId xmlns:a16="http://schemas.microsoft.com/office/drawing/2014/main" id="{4E5271D1-773A-D9ED-DD34-DF53B723C992}"/>
                </a:ext>
              </a:extLst>
            </p:cNvPr>
            <p:cNvSpPr txBox="1"/>
            <p:nvPr/>
          </p:nvSpPr>
          <p:spPr>
            <a:xfrm>
              <a:off x="764927" y="4822671"/>
              <a:ext cx="5007549" cy="246587"/>
            </a:xfrm>
            <a:prstGeom prst="rect">
              <a:avLst/>
            </a:prstGeom>
            <a:noFill/>
            <a:ln>
              <a:noFill/>
            </a:ln>
          </p:spPr>
          <p:txBody>
            <a:bodyPr wrap="square" lIns="0" tIns="0" rIns="0" bIns="0" rtlCol="0">
              <a:spAutoFit/>
            </a:bodyPr>
            <a:lstStyle/>
            <a:p>
              <a:pPr algn="ctr"/>
              <a:r>
                <a:rPr lang="en-US" sz="1600"/>
                <a:t>Leverage cloud-based data store and processing </a:t>
              </a:r>
            </a:p>
          </p:txBody>
        </p:sp>
        <p:sp>
          <p:nvSpPr>
            <p:cNvPr id="60" name="Rounded Rectangle 59">
              <a:extLst>
                <a:ext uri="{FF2B5EF4-FFF2-40B4-BE49-F238E27FC236}">
                  <a16:creationId xmlns:a16="http://schemas.microsoft.com/office/drawing/2014/main" id="{31DE2118-57DD-B040-D6F5-70D1545DAEC1}"/>
                </a:ext>
                <a:ext uri="{C183D7F6-B498-43B3-948B-1728B52AA6E4}">
                  <adec:decorative xmlns:adec="http://schemas.microsoft.com/office/drawing/2017/decorative" val="1"/>
                </a:ext>
              </a:extLst>
            </p:cNvPr>
            <p:cNvSpPr/>
            <p:nvPr/>
          </p:nvSpPr>
          <p:spPr bwMode="auto">
            <a:xfrm>
              <a:off x="415773" y="5540867"/>
              <a:ext cx="5704208" cy="731520"/>
            </a:xfrm>
            <a:prstGeom prst="roundRect">
              <a:avLst/>
            </a:prstGeom>
            <a:noFill/>
            <a:ln w="19050">
              <a:gradFill>
                <a:gsLst>
                  <a:gs pos="0">
                    <a:srgbClr val="FF5C39"/>
                  </a:gs>
                  <a:gs pos="50000">
                    <a:srgbClr val="C03BC4"/>
                  </a:gs>
                  <a:gs pos="100000">
                    <a:srgbClr val="0078D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endParaRPr lang="en-US" sz="2000">
                <a:solidFill>
                  <a:schemeClr val="bg1"/>
                </a:solidFill>
              </a:endParaRPr>
            </a:p>
          </p:txBody>
        </p:sp>
        <p:sp>
          <p:nvSpPr>
            <p:cNvPr id="61" name="TextBox 60">
              <a:extLst>
                <a:ext uri="{FF2B5EF4-FFF2-40B4-BE49-F238E27FC236}">
                  <a16:creationId xmlns:a16="http://schemas.microsoft.com/office/drawing/2014/main" id="{67232B1B-7F5F-3852-BEA0-A211BA4D5584}"/>
                </a:ext>
              </a:extLst>
            </p:cNvPr>
            <p:cNvSpPr txBox="1"/>
            <p:nvPr/>
          </p:nvSpPr>
          <p:spPr>
            <a:xfrm>
              <a:off x="526242" y="5660406"/>
              <a:ext cx="5483270" cy="492443"/>
            </a:xfrm>
            <a:prstGeom prst="rect">
              <a:avLst/>
            </a:prstGeom>
            <a:noFill/>
            <a:ln>
              <a:noFill/>
            </a:ln>
          </p:spPr>
          <p:txBody>
            <a:bodyPr wrap="square" lIns="0" tIns="0" rIns="0" bIns="0" rtlCol="0">
              <a:spAutoFit/>
            </a:bodyPr>
            <a:lstStyle/>
            <a:p>
              <a:pPr algn="ctr"/>
              <a:r>
                <a:rPr lang="en-US" sz="1600"/>
                <a:t>Optimize your app for scalability and performance with serverless or container-based platform services</a:t>
              </a:r>
            </a:p>
          </p:txBody>
        </p:sp>
      </p:grpSp>
    </p:spTree>
    <p:extLst>
      <p:ext uri="{BB962C8B-B14F-4D97-AF65-F5344CB8AC3E}">
        <p14:creationId xmlns:p14="http://schemas.microsoft.com/office/powerpoint/2010/main" val="141343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0A0547F0-238C-F0DA-220D-0F0B6BB94337}"/>
              </a:ext>
              <a:ext uri="{C183D7F6-B498-43B3-948B-1728B52AA6E4}">
                <adec:decorative xmlns:adec="http://schemas.microsoft.com/office/drawing/2017/decorative" val="1"/>
              </a:ext>
            </a:extLst>
          </p:cNvPr>
          <p:cNvSpPr/>
          <p:nvPr/>
        </p:nvSpPr>
        <p:spPr bwMode="auto">
          <a:xfrm>
            <a:off x="350774" y="230065"/>
            <a:ext cx="566928" cy="56692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Sans Text" pitchFamily="2" charset="0"/>
            </a:endParaRPr>
          </a:p>
        </p:txBody>
      </p:sp>
      <p:sp>
        <p:nvSpPr>
          <p:cNvPr id="3" name="Oval 2">
            <a:extLst>
              <a:ext uri="{FF2B5EF4-FFF2-40B4-BE49-F238E27FC236}">
                <a16:creationId xmlns:a16="http://schemas.microsoft.com/office/drawing/2014/main" id="{C1B94552-0B8C-2070-BA6C-A9C8D2811A1C}"/>
              </a:ext>
              <a:ext uri="{C183D7F6-B498-43B3-948B-1728B52AA6E4}">
                <adec:decorative xmlns:adec="http://schemas.microsoft.com/office/drawing/2017/decorative" val="1"/>
              </a:ext>
            </a:extLst>
          </p:cNvPr>
          <p:cNvSpPr/>
          <p:nvPr/>
        </p:nvSpPr>
        <p:spPr bwMode="auto">
          <a:xfrm>
            <a:off x="6016752" y="1211544"/>
            <a:ext cx="566928" cy="566928"/>
          </a:xfrm>
          <a:prstGeom prst="ellipse">
            <a:avLst/>
          </a:prstGeom>
          <a:solidFill>
            <a:srgbClr val="FF5C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Sans Text" pitchFamily="2" charset="0"/>
            </a:endParaRPr>
          </a:p>
        </p:txBody>
      </p:sp>
      <p:sp>
        <p:nvSpPr>
          <p:cNvPr id="4" name="Rectangle 3">
            <a:extLst>
              <a:ext uri="{FF2B5EF4-FFF2-40B4-BE49-F238E27FC236}">
                <a16:creationId xmlns:a16="http://schemas.microsoft.com/office/drawing/2014/main" id="{680D31B9-8C66-A44A-DB73-7AFBCCFB973C}"/>
              </a:ext>
              <a:ext uri="{C183D7F6-B498-43B3-948B-1728B52AA6E4}">
                <adec:decorative xmlns:adec="http://schemas.microsoft.com/office/drawing/2017/decorative" val="1"/>
              </a:ext>
            </a:extLst>
          </p:cNvPr>
          <p:cNvSpPr/>
          <p:nvPr/>
        </p:nvSpPr>
        <p:spPr bwMode="auto">
          <a:xfrm>
            <a:off x="0" y="0"/>
            <a:ext cx="4901184" cy="6858000"/>
          </a:xfrm>
          <a:prstGeom prst="rect">
            <a:avLst/>
          </a:prstGeom>
          <a:gradFill flip="none" rotWithShape="1">
            <a:gsLst>
              <a:gs pos="50000">
                <a:srgbClr val="C03BC4"/>
              </a:gs>
              <a:gs pos="100000">
                <a:srgbClr val="0078D4"/>
              </a:gs>
              <a:gs pos="10000">
                <a:srgbClr val="FF5C3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1200"/>
              </a:spcBef>
            </a:pPr>
            <a:endParaRPr lang="en-US" sz="3600" dirty="0">
              <a:gradFill>
                <a:gsLst>
                  <a:gs pos="67133">
                    <a:srgbClr val="FFFFFF"/>
                  </a:gs>
                  <a:gs pos="51000">
                    <a:srgbClr val="FFFFFF"/>
                  </a:gs>
                </a:gsLst>
                <a:lin ang="0" scaled="0"/>
              </a:gradFill>
              <a:latin typeface="Segoe UI Variable Display Semib" pitchFamily="2" charset="0"/>
            </a:endParaRPr>
          </a:p>
        </p:txBody>
      </p:sp>
      <p:sp>
        <p:nvSpPr>
          <p:cNvPr id="5" name="Oval 4">
            <a:extLst>
              <a:ext uri="{FF2B5EF4-FFF2-40B4-BE49-F238E27FC236}">
                <a16:creationId xmlns:a16="http://schemas.microsoft.com/office/drawing/2014/main" id="{0443E352-26E6-E39A-8C5A-65EC3428C706}"/>
              </a:ext>
              <a:ext uri="{C183D7F6-B498-43B3-948B-1728B52AA6E4}">
                <adec:decorative xmlns:adec="http://schemas.microsoft.com/office/drawing/2017/decorative" val="1"/>
              </a:ext>
            </a:extLst>
          </p:cNvPr>
          <p:cNvSpPr/>
          <p:nvPr/>
        </p:nvSpPr>
        <p:spPr bwMode="auto">
          <a:xfrm>
            <a:off x="6016752" y="2278344"/>
            <a:ext cx="566928" cy="566928"/>
          </a:xfrm>
          <a:prstGeom prst="ellipse">
            <a:avLst/>
          </a:prstGeom>
          <a:solidFill>
            <a:srgbClr val="CE42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Sans Text" pitchFamily="2" charset="0"/>
            </a:endParaRPr>
          </a:p>
        </p:txBody>
      </p:sp>
      <p:sp>
        <p:nvSpPr>
          <p:cNvPr id="15" name="Title 14">
            <a:extLst>
              <a:ext uri="{FF2B5EF4-FFF2-40B4-BE49-F238E27FC236}">
                <a16:creationId xmlns:a16="http://schemas.microsoft.com/office/drawing/2014/main" id="{0CA2F504-B489-ED7E-7830-C8BC90184806}"/>
              </a:ext>
            </a:extLst>
          </p:cNvPr>
          <p:cNvSpPr>
            <a:spLocks noGrp="1"/>
          </p:cNvSpPr>
          <p:nvPr>
            <p:ph type="title"/>
          </p:nvPr>
        </p:nvSpPr>
        <p:spPr>
          <a:xfrm>
            <a:off x="588963" y="4411944"/>
            <a:ext cx="3970337" cy="2215991"/>
          </a:xfrm>
        </p:spPr>
        <p:txBody>
          <a:bodyPr/>
          <a:lstStyle/>
          <a:p>
            <a:r>
              <a:rPr lang="en-US" dirty="0">
                <a:solidFill>
                  <a:schemeClr val="bg1"/>
                </a:solidFill>
              </a:rPr>
              <a:t>Challenges to fully realizing the benefits of Intelligent apps  </a:t>
            </a:r>
          </a:p>
        </p:txBody>
      </p:sp>
      <p:sp>
        <p:nvSpPr>
          <p:cNvPr id="13" name="TextBox 12">
            <a:extLst>
              <a:ext uri="{FF2B5EF4-FFF2-40B4-BE49-F238E27FC236}">
                <a16:creationId xmlns:a16="http://schemas.microsoft.com/office/drawing/2014/main" id="{25F759A7-01F0-59D6-0746-E22C135CB1AB}"/>
              </a:ext>
            </a:extLst>
          </p:cNvPr>
          <p:cNvSpPr txBox="1"/>
          <p:nvPr/>
        </p:nvSpPr>
        <p:spPr>
          <a:xfrm>
            <a:off x="6821424" y="1341119"/>
            <a:ext cx="404164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Shortage of skilled developers</a:t>
            </a:r>
          </a:p>
        </p:txBody>
      </p:sp>
      <p:sp>
        <p:nvSpPr>
          <p:cNvPr id="6" name="TextBox 5">
            <a:extLst>
              <a:ext uri="{FF2B5EF4-FFF2-40B4-BE49-F238E27FC236}">
                <a16:creationId xmlns:a16="http://schemas.microsoft.com/office/drawing/2014/main" id="{1392FD94-5B2B-03F4-9394-95B629C6E635}"/>
              </a:ext>
            </a:extLst>
          </p:cNvPr>
          <p:cNvSpPr txBox="1"/>
          <p:nvPr/>
        </p:nvSpPr>
        <p:spPr>
          <a:xfrm>
            <a:off x="6821424" y="2343131"/>
            <a:ext cx="470001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Legacy app and data architectures</a:t>
            </a:r>
          </a:p>
        </p:txBody>
      </p:sp>
      <p:sp>
        <p:nvSpPr>
          <p:cNvPr id="7" name="Oval 6">
            <a:extLst>
              <a:ext uri="{FF2B5EF4-FFF2-40B4-BE49-F238E27FC236}">
                <a16:creationId xmlns:a16="http://schemas.microsoft.com/office/drawing/2014/main" id="{85B07D09-FA10-1BA6-1856-5845B6F1AA72}"/>
              </a:ext>
              <a:ext uri="{C183D7F6-B498-43B3-948B-1728B52AA6E4}">
                <adec:decorative xmlns:adec="http://schemas.microsoft.com/office/drawing/2017/decorative" val="1"/>
              </a:ext>
            </a:extLst>
          </p:cNvPr>
          <p:cNvSpPr/>
          <p:nvPr/>
        </p:nvSpPr>
        <p:spPr bwMode="auto">
          <a:xfrm>
            <a:off x="6016752" y="3345144"/>
            <a:ext cx="566928" cy="566928"/>
          </a:xfrm>
          <a:prstGeom prst="ellipse">
            <a:avLst/>
          </a:prstGeom>
          <a:solidFill>
            <a:srgbClr val="824FC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Sans Text" pitchFamily="2" charset="0"/>
            </a:endParaRPr>
          </a:p>
        </p:txBody>
      </p:sp>
      <p:sp>
        <p:nvSpPr>
          <p:cNvPr id="8" name="TextBox 7">
            <a:extLst>
              <a:ext uri="{FF2B5EF4-FFF2-40B4-BE49-F238E27FC236}">
                <a16:creationId xmlns:a16="http://schemas.microsoft.com/office/drawing/2014/main" id="{A29C53BF-39D2-BD70-342A-75553DBD78E6}"/>
              </a:ext>
            </a:extLst>
          </p:cNvPr>
          <p:cNvSpPr txBox="1"/>
          <p:nvPr/>
        </p:nvSpPr>
        <p:spPr>
          <a:xfrm>
            <a:off x="6821424" y="3410710"/>
            <a:ext cx="404164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Long release cycles</a:t>
            </a:r>
          </a:p>
        </p:txBody>
      </p:sp>
      <p:sp>
        <p:nvSpPr>
          <p:cNvPr id="9" name="Oval 8">
            <a:extLst>
              <a:ext uri="{FF2B5EF4-FFF2-40B4-BE49-F238E27FC236}">
                <a16:creationId xmlns:a16="http://schemas.microsoft.com/office/drawing/2014/main" id="{9F53DA4F-0338-0B5D-3EA5-77E656B60461}"/>
              </a:ext>
              <a:ext uri="{C183D7F6-B498-43B3-948B-1728B52AA6E4}">
                <adec:decorative xmlns:adec="http://schemas.microsoft.com/office/drawing/2017/decorative" val="1"/>
              </a:ext>
            </a:extLst>
          </p:cNvPr>
          <p:cNvSpPr/>
          <p:nvPr/>
        </p:nvSpPr>
        <p:spPr bwMode="auto">
          <a:xfrm>
            <a:off x="6016752" y="4411944"/>
            <a:ext cx="566928" cy="566928"/>
          </a:xfrm>
          <a:prstGeom prst="ellipse">
            <a:avLst/>
          </a:prstGeom>
          <a:solidFill>
            <a:srgbClr val="525E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Sans Text" pitchFamily="2" charset="0"/>
            </a:endParaRPr>
          </a:p>
        </p:txBody>
      </p:sp>
      <p:sp>
        <p:nvSpPr>
          <p:cNvPr id="10" name="TextBox 9">
            <a:extLst>
              <a:ext uri="{FF2B5EF4-FFF2-40B4-BE49-F238E27FC236}">
                <a16:creationId xmlns:a16="http://schemas.microsoft.com/office/drawing/2014/main" id="{DB8B461D-050F-3CAB-6159-F0E8C56AAD06}"/>
              </a:ext>
            </a:extLst>
          </p:cNvPr>
          <p:cNvSpPr txBox="1"/>
          <p:nvPr/>
        </p:nvSpPr>
        <p:spPr>
          <a:xfrm>
            <a:off x="6821424" y="4476732"/>
            <a:ext cx="404164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Growing security threats</a:t>
            </a:r>
          </a:p>
        </p:txBody>
      </p:sp>
      <p:sp>
        <p:nvSpPr>
          <p:cNvPr id="12" name="TextBox 11">
            <a:extLst>
              <a:ext uri="{FF2B5EF4-FFF2-40B4-BE49-F238E27FC236}">
                <a16:creationId xmlns:a16="http://schemas.microsoft.com/office/drawing/2014/main" id="{1EEB1CF7-1785-DF64-E28B-05B69E626AD4}"/>
              </a:ext>
            </a:extLst>
          </p:cNvPr>
          <p:cNvSpPr txBox="1"/>
          <p:nvPr/>
        </p:nvSpPr>
        <p:spPr>
          <a:xfrm>
            <a:off x="6821424" y="5617174"/>
            <a:ext cx="490118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Aligning use cases to business outcomes</a:t>
            </a:r>
            <a:endParaRPr kumimoji="0" lang="en-US" sz="2000" b="0" i="0" u="none" strike="noStrike" kern="1200" cap="none" spc="0" normalizeH="0" baseline="0" noProof="0" dirty="0">
              <a:ln>
                <a:noFill/>
              </a:ln>
              <a:solidFill>
                <a:srgbClr val="000000"/>
              </a:solidFill>
              <a:effectLst/>
              <a:uLnTx/>
              <a:uFillTx/>
              <a:ea typeface="+mn-ea"/>
              <a:cs typeface="+mn-cs"/>
            </a:endParaRPr>
          </a:p>
        </p:txBody>
      </p:sp>
      <p:sp>
        <p:nvSpPr>
          <p:cNvPr id="26" name="Oval 25">
            <a:extLst>
              <a:ext uri="{FF2B5EF4-FFF2-40B4-BE49-F238E27FC236}">
                <a16:creationId xmlns:a16="http://schemas.microsoft.com/office/drawing/2014/main" id="{326A51F2-8E31-3FC1-A1FF-3377860052D4}"/>
              </a:ext>
              <a:ext uri="{C183D7F6-B498-43B3-948B-1728B52AA6E4}">
                <adec:decorative xmlns:adec="http://schemas.microsoft.com/office/drawing/2017/decorative" val="1"/>
              </a:ext>
            </a:extLst>
          </p:cNvPr>
          <p:cNvSpPr/>
          <p:nvPr/>
        </p:nvSpPr>
        <p:spPr bwMode="auto">
          <a:xfrm>
            <a:off x="4020312" y="5478744"/>
            <a:ext cx="999744" cy="999744"/>
          </a:xfrm>
          <a:prstGeom prst="ellipse">
            <a:avLst/>
          </a:prstGeom>
          <a:solidFill>
            <a:srgbClr val="FF5C39"/>
          </a:solidFill>
          <a:ln>
            <a:noFill/>
            <a:headEnd type="none" w="med" len="med"/>
            <a:tailEnd type="none" w="med" len="med"/>
          </a:ln>
          <a:effectLst>
            <a:outerShdw blurRad="50800" dist="381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Sans Text" pitchFamily="2" charset="0"/>
            </a:endParaRPr>
          </a:p>
        </p:txBody>
      </p:sp>
      <p:sp>
        <p:nvSpPr>
          <p:cNvPr id="27" name="Oval 26">
            <a:extLst>
              <a:ext uri="{FF2B5EF4-FFF2-40B4-BE49-F238E27FC236}">
                <a16:creationId xmlns:a16="http://schemas.microsoft.com/office/drawing/2014/main" id="{D1B91082-BA98-CB8D-EE10-F1C2D4E2F299}"/>
              </a:ext>
              <a:ext uri="{C183D7F6-B498-43B3-948B-1728B52AA6E4}">
                <adec:decorative xmlns:adec="http://schemas.microsoft.com/office/drawing/2017/decorative" val="1"/>
              </a:ext>
            </a:extLst>
          </p:cNvPr>
          <p:cNvSpPr/>
          <p:nvPr/>
        </p:nvSpPr>
        <p:spPr bwMode="auto">
          <a:xfrm>
            <a:off x="3520440" y="2873273"/>
            <a:ext cx="999744" cy="999744"/>
          </a:xfrm>
          <a:prstGeom prst="ellipse">
            <a:avLst/>
          </a:prstGeom>
          <a:solidFill>
            <a:srgbClr val="CE42A4"/>
          </a:solidFill>
          <a:ln>
            <a:noFill/>
            <a:headEnd type="none" w="med" len="med"/>
            <a:tailEnd type="none" w="med" len="med"/>
          </a:ln>
          <a:effectLst>
            <a:outerShdw blurRad="50800" dist="381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Sans Text"/>
              <a:cs typeface="Segoe Sans Text" pitchFamily="2" charset="0"/>
            </a:endParaRPr>
          </a:p>
        </p:txBody>
      </p:sp>
      <p:sp>
        <p:nvSpPr>
          <p:cNvPr id="28" name="Oval 27">
            <a:extLst>
              <a:ext uri="{FF2B5EF4-FFF2-40B4-BE49-F238E27FC236}">
                <a16:creationId xmlns:a16="http://schemas.microsoft.com/office/drawing/2014/main" id="{2A8D9FB5-88D5-E2AF-9979-A4E03F49A534}"/>
              </a:ext>
              <a:ext uri="{C183D7F6-B498-43B3-948B-1728B52AA6E4}">
                <adec:decorative xmlns:adec="http://schemas.microsoft.com/office/drawing/2017/decorative" val="1"/>
              </a:ext>
            </a:extLst>
          </p:cNvPr>
          <p:cNvSpPr/>
          <p:nvPr/>
        </p:nvSpPr>
        <p:spPr bwMode="auto">
          <a:xfrm>
            <a:off x="690626" y="2879080"/>
            <a:ext cx="999744" cy="999744"/>
          </a:xfrm>
          <a:prstGeom prst="ellipse">
            <a:avLst/>
          </a:prstGeom>
          <a:solidFill>
            <a:srgbClr val="924AC8"/>
          </a:solidFill>
          <a:ln>
            <a:noFill/>
            <a:headEnd type="none" w="med" len="med"/>
            <a:tailEnd type="none" w="med" len="med"/>
          </a:ln>
          <a:effectLst>
            <a:outerShdw blurRad="50800" dist="381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Sans Text"/>
              <a:cs typeface="Segoe Sans Text" pitchFamily="2" charset="0"/>
            </a:endParaRPr>
          </a:p>
        </p:txBody>
      </p:sp>
      <p:sp>
        <p:nvSpPr>
          <p:cNvPr id="29" name="Oval 28">
            <a:extLst>
              <a:ext uri="{FF2B5EF4-FFF2-40B4-BE49-F238E27FC236}">
                <a16:creationId xmlns:a16="http://schemas.microsoft.com/office/drawing/2014/main" id="{C3CEEC55-92B1-0B4D-1598-AD07648BD0A4}"/>
              </a:ext>
              <a:ext uri="{C183D7F6-B498-43B3-948B-1728B52AA6E4}">
                <adec:decorative xmlns:adec="http://schemas.microsoft.com/office/drawing/2017/decorative" val="1"/>
              </a:ext>
            </a:extLst>
          </p:cNvPr>
          <p:cNvSpPr/>
          <p:nvPr/>
        </p:nvSpPr>
        <p:spPr bwMode="auto">
          <a:xfrm>
            <a:off x="2351817" y="387141"/>
            <a:ext cx="999744" cy="999744"/>
          </a:xfrm>
          <a:prstGeom prst="ellipse">
            <a:avLst/>
          </a:prstGeom>
          <a:solidFill>
            <a:srgbClr val="525ECD"/>
          </a:solidFill>
          <a:ln>
            <a:noFill/>
            <a:headEnd type="none" w="med" len="med"/>
            <a:tailEnd type="none" w="med" len="med"/>
          </a:ln>
          <a:effectLst>
            <a:outerShdw blurRad="50800" dist="381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Sans Text"/>
              <a:cs typeface="Segoe Sans Text" pitchFamily="2" charset="0"/>
            </a:endParaRPr>
          </a:p>
        </p:txBody>
      </p:sp>
      <p:sp>
        <p:nvSpPr>
          <p:cNvPr id="30" name="Oval 29">
            <a:extLst>
              <a:ext uri="{FF2B5EF4-FFF2-40B4-BE49-F238E27FC236}">
                <a16:creationId xmlns:a16="http://schemas.microsoft.com/office/drawing/2014/main" id="{A743BEE5-D156-1C0F-3A38-BC739154D16A}"/>
              </a:ext>
              <a:ext uri="{C183D7F6-B498-43B3-948B-1728B52AA6E4}">
                <adec:decorative xmlns:adec="http://schemas.microsoft.com/office/drawing/2017/decorative" val="1"/>
              </a:ext>
            </a:extLst>
          </p:cNvPr>
          <p:cNvSpPr/>
          <p:nvPr/>
        </p:nvSpPr>
        <p:spPr bwMode="auto">
          <a:xfrm>
            <a:off x="225901" y="173700"/>
            <a:ext cx="999744" cy="999744"/>
          </a:xfrm>
          <a:prstGeom prst="ellipse">
            <a:avLst/>
          </a:prstGeom>
          <a:solidFill>
            <a:schemeClr val="tx2"/>
          </a:solidFill>
          <a:ln>
            <a:noFill/>
            <a:headEnd type="none" w="med" len="med"/>
            <a:tailEnd type="none" w="med" len="med"/>
          </a:ln>
          <a:effectLst>
            <a:outerShdw blurRad="50800" dist="381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Sans Text"/>
              <a:cs typeface="Segoe Sans Text" pitchFamily="2" charset="0"/>
            </a:endParaRPr>
          </a:p>
        </p:txBody>
      </p:sp>
      <p:sp>
        <p:nvSpPr>
          <p:cNvPr id="31" name="Rectangle 30">
            <a:extLst>
              <a:ext uri="{FF2B5EF4-FFF2-40B4-BE49-F238E27FC236}">
                <a16:creationId xmlns:a16="http://schemas.microsoft.com/office/drawing/2014/main" id="{3822208B-5849-AA00-7DA9-35ED4178EBF8}"/>
              </a:ext>
              <a:ext uri="{C183D7F6-B498-43B3-948B-1728B52AA6E4}">
                <adec:decorative xmlns:adec="http://schemas.microsoft.com/office/drawing/2017/decorative" val="1"/>
              </a:ext>
            </a:extLst>
          </p:cNvPr>
          <p:cNvSpPr/>
          <p:nvPr/>
        </p:nvSpPr>
        <p:spPr bwMode="auto">
          <a:xfrm>
            <a:off x="4901184" y="0"/>
            <a:ext cx="77368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Sans Text" pitchFamily="2" charset="0"/>
            </a:endParaRPr>
          </a:p>
        </p:txBody>
      </p:sp>
      <p:pic>
        <p:nvPicPr>
          <p:cNvPr id="35" name="Graphic 34">
            <a:extLst>
              <a:ext uri="{FF2B5EF4-FFF2-40B4-BE49-F238E27FC236}">
                <a16:creationId xmlns:a16="http://schemas.microsoft.com/office/drawing/2014/main" id="{8B974BE0-62D9-819B-D33C-661692AAE21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8893" y="614217"/>
            <a:ext cx="545592" cy="545592"/>
          </a:xfrm>
          <a:prstGeom prst="rect">
            <a:avLst/>
          </a:prstGeom>
        </p:spPr>
      </p:pic>
      <p:pic>
        <p:nvPicPr>
          <p:cNvPr id="37" name="Graphic 36">
            <a:extLst>
              <a:ext uri="{FF2B5EF4-FFF2-40B4-BE49-F238E27FC236}">
                <a16:creationId xmlns:a16="http://schemas.microsoft.com/office/drawing/2014/main" id="{6079381D-14E6-A5E7-BB44-46CC06A077A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7702" y="3106156"/>
            <a:ext cx="545592" cy="545592"/>
          </a:xfrm>
          <a:prstGeom prst="rect">
            <a:avLst/>
          </a:prstGeom>
        </p:spPr>
      </p:pic>
      <p:pic>
        <p:nvPicPr>
          <p:cNvPr id="39" name="Graphic 38">
            <a:extLst>
              <a:ext uri="{FF2B5EF4-FFF2-40B4-BE49-F238E27FC236}">
                <a16:creationId xmlns:a16="http://schemas.microsoft.com/office/drawing/2014/main" id="{EC6B8DCA-D857-0636-B338-CB7C8CDE786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7516" y="3100349"/>
            <a:ext cx="545592" cy="545592"/>
          </a:xfrm>
          <a:prstGeom prst="rect">
            <a:avLst/>
          </a:prstGeom>
        </p:spPr>
      </p:pic>
      <p:pic>
        <p:nvPicPr>
          <p:cNvPr id="41" name="Graphic 40">
            <a:extLst>
              <a:ext uri="{FF2B5EF4-FFF2-40B4-BE49-F238E27FC236}">
                <a16:creationId xmlns:a16="http://schemas.microsoft.com/office/drawing/2014/main" id="{92A329DB-3945-8606-0ED6-8E271ECC42C4}"/>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7388" y="5705820"/>
            <a:ext cx="545592" cy="545592"/>
          </a:xfrm>
          <a:prstGeom prst="rect">
            <a:avLst/>
          </a:prstGeom>
        </p:spPr>
      </p:pic>
      <p:pic>
        <p:nvPicPr>
          <p:cNvPr id="42" name="Graphic 41">
            <a:extLst>
              <a:ext uri="{FF2B5EF4-FFF2-40B4-BE49-F238E27FC236}">
                <a16:creationId xmlns:a16="http://schemas.microsoft.com/office/drawing/2014/main" id="{E51B2C9F-3597-DC57-2384-C1676CA19613}"/>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5182" y="1349974"/>
            <a:ext cx="290068" cy="290068"/>
          </a:xfrm>
          <a:prstGeom prst="rect">
            <a:avLst/>
          </a:prstGeom>
        </p:spPr>
      </p:pic>
      <p:pic>
        <p:nvPicPr>
          <p:cNvPr id="44" name="Graphic 43">
            <a:extLst>
              <a:ext uri="{FF2B5EF4-FFF2-40B4-BE49-F238E27FC236}">
                <a16:creationId xmlns:a16="http://schemas.microsoft.com/office/drawing/2014/main" id="{77206C82-D5EA-AF4B-4EFF-DAF9190066B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55182" y="2416774"/>
            <a:ext cx="290068" cy="290068"/>
          </a:xfrm>
          <a:prstGeom prst="rect">
            <a:avLst/>
          </a:prstGeom>
        </p:spPr>
      </p:pic>
      <p:pic>
        <p:nvPicPr>
          <p:cNvPr id="45" name="Graphic 44">
            <a:extLst>
              <a:ext uri="{FF2B5EF4-FFF2-40B4-BE49-F238E27FC236}">
                <a16:creationId xmlns:a16="http://schemas.microsoft.com/office/drawing/2014/main" id="{CEA2984D-D22E-5AD8-98A5-7C5CF32D396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55182" y="3483574"/>
            <a:ext cx="290068" cy="290068"/>
          </a:xfrm>
          <a:prstGeom prst="rect">
            <a:avLst/>
          </a:prstGeom>
        </p:spPr>
      </p:pic>
      <p:pic>
        <p:nvPicPr>
          <p:cNvPr id="46" name="Graphic 45">
            <a:extLst>
              <a:ext uri="{FF2B5EF4-FFF2-40B4-BE49-F238E27FC236}">
                <a16:creationId xmlns:a16="http://schemas.microsoft.com/office/drawing/2014/main" id="{59142E96-3561-671B-C0A8-59BA310BE27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5182" y="4550374"/>
            <a:ext cx="290068" cy="290068"/>
          </a:xfrm>
          <a:prstGeom prst="rect">
            <a:avLst/>
          </a:prstGeom>
        </p:spPr>
      </p:pic>
      <p:sp>
        <p:nvSpPr>
          <p:cNvPr id="19" name="Oval 18">
            <a:extLst>
              <a:ext uri="{FF2B5EF4-FFF2-40B4-BE49-F238E27FC236}">
                <a16:creationId xmlns:a16="http://schemas.microsoft.com/office/drawing/2014/main" id="{B0C89069-8744-048B-24BF-7D54FD3EAD92}"/>
              </a:ext>
              <a:ext uri="{C183D7F6-B498-43B3-948B-1728B52AA6E4}">
                <adec:decorative xmlns:adec="http://schemas.microsoft.com/office/drawing/2017/decorative" val="1"/>
              </a:ext>
            </a:extLst>
          </p:cNvPr>
          <p:cNvSpPr/>
          <p:nvPr/>
        </p:nvSpPr>
        <p:spPr bwMode="auto">
          <a:xfrm>
            <a:off x="6016752" y="5508026"/>
            <a:ext cx="566928" cy="56692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Sans Text" pitchFamily="2" charset="0"/>
            </a:endParaRPr>
          </a:p>
        </p:txBody>
      </p:sp>
      <p:pic>
        <p:nvPicPr>
          <p:cNvPr id="23" name="Graphic 22" descr="Checklist with solid fill">
            <a:extLst>
              <a:ext uri="{FF2B5EF4-FFF2-40B4-BE49-F238E27FC236}">
                <a16:creationId xmlns:a16="http://schemas.microsoft.com/office/drawing/2014/main" id="{907F1A79-7279-8D72-DFE3-D7C0F6C7B9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7192" y="5578466"/>
            <a:ext cx="426049" cy="426049"/>
          </a:xfrm>
          <a:prstGeom prst="rect">
            <a:avLst/>
          </a:prstGeom>
        </p:spPr>
      </p:pic>
      <p:grpSp>
        <p:nvGrpSpPr>
          <p:cNvPr id="32" name="Graphic 24" descr="Checklist with solid fill">
            <a:extLst>
              <a:ext uri="{FF2B5EF4-FFF2-40B4-BE49-F238E27FC236}">
                <a16:creationId xmlns:a16="http://schemas.microsoft.com/office/drawing/2014/main" id="{97387DF6-FD98-9C0A-AA78-321527ECA999}"/>
              </a:ext>
            </a:extLst>
          </p:cNvPr>
          <p:cNvGrpSpPr/>
          <p:nvPr/>
        </p:nvGrpSpPr>
        <p:grpSpPr>
          <a:xfrm>
            <a:off x="548608" y="444972"/>
            <a:ext cx="354330" cy="457200"/>
            <a:chOff x="548608" y="444972"/>
            <a:chExt cx="354330" cy="457200"/>
          </a:xfrm>
          <a:solidFill>
            <a:schemeClr val="bg1"/>
          </a:solidFill>
        </p:grpSpPr>
        <p:sp>
          <p:nvSpPr>
            <p:cNvPr id="34" name="Freeform: Shape 33">
              <a:extLst>
                <a:ext uri="{FF2B5EF4-FFF2-40B4-BE49-F238E27FC236}">
                  <a16:creationId xmlns:a16="http://schemas.microsoft.com/office/drawing/2014/main" id="{162B1F03-5FB7-6284-A60D-5D89CFBDA8DD}"/>
                </a:ext>
              </a:extLst>
            </p:cNvPr>
            <p:cNvSpPr/>
            <p:nvPr/>
          </p:nvSpPr>
          <p:spPr>
            <a:xfrm>
              <a:off x="548608" y="444972"/>
              <a:ext cx="354330" cy="457200"/>
            </a:xfrm>
            <a:custGeom>
              <a:avLst/>
              <a:gdLst>
                <a:gd name="connsiteX0" fmla="*/ 34290 w 354330"/>
                <a:gd name="connsiteY0" fmla="*/ 34290 h 457200"/>
                <a:gd name="connsiteX1" fmla="*/ 320040 w 354330"/>
                <a:gd name="connsiteY1" fmla="*/ 34290 h 457200"/>
                <a:gd name="connsiteX2" fmla="*/ 320040 w 354330"/>
                <a:gd name="connsiteY2" fmla="*/ 422910 h 457200"/>
                <a:gd name="connsiteX3" fmla="*/ 34290 w 354330"/>
                <a:gd name="connsiteY3" fmla="*/ 422910 h 457200"/>
                <a:gd name="connsiteX4" fmla="*/ 34290 w 354330"/>
                <a:gd name="connsiteY4" fmla="*/ 34290 h 457200"/>
                <a:gd name="connsiteX5" fmla="*/ 0 w 354330"/>
                <a:gd name="connsiteY5" fmla="*/ 457200 h 457200"/>
                <a:gd name="connsiteX6" fmla="*/ 354330 w 354330"/>
                <a:gd name="connsiteY6" fmla="*/ 457200 h 457200"/>
                <a:gd name="connsiteX7" fmla="*/ 354330 w 354330"/>
                <a:gd name="connsiteY7" fmla="*/ 0 h 457200"/>
                <a:gd name="connsiteX8" fmla="*/ 0 w 354330"/>
                <a:gd name="connsiteY8" fmla="*/ 0 h 457200"/>
                <a:gd name="connsiteX9" fmla="*/ 0 w 354330"/>
                <a:gd name="connsiteY9"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330" h="457200">
                  <a:moveTo>
                    <a:pt x="34290" y="34290"/>
                  </a:moveTo>
                  <a:lnTo>
                    <a:pt x="320040" y="34290"/>
                  </a:lnTo>
                  <a:lnTo>
                    <a:pt x="320040" y="422910"/>
                  </a:lnTo>
                  <a:lnTo>
                    <a:pt x="34290" y="422910"/>
                  </a:lnTo>
                  <a:lnTo>
                    <a:pt x="34290" y="34290"/>
                  </a:lnTo>
                  <a:close/>
                  <a:moveTo>
                    <a:pt x="0" y="457200"/>
                  </a:moveTo>
                  <a:lnTo>
                    <a:pt x="354330" y="457200"/>
                  </a:lnTo>
                  <a:lnTo>
                    <a:pt x="354330" y="0"/>
                  </a:lnTo>
                  <a:lnTo>
                    <a:pt x="0" y="0"/>
                  </a:lnTo>
                  <a:lnTo>
                    <a:pt x="0" y="457200"/>
                  </a:lnTo>
                  <a:close/>
                </a:path>
              </a:pathLst>
            </a:custGeom>
            <a:solidFill>
              <a:schemeClr val="bg1"/>
            </a:solidFill>
            <a:ln w="5655" cap="flat">
              <a:noFill/>
              <a:prstDash val="solid"/>
              <a:miter/>
            </a:ln>
          </p:spPr>
          <p:txBody>
            <a:bodyPr rtlCol="0" anchor="ctr"/>
            <a:lstStyle/>
            <a:p>
              <a:endParaRPr lang="en-US" dirty="0">
                <a:noFill/>
              </a:endParaRPr>
            </a:p>
          </p:txBody>
        </p:sp>
        <p:sp>
          <p:nvSpPr>
            <p:cNvPr id="36" name="Freeform: Shape 35">
              <a:extLst>
                <a:ext uri="{FF2B5EF4-FFF2-40B4-BE49-F238E27FC236}">
                  <a16:creationId xmlns:a16="http://schemas.microsoft.com/office/drawing/2014/main" id="{705116C4-5657-F9B4-6CDF-02DC73CC4C1D}"/>
                </a:ext>
              </a:extLst>
            </p:cNvPr>
            <p:cNvSpPr/>
            <p:nvPr/>
          </p:nvSpPr>
          <p:spPr>
            <a:xfrm>
              <a:off x="737203" y="530697"/>
              <a:ext cx="97155" cy="22860"/>
            </a:xfrm>
            <a:custGeom>
              <a:avLst/>
              <a:gdLst>
                <a:gd name="connsiteX0" fmla="*/ 0 w 97155"/>
                <a:gd name="connsiteY0" fmla="*/ 0 h 22860"/>
                <a:gd name="connsiteX1" fmla="*/ 97155 w 97155"/>
                <a:gd name="connsiteY1" fmla="*/ 0 h 22860"/>
                <a:gd name="connsiteX2" fmla="*/ 97155 w 97155"/>
                <a:gd name="connsiteY2" fmla="*/ 22860 h 22860"/>
                <a:gd name="connsiteX3" fmla="*/ 0 w 97155"/>
                <a:gd name="connsiteY3" fmla="*/ 22860 h 22860"/>
              </a:gdLst>
              <a:ahLst/>
              <a:cxnLst>
                <a:cxn ang="0">
                  <a:pos x="connsiteX0" y="connsiteY0"/>
                </a:cxn>
                <a:cxn ang="0">
                  <a:pos x="connsiteX1" y="connsiteY1"/>
                </a:cxn>
                <a:cxn ang="0">
                  <a:pos x="connsiteX2" y="connsiteY2"/>
                </a:cxn>
                <a:cxn ang="0">
                  <a:pos x="connsiteX3" y="connsiteY3"/>
                </a:cxn>
              </a:cxnLst>
              <a:rect l="l" t="t" r="r" b="b"/>
              <a:pathLst>
                <a:path w="97155" h="22860">
                  <a:moveTo>
                    <a:pt x="0" y="0"/>
                  </a:moveTo>
                  <a:lnTo>
                    <a:pt x="97155" y="0"/>
                  </a:lnTo>
                  <a:lnTo>
                    <a:pt x="97155" y="22860"/>
                  </a:lnTo>
                  <a:lnTo>
                    <a:pt x="0" y="22860"/>
                  </a:lnTo>
                  <a:close/>
                </a:path>
              </a:pathLst>
            </a:custGeom>
            <a:solidFill>
              <a:schemeClr val="bg1"/>
            </a:solidFill>
            <a:ln w="5655" cap="flat">
              <a:noFill/>
              <a:prstDash val="solid"/>
              <a:miter/>
            </a:ln>
          </p:spPr>
          <p:txBody>
            <a:bodyPr rtlCol="0" anchor="ctr"/>
            <a:lstStyle/>
            <a:p>
              <a:endParaRPr lang="en-US" dirty="0">
                <a:noFill/>
              </a:endParaRPr>
            </a:p>
          </p:txBody>
        </p:sp>
        <p:sp>
          <p:nvSpPr>
            <p:cNvPr id="38" name="Freeform: Shape 37">
              <a:extLst>
                <a:ext uri="{FF2B5EF4-FFF2-40B4-BE49-F238E27FC236}">
                  <a16:creationId xmlns:a16="http://schemas.microsoft.com/office/drawing/2014/main" id="{5F75F2C1-A1C2-A626-76ED-5FF478901C84}"/>
                </a:ext>
              </a:extLst>
            </p:cNvPr>
            <p:cNvSpPr/>
            <p:nvPr/>
          </p:nvSpPr>
          <p:spPr>
            <a:xfrm>
              <a:off x="737203" y="622137"/>
              <a:ext cx="97155" cy="22860"/>
            </a:xfrm>
            <a:custGeom>
              <a:avLst/>
              <a:gdLst>
                <a:gd name="connsiteX0" fmla="*/ 0 w 97155"/>
                <a:gd name="connsiteY0" fmla="*/ 0 h 22860"/>
                <a:gd name="connsiteX1" fmla="*/ 97155 w 97155"/>
                <a:gd name="connsiteY1" fmla="*/ 0 h 22860"/>
                <a:gd name="connsiteX2" fmla="*/ 97155 w 97155"/>
                <a:gd name="connsiteY2" fmla="*/ 22860 h 22860"/>
                <a:gd name="connsiteX3" fmla="*/ 0 w 97155"/>
                <a:gd name="connsiteY3" fmla="*/ 22860 h 22860"/>
              </a:gdLst>
              <a:ahLst/>
              <a:cxnLst>
                <a:cxn ang="0">
                  <a:pos x="connsiteX0" y="connsiteY0"/>
                </a:cxn>
                <a:cxn ang="0">
                  <a:pos x="connsiteX1" y="connsiteY1"/>
                </a:cxn>
                <a:cxn ang="0">
                  <a:pos x="connsiteX2" y="connsiteY2"/>
                </a:cxn>
                <a:cxn ang="0">
                  <a:pos x="connsiteX3" y="connsiteY3"/>
                </a:cxn>
              </a:cxnLst>
              <a:rect l="l" t="t" r="r" b="b"/>
              <a:pathLst>
                <a:path w="97155" h="22860">
                  <a:moveTo>
                    <a:pt x="0" y="0"/>
                  </a:moveTo>
                  <a:lnTo>
                    <a:pt x="97155" y="0"/>
                  </a:lnTo>
                  <a:lnTo>
                    <a:pt x="97155" y="22860"/>
                  </a:lnTo>
                  <a:lnTo>
                    <a:pt x="0" y="22860"/>
                  </a:lnTo>
                  <a:close/>
                </a:path>
              </a:pathLst>
            </a:custGeom>
            <a:solidFill>
              <a:schemeClr val="bg1"/>
            </a:solidFill>
            <a:ln w="5655" cap="flat">
              <a:noFill/>
              <a:prstDash val="solid"/>
              <a:miter/>
            </a:ln>
          </p:spPr>
          <p:txBody>
            <a:bodyPr rtlCol="0" anchor="ctr"/>
            <a:lstStyle/>
            <a:p>
              <a:endParaRPr lang="en-US" dirty="0">
                <a:noFill/>
              </a:endParaRPr>
            </a:p>
          </p:txBody>
        </p:sp>
        <p:sp>
          <p:nvSpPr>
            <p:cNvPr id="40" name="Freeform: Shape 39">
              <a:extLst>
                <a:ext uri="{FF2B5EF4-FFF2-40B4-BE49-F238E27FC236}">
                  <a16:creationId xmlns:a16="http://schemas.microsoft.com/office/drawing/2014/main" id="{18E02B71-C383-34AF-75A5-D6D0B8BA7E53}"/>
                </a:ext>
              </a:extLst>
            </p:cNvPr>
            <p:cNvSpPr/>
            <p:nvPr/>
          </p:nvSpPr>
          <p:spPr>
            <a:xfrm>
              <a:off x="737203" y="805017"/>
              <a:ext cx="97155" cy="22860"/>
            </a:xfrm>
            <a:custGeom>
              <a:avLst/>
              <a:gdLst>
                <a:gd name="connsiteX0" fmla="*/ 0 w 97155"/>
                <a:gd name="connsiteY0" fmla="*/ 0 h 22860"/>
                <a:gd name="connsiteX1" fmla="*/ 97155 w 97155"/>
                <a:gd name="connsiteY1" fmla="*/ 0 h 22860"/>
                <a:gd name="connsiteX2" fmla="*/ 97155 w 97155"/>
                <a:gd name="connsiteY2" fmla="*/ 22860 h 22860"/>
                <a:gd name="connsiteX3" fmla="*/ 0 w 97155"/>
                <a:gd name="connsiteY3" fmla="*/ 22860 h 22860"/>
              </a:gdLst>
              <a:ahLst/>
              <a:cxnLst>
                <a:cxn ang="0">
                  <a:pos x="connsiteX0" y="connsiteY0"/>
                </a:cxn>
                <a:cxn ang="0">
                  <a:pos x="connsiteX1" y="connsiteY1"/>
                </a:cxn>
                <a:cxn ang="0">
                  <a:pos x="connsiteX2" y="connsiteY2"/>
                </a:cxn>
                <a:cxn ang="0">
                  <a:pos x="connsiteX3" y="connsiteY3"/>
                </a:cxn>
              </a:cxnLst>
              <a:rect l="l" t="t" r="r" b="b"/>
              <a:pathLst>
                <a:path w="97155" h="22860">
                  <a:moveTo>
                    <a:pt x="0" y="0"/>
                  </a:moveTo>
                  <a:lnTo>
                    <a:pt x="97155" y="0"/>
                  </a:lnTo>
                  <a:lnTo>
                    <a:pt x="97155" y="22860"/>
                  </a:lnTo>
                  <a:lnTo>
                    <a:pt x="0" y="22860"/>
                  </a:lnTo>
                  <a:close/>
                </a:path>
              </a:pathLst>
            </a:custGeom>
            <a:solidFill>
              <a:schemeClr val="bg1"/>
            </a:solidFill>
            <a:ln w="5655" cap="flat">
              <a:noFill/>
              <a:prstDash val="solid"/>
              <a:miter/>
            </a:ln>
          </p:spPr>
          <p:txBody>
            <a:bodyPr rtlCol="0" anchor="ctr"/>
            <a:lstStyle/>
            <a:p>
              <a:endParaRPr lang="en-US" dirty="0">
                <a:noFill/>
              </a:endParaRPr>
            </a:p>
          </p:txBody>
        </p:sp>
        <p:sp>
          <p:nvSpPr>
            <p:cNvPr id="43" name="Freeform: Shape 42">
              <a:extLst>
                <a:ext uri="{FF2B5EF4-FFF2-40B4-BE49-F238E27FC236}">
                  <a16:creationId xmlns:a16="http://schemas.microsoft.com/office/drawing/2014/main" id="{775D18B8-372D-53E8-F1C5-79B78016CE22}"/>
                </a:ext>
              </a:extLst>
            </p:cNvPr>
            <p:cNvSpPr/>
            <p:nvPr/>
          </p:nvSpPr>
          <p:spPr>
            <a:xfrm>
              <a:off x="737203" y="713577"/>
              <a:ext cx="97155" cy="22860"/>
            </a:xfrm>
            <a:custGeom>
              <a:avLst/>
              <a:gdLst>
                <a:gd name="connsiteX0" fmla="*/ 0 w 97155"/>
                <a:gd name="connsiteY0" fmla="*/ 0 h 22860"/>
                <a:gd name="connsiteX1" fmla="*/ 97155 w 97155"/>
                <a:gd name="connsiteY1" fmla="*/ 0 h 22860"/>
                <a:gd name="connsiteX2" fmla="*/ 97155 w 97155"/>
                <a:gd name="connsiteY2" fmla="*/ 22860 h 22860"/>
                <a:gd name="connsiteX3" fmla="*/ 0 w 97155"/>
                <a:gd name="connsiteY3" fmla="*/ 22860 h 22860"/>
              </a:gdLst>
              <a:ahLst/>
              <a:cxnLst>
                <a:cxn ang="0">
                  <a:pos x="connsiteX0" y="connsiteY0"/>
                </a:cxn>
                <a:cxn ang="0">
                  <a:pos x="connsiteX1" y="connsiteY1"/>
                </a:cxn>
                <a:cxn ang="0">
                  <a:pos x="connsiteX2" y="connsiteY2"/>
                </a:cxn>
                <a:cxn ang="0">
                  <a:pos x="connsiteX3" y="connsiteY3"/>
                </a:cxn>
              </a:cxnLst>
              <a:rect l="l" t="t" r="r" b="b"/>
              <a:pathLst>
                <a:path w="97155" h="22860">
                  <a:moveTo>
                    <a:pt x="0" y="0"/>
                  </a:moveTo>
                  <a:lnTo>
                    <a:pt x="97155" y="0"/>
                  </a:lnTo>
                  <a:lnTo>
                    <a:pt x="97155" y="22860"/>
                  </a:lnTo>
                  <a:lnTo>
                    <a:pt x="0" y="22860"/>
                  </a:lnTo>
                  <a:close/>
                </a:path>
              </a:pathLst>
            </a:custGeom>
            <a:solidFill>
              <a:schemeClr val="bg1"/>
            </a:solidFill>
            <a:ln w="5655" cap="flat">
              <a:noFill/>
              <a:prstDash val="solid"/>
              <a:miter/>
            </a:ln>
          </p:spPr>
          <p:txBody>
            <a:bodyPr rtlCol="0" anchor="ctr"/>
            <a:lstStyle/>
            <a:p>
              <a:endParaRPr lang="en-US" dirty="0">
                <a:noFill/>
              </a:endParaRPr>
            </a:p>
          </p:txBody>
        </p:sp>
        <p:sp>
          <p:nvSpPr>
            <p:cNvPr id="47" name="Freeform: Shape 46">
              <a:extLst>
                <a:ext uri="{FF2B5EF4-FFF2-40B4-BE49-F238E27FC236}">
                  <a16:creationId xmlns:a16="http://schemas.microsoft.com/office/drawing/2014/main" id="{5787B8E1-66AA-7681-67F1-9D1C88EF83BE}"/>
                </a:ext>
              </a:extLst>
            </p:cNvPr>
            <p:cNvSpPr/>
            <p:nvPr/>
          </p:nvSpPr>
          <p:spPr>
            <a:xfrm>
              <a:off x="617188" y="502122"/>
              <a:ext cx="84581" cy="69723"/>
            </a:xfrm>
            <a:custGeom>
              <a:avLst/>
              <a:gdLst>
                <a:gd name="connsiteX0" fmla="*/ 84582 w 84581"/>
                <a:gd name="connsiteY0" fmla="*/ 16002 h 69723"/>
                <a:gd name="connsiteX1" fmla="*/ 68580 w 84581"/>
                <a:gd name="connsiteY1" fmla="*/ 0 h 69723"/>
                <a:gd name="connsiteX2" fmla="*/ 30861 w 84581"/>
                <a:gd name="connsiteY2" fmla="*/ 37719 h 69723"/>
                <a:gd name="connsiteX3" fmla="*/ 16002 w 84581"/>
                <a:gd name="connsiteY3" fmla="*/ 22860 h 69723"/>
                <a:gd name="connsiteX4" fmla="*/ 0 w 84581"/>
                <a:gd name="connsiteY4" fmla="*/ 38862 h 69723"/>
                <a:gd name="connsiteX5" fmla="*/ 30861 w 84581"/>
                <a:gd name="connsiteY5" fmla="*/ 69723 h 6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81" h="69723">
                  <a:moveTo>
                    <a:pt x="84582" y="16002"/>
                  </a:moveTo>
                  <a:lnTo>
                    <a:pt x="68580" y="0"/>
                  </a:lnTo>
                  <a:lnTo>
                    <a:pt x="30861" y="37719"/>
                  </a:lnTo>
                  <a:lnTo>
                    <a:pt x="16002" y="22860"/>
                  </a:lnTo>
                  <a:lnTo>
                    <a:pt x="0" y="38862"/>
                  </a:lnTo>
                  <a:lnTo>
                    <a:pt x="30861" y="69723"/>
                  </a:lnTo>
                  <a:close/>
                </a:path>
              </a:pathLst>
            </a:custGeom>
            <a:solidFill>
              <a:schemeClr val="bg1"/>
            </a:solidFill>
            <a:ln w="5655" cap="flat">
              <a:noFill/>
              <a:prstDash val="solid"/>
              <a:miter/>
            </a:ln>
          </p:spPr>
          <p:txBody>
            <a:bodyPr rtlCol="0" anchor="ctr"/>
            <a:lstStyle/>
            <a:p>
              <a:endParaRPr lang="en-US" dirty="0">
                <a:noFill/>
              </a:endParaRPr>
            </a:p>
          </p:txBody>
        </p:sp>
        <p:sp>
          <p:nvSpPr>
            <p:cNvPr id="48" name="Freeform: Shape 47">
              <a:extLst>
                <a:ext uri="{FF2B5EF4-FFF2-40B4-BE49-F238E27FC236}">
                  <a16:creationId xmlns:a16="http://schemas.microsoft.com/office/drawing/2014/main" id="{C524A510-CF78-9237-9154-E7C83231C40F}"/>
                </a:ext>
              </a:extLst>
            </p:cNvPr>
            <p:cNvSpPr/>
            <p:nvPr/>
          </p:nvSpPr>
          <p:spPr>
            <a:xfrm>
              <a:off x="617188" y="593562"/>
              <a:ext cx="84581" cy="69723"/>
            </a:xfrm>
            <a:custGeom>
              <a:avLst/>
              <a:gdLst>
                <a:gd name="connsiteX0" fmla="*/ 84582 w 84581"/>
                <a:gd name="connsiteY0" fmla="*/ 16002 h 69723"/>
                <a:gd name="connsiteX1" fmla="*/ 68580 w 84581"/>
                <a:gd name="connsiteY1" fmla="*/ 0 h 69723"/>
                <a:gd name="connsiteX2" fmla="*/ 30861 w 84581"/>
                <a:gd name="connsiteY2" fmla="*/ 37719 h 69723"/>
                <a:gd name="connsiteX3" fmla="*/ 16002 w 84581"/>
                <a:gd name="connsiteY3" fmla="*/ 22860 h 69723"/>
                <a:gd name="connsiteX4" fmla="*/ 0 w 84581"/>
                <a:gd name="connsiteY4" fmla="*/ 38862 h 69723"/>
                <a:gd name="connsiteX5" fmla="*/ 30861 w 84581"/>
                <a:gd name="connsiteY5" fmla="*/ 69723 h 6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81" h="69723">
                  <a:moveTo>
                    <a:pt x="84582" y="16002"/>
                  </a:moveTo>
                  <a:lnTo>
                    <a:pt x="68580" y="0"/>
                  </a:lnTo>
                  <a:lnTo>
                    <a:pt x="30861" y="37719"/>
                  </a:lnTo>
                  <a:lnTo>
                    <a:pt x="16002" y="22860"/>
                  </a:lnTo>
                  <a:lnTo>
                    <a:pt x="0" y="38862"/>
                  </a:lnTo>
                  <a:lnTo>
                    <a:pt x="30861" y="69723"/>
                  </a:lnTo>
                  <a:close/>
                </a:path>
              </a:pathLst>
            </a:custGeom>
            <a:solidFill>
              <a:schemeClr val="bg1"/>
            </a:solidFill>
            <a:ln w="5655" cap="flat">
              <a:noFill/>
              <a:prstDash val="solid"/>
              <a:miter/>
            </a:ln>
          </p:spPr>
          <p:txBody>
            <a:bodyPr rtlCol="0" anchor="ctr"/>
            <a:lstStyle/>
            <a:p>
              <a:endParaRPr lang="en-US" dirty="0">
                <a:noFill/>
              </a:endParaRPr>
            </a:p>
          </p:txBody>
        </p:sp>
        <p:sp>
          <p:nvSpPr>
            <p:cNvPr id="49" name="Freeform: Shape 48">
              <a:extLst>
                <a:ext uri="{FF2B5EF4-FFF2-40B4-BE49-F238E27FC236}">
                  <a16:creationId xmlns:a16="http://schemas.microsoft.com/office/drawing/2014/main" id="{A3E6C481-E3EE-A1D2-FCB8-9C774C7D8306}"/>
                </a:ext>
              </a:extLst>
            </p:cNvPr>
            <p:cNvSpPr/>
            <p:nvPr/>
          </p:nvSpPr>
          <p:spPr>
            <a:xfrm>
              <a:off x="617188" y="685002"/>
              <a:ext cx="84581" cy="69723"/>
            </a:xfrm>
            <a:custGeom>
              <a:avLst/>
              <a:gdLst>
                <a:gd name="connsiteX0" fmla="*/ 84582 w 84581"/>
                <a:gd name="connsiteY0" fmla="*/ 16002 h 69723"/>
                <a:gd name="connsiteX1" fmla="*/ 68580 w 84581"/>
                <a:gd name="connsiteY1" fmla="*/ 0 h 69723"/>
                <a:gd name="connsiteX2" fmla="*/ 30861 w 84581"/>
                <a:gd name="connsiteY2" fmla="*/ 37719 h 69723"/>
                <a:gd name="connsiteX3" fmla="*/ 16002 w 84581"/>
                <a:gd name="connsiteY3" fmla="*/ 22860 h 69723"/>
                <a:gd name="connsiteX4" fmla="*/ 0 w 84581"/>
                <a:gd name="connsiteY4" fmla="*/ 38862 h 69723"/>
                <a:gd name="connsiteX5" fmla="*/ 30861 w 84581"/>
                <a:gd name="connsiteY5" fmla="*/ 69723 h 6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81" h="69723">
                  <a:moveTo>
                    <a:pt x="84582" y="16002"/>
                  </a:moveTo>
                  <a:lnTo>
                    <a:pt x="68580" y="0"/>
                  </a:lnTo>
                  <a:lnTo>
                    <a:pt x="30861" y="37719"/>
                  </a:lnTo>
                  <a:lnTo>
                    <a:pt x="16002" y="22860"/>
                  </a:lnTo>
                  <a:lnTo>
                    <a:pt x="0" y="38862"/>
                  </a:lnTo>
                  <a:lnTo>
                    <a:pt x="30861" y="69723"/>
                  </a:lnTo>
                  <a:close/>
                </a:path>
              </a:pathLst>
            </a:custGeom>
            <a:solidFill>
              <a:schemeClr val="bg1"/>
            </a:solidFill>
            <a:ln w="5655" cap="flat">
              <a:noFill/>
              <a:prstDash val="solid"/>
              <a:miter/>
            </a:ln>
          </p:spPr>
          <p:txBody>
            <a:bodyPr rtlCol="0" anchor="ctr"/>
            <a:lstStyle/>
            <a:p>
              <a:endParaRPr lang="en-US" dirty="0">
                <a:noFill/>
              </a:endParaRPr>
            </a:p>
          </p:txBody>
        </p:sp>
        <p:sp>
          <p:nvSpPr>
            <p:cNvPr id="50" name="Freeform: Shape 49">
              <a:extLst>
                <a:ext uri="{FF2B5EF4-FFF2-40B4-BE49-F238E27FC236}">
                  <a16:creationId xmlns:a16="http://schemas.microsoft.com/office/drawing/2014/main" id="{17656092-992F-0227-3044-EBAA194ECFD9}"/>
                </a:ext>
              </a:extLst>
            </p:cNvPr>
            <p:cNvSpPr/>
            <p:nvPr/>
          </p:nvSpPr>
          <p:spPr>
            <a:xfrm>
              <a:off x="617188" y="775299"/>
              <a:ext cx="84581" cy="69722"/>
            </a:xfrm>
            <a:custGeom>
              <a:avLst/>
              <a:gdLst>
                <a:gd name="connsiteX0" fmla="*/ 84582 w 84581"/>
                <a:gd name="connsiteY0" fmla="*/ 16002 h 69722"/>
                <a:gd name="connsiteX1" fmla="*/ 68580 w 84581"/>
                <a:gd name="connsiteY1" fmla="*/ 0 h 69722"/>
                <a:gd name="connsiteX2" fmla="*/ 30861 w 84581"/>
                <a:gd name="connsiteY2" fmla="*/ 37719 h 69722"/>
                <a:gd name="connsiteX3" fmla="*/ 16002 w 84581"/>
                <a:gd name="connsiteY3" fmla="*/ 22860 h 69722"/>
                <a:gd name="connsiteX4" fmla="*/ 0 w 84581"/>
                <a:gd name="connsiteY4" fmla="*/ 38862 h 69722"/>
                <a:gd name="connsiteX5" fmla="*/ 30861 w 84581"/>
                <a:gd name="connsiteY5" fmla="*/ 69723 h 6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81" h="69722">
                  <a:moveTo>
                    <a:pt x="84582" y="16002"/>
                  </a:moveTo>
                  <a:lnTo>
                    <a:pt x="68580" y="0"/>
                  </a:lnTo>
                  <a:lnTo>
                    <a:pt x="30861" y="37719"/>
                  </a:lnTo>
                  <a:lnTo>
                    <a:pt x="16002" y="22860"/>
                  </a:lnTo>
                  <a:lnTo>
                    <a:pt x="0" y="38862"/>
                  </a:lnTo>
                  <a:lnTo>
                    <a:pt x="30861" y="69723"/>
                  </a:lnTo>
                  <a:close/>
                </a:path>
              </a:pathLst>
            </a:custGeom>
            <a:solidFill>
              <a:schemeClr val="bg1"/>
            </a:solidFill>
            <a:ln w="5655" cap="flat">
              <a:noFill/>
              <a:prstDash val="solid"/>
              <a:miter/>
            </a:ln>
          </p:spPr>
          <p:txBody>
            <a:bodyPr rtlCol="0" anchor="ctr"/>
            <a:lstStyle/>
            <a:p>
              <a:endParaRPr lang="en-US" dirty="0">
                <a:noFill/>
              </a:endParaRPr>
            </a:p>
          </p:txBody>
        </p:sp>
      </p:grpSp>
    </p:spTree>
    <p:extLst>
      <p:ext uri="{BB962C8B-B14F-4D97-AF65-F5344CB8AC3E}">
        <p14:creationId xmlns:p14="http://schemas.microsoft.com/office/powerpoint/2010/main" val="49129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ud with dots and lines&#10;&#10;Description automatically generated">
            <a:extLst>
              <a:ext uri="{FF2B5EF4-FFF2-40B4-BE49-F238E27FC236}">
                <a16:creationId xmlns:a16="http://schemas.microsoft.com/office/drawing/2014/main" id="{4394654E-F3F2-66BA-4BF4-5FE4F4B270D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999506"/>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451103" y="4708745"/>
            <a:ext cx="11155680" cy="1785104"/>
          </a:xfrm>
          <a:prstGeom prst="rect">
            <a:avLst/>
          </a:prstGeom>
          <a:noFill/>
        </p:spPr>
        <p:txBody>
          <a:bodyPr wrap="square" lIns="0" tIns="0" rIns="0" bIns="0" rtlCol="0">
            <a:spAutoFit/>
          </a:bodyPr>
          <a:lstStyle/>
          <a:p>
            <a:pPr algn="ctr">
              <a:defRPr/>
            </a:pP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a:t>
            </a:r>
            <a:r>
              <a:rPr lang="en-US" sz="2000" dirty="0"/>
              <a:t>Microservice architecture with AKS enables us to seamlessly execute frequent releases for individual services. The </a:t>
            </a:r>
            <a:r>
              <a:rPr lang="en-US" sz="2000" dirty="0">
                <a:solidFill>
                  <a:srgbClr val="0078D4"/>
                </a:solidFill>
              </a:rPr>
              <a:t>platform is highly adaptable</a:t>
            </a:r>
            <a:r>
              <a:rPr lang="en-US" sz="2000" dirty="0"/>
              <a:t>, making changes and </a:t>
            </a:r>
            <a:r>
              <a:rPr lang="en-US" sz="2000" dirty="0">
                <a:solidFill>
                  <a:srgbClr val="0078D4"/>
                </a:solidFill>
              </a:rPr>
              <a:t>scaling operations </a:t>
            </a:r>
            <a:r>
              <a:rPr lang="en-US" sz="2000" dirty="0"/>
              <a:t>easy to automate. Its user-friendly interface facilitates easy automation of tasks. Overall, </a:t>
            </a:r>
            <a:r>
              <a:rPr lang="en-US" sz="2000" dirty="0">
                <a:solidFill>
                  <a:srgbClr val="0078D4"/>
                </a:solidFill>
              </a:rPr>
              <a:t>AKS has proven to be a reliable, agile, and scalable solution</a:t>
            </a:r>
            <a:r>
              <a:rPr lang="en-US" sz="2000" dirty="0"/>
              <a:t> for our needs</a:t>
            </a: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 </a:t>
            </a:r>
          </a:p>
          <a:p>
            <a:pPr algn="ctr"/>
            <a:endParaRPr lang="en-US" dirty="0">
              <a:highlight>
                <a:srgbClr val="FFFFFF"/>
              </a:highlight>
              <a:latin typeface="SegoeUI"/>
            </a:endParaRPr>
          </a:p>
          <a:p>
            <a:pPr algn="ctr"/>
            <a:r>
              <a:rPr lang="en-US" b="0" i="0" dirty="0">
                <a:effectLst/>
                <a:highlight>
                  <a:srgbClr val="FFFFFF"/>
                </a:highlight>
                <a:latin typeface="SegoeUI" panose="020B0502040204020203"/>
              </a:rPr>
              <a:t>Alex Zukerman, Chief Strategy Officer at Sapiens</a:t>
            </a:r>
            <a:endParaRPr lang="en-US" b="0" i="0" dirty="0">
              <a:solidFill>
                <a:schemeClr val="accent6">
                  <a:lumMod val="10000"/>
                </a:schemeClr>
              </a:solidFill>
              <a:effectLst/>
              <a:highlight>
                <a:srgbClr val="FFFFFF"/>
              </a:highlight>
              <a:latin typeface="SegoeUI" panose="020B0502040204020203" pitchFamily="34" charset="0"/>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921821" y="3349341"/>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pic>
        <p:nvPicPr>
          <p:cNvPr id="8" name="Picture 7" descr="A blue and black logo&#10;&#10;Description automatically generated">
            <a:extLst>
              <a:ext uri="{FF2B5EF4-FFF2-40B4-BE49-F238E27FC236}">
                <a16:creationId xmlns:a16="http://schemas.microsoft.com/office/drawing/2014/main" id="{6EEA7621-BB45-B13D-A1BA-9450E7D4ED98}"/>
              </a:ext>
            </a:extLst>
          </p:cNvPr>
          <p:cNvPicPr>
            <a:picLocks noChangeAspect="1"/>
          </p:cNvPicPr>
          <p:nvPr/>
        </p:nvPicPr>
        <p:blipFill>
          <a:blip r:embed="rId4">
            <a:clrChange>
              <a:clrFrom>
                <a:srgbClr val="000000">
                  <a:alpha val="0"/>
                </a:srgbClr>
              </a:clrFrom>
              <a:clrTo>
                <a:srgbClr val="000000">
                  <a:alpha val="0"/>
                </a:srgbClr>
              </a:clrTo>
            </a:clrChange>
            <a:alphaModFix/>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5132133" y="3705310"/>
            <a:ext cx="2377440" cy="385905"/>
          </a:xfrm>
          <a:prstGeom prst="rect">
            <a:avLst/>
          </a:prstGeom>
          <a:noFill/>
        </p:spPr>
      </p:pic>
    </p:spTree>
    <p:extLst>
      <p:ext uri="{BB962C8B-B14F-4D97-AF65-F5344CB8AC3E}">
        <p14:creationId xmlns:p14="http://schemas.microsoft.com/office/powerpoint/2010/main" val="90136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BAD293-76F9-B26D-3D6D-DCC908BC6A90}"/>
              </a:ext>
            </a:extLst>
          </p:cNvPr>
          <p:cNvSpPr>
            <a:spLocks noGrp="1"/>
          </p:cNvSpPr>
          <p:nvPr>
            <p:ph type="title"/>
          </p:nvPr>
        </p:nvSpPr>
        <p:spPr>
          <a:xfrm>
            <a:off x="588279" y="458037"/>
            <a:ext cx="11018555" cy="422423"/>
          </a:xfrm>
        </p:spPr>
        <p:txBody>
          <a:bodyPr/>
          <a:lstStyle/>
          <a:p>
            <a:r>
              <a:rPr lang="en-US" altLang="zh-TW" sz="2745"/>
              <a:t>Full support from Microsoft to ensure your success in Azure</a:t>
            </a:r>
            <a:endParaRPr lang="en-IN" sz="2745"/>
          </a:p>
        </p:txBody>
      </p:sp>
      <p:sp>
        <p:nvSpPr>
          <p:cNvPr id="6" name="Rectangle 5">
            <a:extLst>
              <a:ext uri="{FF2B5EF4-FFF2-40B4-BE49-F238E27FC236}">
                <a16:creationId xmlns:a16="http://schemas.microsoft.com/office/drawing/2014/main" id="{F4976232-04FC-CEE4-25D7-593A67427203}"/>
              </a:ext>
              <a:ext uri="{C183D7F6-B498-43B3-948B-1728B52AA6E4}">
                <adec:decorative xmlns:adec="http://schemas.microsoft.com/office/drawing/2017/decorative" val="1"/>
              </a:ext>
            </a:extLst>
          </p:cNvPr>
          <p:cNvSpPr>
            <a:spLocks/>
          </p:cNvSpPr>
          <p:nvPr/>
        </p:nvSpPr>
        <p:spPr bwMode="auto">
          <a:xfrm>
            <a:off x="1" y="3841753"/>
            <a:ext cx="12191999" cy="2396356"/>
          </a:xfrm>
          <a:prstGeom prst="rect">
            <a:avLst/>
          </a:prstGeom>
          <a:solidFill>
            <a:schemeClr val="bg1">
              <a:lumMod val="85000"/>
              <a:lumOff val="15000"/>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7" name="Group 6">
            <a:extLst>
              <a:ext uri="{FF2B5EF4-FFF2-40B4-BE49-F238E27FC236}">
                <a16:creationId xmlns:a16="http://schemas.microsoft.com/office/drawing/2014/main" id="{ED50B610-BC4D-3090-AB58-DE81D90926BD}"/>
              </a:ext>
              <a:ext uri="{C183D7F6-B498-43B3-948B-1728B52AA6E4}">
                <adec:decorative xmlns:adec="http://schemas.microsoft.com/office/drawing/2017/decorative" val="1"/>
              </a:ext>
            </a:extLst>
          </p:cNvPr>
          <p:cNvGrpSpPr/>
          <p:nvPr/>
        </p:nvGrpSpPr>
        <p:grpSpPr>
          <a:xfrm>
            <a:off x="8354946" y="1211581"/>
            <a:ext cx="2124478" cy="4190206"/>
            <a:chOff x="8522480" y="1235379"/>
            <a:chExt cx="2167078" cy="4274228"/>
          </a:xfrm>
        </p:grpSpPr>
        <p:sp>
          <p:nvSpPr>
            <p:cNvPr id="8" name="Rectangle: Rounded Corners 4">
              <a:extLst>
                <a:ext uri="{FF2B5EF4-FFF2-40B4-BE49-F238E27FC236}">
                  <a16:creationId xmlns:a16="http://schemas.microsoft.com/office/drawing/2014/main" id="{CBD89D8F-B4D6-AFC2-9A08-95749FDA5265}"/>
                </a:ext>
              </a:extLst>
            </p:cNvPr>
            <p:cNvSpPr txBox="1"/>
            <p:nvPr/>
          </p:nvSpPr>
          <p:spPr>
            <a:xfrm>
              <a:off x="8782909" y="1990648"/>
              <a:ext cx="1726034" cy="162865"/>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1153109" rtl="0" eaLnBrk="1" fontAlgn="auto" latinLnBrk="0" hangingPunct="1">
                <a:lnSpc>
                  <a:spcPct val="90000"/>
                </a:lnSpc>
                <a:spcBef>
                  <a:spcPct val="0"/>
                </a:spcBef>
                <a:spcAft>
                  <a:spcPct val="35000"/>
                </a:spcAft>
                <a:buClrTx/>
                <a:buSzTx/>
                <a:buFontTx/>
                <a:buNone/>
                <a:tabLst/>
                <a:defRPr/>
              </a:pPr>
              <a:r>
                <a:rPr kumimoji="0" lang="en-US" sz="1153" b="0" i="0" u="none" strike="noStrike" kern="1200" cap="none" spc="0" normalizeH="0" baseline="0" noProof="0">
                  <a:ln>
                    <a:noFill/>
                  </a:ln>
                  <a:solidFill>
                    <a:srgbClr val="000000"/>
                  </a:solidFill>
                  <a:effectLst/>
                  <a:uLnTx/>
                  <a:uFillTx/>
                  <a:latin typeface="Segoe UI"/>
                  <a:ea typeface="+mn-ea"/>
                  <a:cs typeface="+mn-cs"/>
                </a:rPr>
                <a:t>Fast Track Program</a:t>
              </a:r>
            </a:p>
          </p:txBody>
        </p:sp>
        <p:sp>
          <p:nvSpPr>
            <p:cNvPr id="9" name="Rectangle: Rounded Corners 4">
              <a:extLst>
                <a:ext uri="{FF2B5EF4-FFF2-40B4-BE49-F238E27FC236}">
                  <a16:creationId xmlns:a16="http://schemas.microsoft.com/office/drawing/2014/main" id="{DF5CEFAB-85BF-1DBE-F152-C02F3A5BD579}"/>
                </a:ext>
              </a:extLst>
            </p:cNvPr>
            <p:cNvSpPr txBox="1"/>
            <p:nvPr/>
          </p:nvSpPr>
          <p:spPr>
            <a:xfrm>
              <a:off x="8782909" y="2403548"/>
              <a:ext cx="1726034" cy="162865"/>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1153109" rtl="0" eaLnBrk="1" fontAlgn="auto" latinLnBrk="0" hangingPunct="1">
                <a:lnSpc>
                  <a:spcPct val="90000"/>
                </a:lnSpc>
                <a:spcBef>
                  <a:spcPct val="0"/>
                </a:spcBef>
                <a:spcAft>
                  <a:spcPct val="35000"/>
                </a:spcAft>
                <a:buClrTx/>
                <a:buSzTx/>
                <a:buFontTx/>
                <a:buNone/>
                <a:tabLst/>
                <a:defRPr/>
              </a:pPr>
              <a:r>
                <a:rPr kumimoji="0" lang="en-US" sz="1153" b="0" i="0" u="none" strike="noStrike" kern="1200" cap="none" spc="0" normalizeH="0" baseline="0" noProof="0">
                  <a:ln>
                    <a:noFill/>
                  </a:ln>
                  <a:solidFill>
                    <a:srgbClr val="000000"/>
                  </a:solidFill>
                  <a:effectLst/>
                  <a:uLnTx/>
                  <a:uFillTx/>
                  <a:latin typeface="Segoe UI"/>
                  <a:ea typeface="+mn-ea"/>
                  <a:cs typeface="+mn-cs"/>
                </a:rPr>
                <a:t>Engineering Engagements</a:t>
              </a:r>
            </a:p>
          </p:txBody>
        </p:sp>
        <p:sp>
          <p:nvSpPr>
            <p:cNvPr id="10" name="Rectangle: Rounded Corners 4">
              <a:extLst>
                <a:ext uri="{FF2B5EF4-FFF2-40B4-BE49-F238E27FC236}">
                  <a16:creationId xmlns:a16="http://schemas.microsoft.com/office/drawing/2014/main" id="{320F351B-2B4A-CA62-BFFA-B559370F9F98}"/>
                </a:ext>
              </a:extLst>
            </p:cNvPr>
            <p:cNvSpPr txBox="1"/>
            <p:nvPr/>
          </p:nvSpPr>
          <p:spPr>
            <a:xfrm>
              <a:off x="8782909" y="3572863"/>
              <a:ext cx="1726034" cy="162865"/>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1153109" rtl="0" eaLnBrk="1" fontAlgn="auto" latinLnBrk="0" hangingPunct="1">
                <a:lnSpc>
                  <a:spcPct val="90000"/>
                </a:lnSpc>
                <a:spcBef>
                  <a:spcPct val="0"/>
                </a:spcBef>
                <a:spcAft>
                  <a:spcPct val="35000"/>
                </a:spcAft>
                <a:buClrTx/>
                <a:buSzTx/>
                <a:buFontTx/>
                <a:buNone/>
                <a:tabLst/>
                <a:defRPr/>
              </a:pPr>
              <a:r>
                <a:rPr kumimoji="0" lang="en-US" sz="1153" b="0" i="0" u="none" strike="noStrike" kern="1200" cap="none" spc="0" normalizeH="0" baseline="0" noProof="0">
                  <a:ln>
                    <a:noFill/>
                  </a:ln>
                  <a:solidFill>
                    <a:srgbClr val="000000"/>
                  </a:solidFill>
                  <a:effectLst/>
                  <a:uLnTx/>
                  <a:uFillTx/>
                  <a:latin typeface="Segoe UI"/>
                  <a:ea typeface="+mn-ea"/>
                  <a:cs typeface="+mn-cs"/>
                </a:rPr>
                <a:t>AZ204 Dev</a:t>
              </a:r>
            </a:p>
          </p:txBody>
        </p:sp>
        <p:sp>
          <p:nvSpPr>
            <p:cNvPr id="11" name="Rectangle: Rounded Corners 10">
              <a:extLst>
                <a:ext uri="{FF2B5EF4-FFF2-40B4-BE49-F238E27FC236}">
                  <a16:creationId xmlns:a16="http://schemas.microsoft.com/office/drawing/2014/main" id="{6F5CF5C4-9A7D-D310-8870-E0581E57A521}"/>
                </a:ext>
              </a:extLst>
            </p:cNvPr>
            <p:cNvSpPr>
              <a:spLocks/>
            </p:cNvSpPr>
            <p:nvPr/>
          </p:nvSpPr>
          <p:spPr bwMode="auto">
            <a:xfrm>
              <a:off x="8522480" y="1476408"/>
              <a:ext cx="2167078" cy="1316350"/>
            </a:xfrm>
            <a:prstGeom prst="roundRect">
              <a:avLst>
                <a:gd name="adj" fmla="val 10259"/>
              </a:avLst>
            </a:prstGeom>
            <a:noFill/>
            <a:ln w="952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89642" tIns="41292" rIns="89642" bIns="164815"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966E7EC0-62B6-F078-CAFF-F754D0DC3BFF}"/>
                </a:ext>
              </a:extLst>
            </p:cNvPr>
            <p:cNvCxnSpPr/>
            <p:nvPr/>
          </p:nvCxnSpPr>
          <p:spPr>
            <a:xfrm>
              <a:off x="8650364" y="2278531"/>
              <a:ext cx="1882774" cy="0"/>
            </a:xfrm>
            <a:prstGeom prst="line">
              <a:avLst/>
            </a:prstGeom>
            <a:ln>
              <a:gradFill flip="none" rotWithShape="1">
                <a:gsLst>
                  <a:gs pos="0">
                    <a:srgbClr val="D59ED7"/>
                  </a:gs>
                  <a:gs pos="100000">
                    <a:srgbClr val="8DC8E8"/>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CD360D8D-882E-4B05-8870-9C226BB8DC58}"/>
                </a:ext>
              </a:extLst>
            </p:cNvPr>
            <p:cNvSpPr/>
            <p:nvPr/>
          </p:nvSpPr>
          <p:spPr>
            <a:xfrm>
              <a:off x="8650363" y="1235379"/>
              <a:ext cx="1882775" cy="482057"/>
            </a:xfrm>
            <a:prstGeom prst="roundRect">
              <a:avLst>
                <a:gd name="adj" fmla="val 23155"/>
              </a:avLst>
            </a:prstGeom>
            <a:solidFill>
              <a:srgbClr val="FFFFFF"/>
            </a:solidFill>
            <a:ln w="22225">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Customer Success</a:t>
              </a:r>
            </a:p>
          </p:txBody>
        </p:sp>
        <p:sp>
          <p:nvSpPr>
            <p:cNvPr id="14" name="Rectangle: Rounded Corners 13">
              <a:extLst>
                <a:ext uri="{FF2B5EF4-FFF2-40B4-BE49-F238E27FC236}">
                  <a16:creationId xmlns:a16="http://schemas.microsoft.com/office/drawing/2014/main" id="{79EADE08-E727-BCF6-E420-F2721A1538C1}"/>
                </a:ext>
              </a:extLst>
            </p:cNvPr>
            <p:cNvSpPr>
              <a:spLocks/>
            </p:cNvSpPr>
            <p:nvPr/>
          </p:nvSpPr>
          <p:spPr bwMode="auto">
            <a:xfrm>
              <a:off x="8522480" y="3212692"/>
              <a:ext cx="2167078" cy="586457"/>
            </a:xfrm>
            <a:prstGeom prst="roundRect">
              <a:avLst>
                <a:gd name="adj" fmla="val 10259"/>
              </a:avLst>
            </a:prstGeom>
            <a:noFill/>
            <a:ln w="952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89642" tIns="41292" rIns="89642" bIns="164815"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 name="Rectangle: Rounded Corners 14">
              <a:extLst>
                <a:ext uri="{FF2B5EF4-FFF2-40B4-BE49-F238E27FC236}">
                  <a16:creationId xmlns:a16="http://schemas.microsoft.com/office/drawing/2014/main" id="{9CDAE1FD-E9BA-07DB-3F01-AD63F678E52E}"/>
                </a:ext>
              </a:extLst>
            </p:cNvPr>
            <p:cNvSpPr/>
            <p:nvPr/>
          </p:nvSpPr>
          <p:spPr>
            <a:xfrm>
              <a:off x="8650363" y="2971663"/>
              <a:ext cx="1882775" cy="482057"/>
            </a:xfrm>
            <a:prstGeom prst="roundRect">
              <a:avLst>
                <a:gd name="adj" fmla="val 23155"/>
              </a:avLst>
            </a:prstGeom>
            <a:solidFill>
              <a:srgbClr val="FFFFFF"/>
            </a:solidFill>
            <a:ln w="22225">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Azure Certifications </a:t>
              </a:r>
            </a:p>
          </p:txBody>
        </p:sp>
        <p:sp>
          <p:nvSpPr>
            <p:cNvPr id="16" name="Rectangle: Rounded Corners 15">
              <a:extLst>
                <a:ext uri="{FF2B5EF4-FFF2-40B4-BE49-F238E27FC236}">
                  <a16:creationId xmlns:a16="http://schemas.microsoft.com/office/drawing/2014/main" id="{3FDF3A8A-DF2A-3893-6EF6-4083A9E198B6}"/>
                </a:ext>
              </a:extLst>
            </p:cNvPr>
            <p:cNvSpPr>
              <a:spLocks/>
            </p:cNvSpPr>
            <p:nvPr/>
          </p:nvSpPr>
          <p:spPr bwMode="auto">
            <a:xfrm>
              <a:off x="8522480" y="4923150"/>
              <a:ext cx="2167078" cy="586457"/>
            </a:xfrm>
            <a:prstGeom prst="roundRect">
              <a:avLst>
                <a:gd name="adj" fmla="val 10259"/>
              </a:avLst>
            </a:prstGeom>
            <a:noFill/>
            <a:ln w="952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89642" tIns="41292" rIns="89642" bIns="164815"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97FAEF27-6E91-ABE2-63C7-C4CA27BEB4E8}"/>
                </a:ext>
              </a:extLst>
            </p:cNvPr>
            <p:cNvSpPr/>
            <p:nvPr/>
          </p:nvSpPr>
          <p:spPr>
            <a:xfrm>
              <a:off x="8650363" y="4682121"/>
              <a:ext cx="1882775" cy="482057"/>
            </a:xfrm>
            <a:prstGeom prst="roundRect">
              <a:avLst>
                <a:gd name="adj" fmla="val 23155"/>
              </a:avLst>
            </a:prstGeom>
            <a:solidFill>
              <a:srgbClr val="FFFFFF"/>
            </a:solidFill>
            <a:ln w="22225">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Azure Certifications </a:t>
              </a:r>
            </a:p>
          </p:txBody>
        </p:sp>
        <p:sp>
          <p:nvSpPr>
            <p:cNvPr id="18" name="Rectangle: Rounded Corners 4">
              <a:extLst>
                <a:ext uri="{FF2B5EF4-FFF2-40B4-BE49-F238E27FC236}">
                  <a16:creationId xmlns:a16="http://schemas.microsoft.com/office/drawing/2014/main" id="{789CAD2C-1D44-0E41-4CD0-4126EE3B0272}"/>
                </a:ext>
              </a:extLst>
            </p:cNvPr>
            <p:cNvSpPr txBox="1"/>
            <p:nvPr/>
          </p:nvSpPr>
          <p:spPr>
            <a:xfrm>
              <a:off x="8782909" y="5255460"/>
              <a:ext cx="1726034" cy="162865"/>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1153109" rtl="0" eaLnBrk="1" fontAlgn="auto" latinLnBrk="0" hangingPunct="1">
                <a:lnSpc>
                  <a:spcPct val="90000"/>
                </a:lnSpc>
                <a:spcBef>
                  <a:spcPct val="0"/>
                </a:spcBef>
                <a:spcAft>
                  <a:spcPct val="35000"/>
                </a:spcAft>
                <a:buClrTx/>
                <a:buSzTx/>
                <a:buFontTx/>
                <a:buNone/>
                <a:tabLst/>
                <a:defRPr/>
              </a:pPr>
              <a:r>
                <a:rPr kumimoji="0" lang="en-US" sz="1153" b="0" i="0" u="none" strike="noStrike" kern="1200" cap="none" spc="0" normalizeH="0" baseline="0" noProof="0">
                  <a:ln>
                    <a:noFill/>
                  </a:ln>
                  <a:solidFill>
                    <a:srgbClr val="000000"/>
                  </a:solidFill>
                  <a:effectLst/>
                  <a:uLnTx/>
                  <a:uFillTx/>
                  <a:latin typeface="Segoe UI"/>
                  <a:ea typeface="+mn-ea"/>
                  <a:cs typeface="+mn-cs"/>
                </a:rPr>
                <a:t>AZ104 IT Ops</a:t>
              </a:r>
            </a:p>
          </p:txBody>
        </p:sp>
      </p:grpSp>
      <p:pic>
        <p:nvPicPr>
          <p:cNvPr id="19" name="Graphic 18" descr="Box with solid fill">
            <a:extLst>
              <a:ext uri="{FF2B5EF4-FFF2-40B4-BE49-F238E27FC236}">
                <a16:creationId xmlns:a16="http://schemas.microsoft.com/office/drawing/2014/main" id="{A2703571-AB9B-A7D2-0D64-44BAA1633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39928" y="2496859"/>
            <a:ext cx="410619" cy="410184"/>
          </a:xfrm>
          <a:prstGeom prst="rect">
            <a:avLst/>
          </a:prstGeom>
          <a:effectLst/>
        </p:spPr>
      </p:pic>
      <p:grpSp>
        <p:nvGrpSpPr>
          <p:cNvPr id="20" name="Group 19">
            <a:extLst>
              <a:ext uri="{FF2B5EF4-FFF2-40B4-BE49-F238E27FC236}">
                <a16:creationId xmlns:a16="http://schemas.microsoft.com/office/drawing/2014/main" id="{E03F2561-4587-2481-494B-16738F011EB8}"/>
              </a:ext>
              <a:ext uri="{C183D7F6-B498-43B3-948B-1728B52AA6E4}">
                <adec:decorative xmlns:adec="http://schemas.microsoft.com/office/drawing/2017/decorative" val="1"/>
              </a:ext>
            </a:extLst>
          </p:cNvPr>
          <p:cNvGrpSpPr/>
          <p:nvPr/>
        </p:nvGrpSpPr>
        <p:grpSpPr>
          <a:xfrm>
            <a:off x="10626056" y="3954883"/>
            <a:ext cx="1038362" cy="1218902"/>
            <a:chOff x="10839130" y="4174981"/>
            <a:chExt cx="1059183" cy="1243344"/>
          </a:xfrm>
        </p:grpSpPr>
        <p:pic>
          <p:nvPicPr>
            <p:cNvPr id="21" name="Graphic 20" descr="Open hand with plant with solid fill">
              <a:extLst>
                <a:ext uri="{FF2B5EF4-FFF2-40B4-BE49-F238E27FC236}">
                  <a16:creationId xmlns:a16="http://schemas.microsoft.com/office/drawing/2014/main" id="{EE482A06-1D7D-87FB-2753-D5D368C614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9295" y="4174981"/>
              <a:ext cx="418853" cy="418409"/>
            </a:xfrm>
            <a:prstGeom prst="rect">
              <a:avLst/>
            </a:prstGeom>
          </p:spPr>
        </p:pic>
        <p:sp>
          <p:nvSpPr>
            <p:cNvPr id="22" name="Rectangle: Rounded Corners 21">
              <a:extLst>
                <a:ext uri="{FF2B5EF4-FFF2-40B4-BE49-F238E27FC236}">
                  <a16:creationId xmlns:a16="http://schemas.microsoft.com/office/drawing/2014/main" id="{62B8F4CA-CB3E-6710-5FFE-F610A9433557}"/>
                </a:ext>
              </a:extLst>
            </p:cNvPr>
            <p:cNvSpPr/>
            <p:nvPr/>
          </p:nvSpPr>
          <p:spPr>
            <a:xfrm>
              <a:off x="10839130" y="4652962"/>
              <a:ext cx="1059183" cy="765363"/>
            </a:xfrm>
            <a:prstGeom prst="roundRect">
              <a:avLst>
                <a:gd name="adj" fmla="val 10000"/>
              </a:avLst>
            </a:prstGeom>
            <a:noFill/>
            <a:ln>
              <a:gradFill>
                <a:gsLst>
                  <a:gs pos="0">
                    <a:srgbClr val="FFA38B"/>
                  </a:gs>
                  <a:gs pos="36000">
                    <a:srgbClr val="FFA38B"/>
                  </a:gs>
                  <a:gs pos="69000">
                    <a:schemeClr val="accent1">
                      <a:lumMod val="45000"/>
                      <a:lumOff val="55000"/>
                    </a:schemeClr>
                  </a:gs>
                  <a:gs pos="96000">
                    <a:srgbClr val="FF5C39"/>
                  </a:gs>
                </a:gsLst>
                <a:lin ang="5400000" scaled="1"/>
              </a:gradFill>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rPr>
                <a:t>Contribution to OSS and communities</a:t>
              </a:r>
            </a:p>
          </p:txBody>
        </p:sp>
      </p:grpSp>
      <p:sp>
        <p:nvSpPr>
          <p:cNvPr id="23" name="Rectangle: Rounded Corners 22">
            <a:extLst>
              <a:ext uri="{FF2B5EF4-FFF2-40B4-BE49-F238E27FC236}">
                <a16:creationId xmlns:a16="http://schemas.microsoft.com/office/drawing/2014/main" id="{2FF8D329-4045-3674-17C0-75DD6CD870F2}"/>
              </a:ext>
            </a:extLst>
          </p:cNvPr>
          <p:cNvSpPr/>
          <p:nvPr/>
        </p:nvSpPr>
        <p:spPr>
          <a:xfrm>
            <a:off x="10626056" y="2974635"/>
            <a:ext cx="1038362" cy="750318"/>
          </a:xfrm>
          <a:prstGeom prst="roundRect">
            <a:avLst>
              <a:gd name="adj" fmla="val 10000"/>
            </a:avLst>
          </a:prstGeom>
          <a:noFill/>
          <a:ln>
            <a:gradFill>
              <a:gsLst>
                <a:gs pos="0">
                  <a:srgbClr val="FF5C39"/>
                </a:gs>
                <a:gs pos="38000">
                  <a:schemeClr val="accent1">
                    <a:lumMod val="45000"/>
                    <a:lumOff val="55000"/>
                  </a:schemeClr>
                </a:gs>
                <a:gs pos="69000">
                  <a:schemeClr val="accent1">
                    <a:lumMod val="45000"/>
                    <a:lumOff val="55000"/>
                  </a:schemeClr>
                </a:gs>
                <a:gs pos="100000">
                  <a:srgbClr val="FF5C39"/>
                </a:gs>
              </a:gsLst>
              <a:lin ang="5400000" scaled="1"/>
            </a:gradFill>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rPr>
              <a:t>Enhance product and service offerings</a:t>
            </a:r>
          </a:p>
        </p:txBody>
      </p:sp>
      <p:grpSp>
        <p:nvGrpSpPr>
          <p:cNvPr id="24" name="Group 23">
            <a:extLst>
              <a:ext uri="{FF2B5EF4-FFF2-40B4-BE49-F238E27FC236}">
                <a16:creationId xmlns:a16="http://schemas.microsoft.com/office/drawing/2014/main" id="{DB3B40E7-42ED-7D00-A787-643EED05014E}"/>
              </a:ext>
              <a:ext uri="{C183D7F6-B498-43B3-948B-1728B52AA6E4}">
                <adec:decorative xmlns:adec="http://schemas.microsoft.com/office/drawing/2017/decorative" val="1"/>
              </a:ext>
            </a:extLst>
          </p:cNvPr>
          <p:cNvGrpSpPr/>
          <p:nvPr/>
        </p:nvGrpSpPr>
        <p:grpSpPr>
          <a:xfrm>
            <a:off x="447718" y="1211581"/>
            <a:ext cx="7689985" cy="1763054"/>
            <a:chOff x="456695" y="1235379"/>
            <a:chExt cx="7844185" cy="1798407"/>
          </a:xfrm>
        </p:grpSpPr>
        <p:sp>
          <p:nvSpPr>
            <p:cNvPr id="25" name="Rectangle: Rounded Corners 24">
              <a:extLst>
                <a:ext uri="{FF2B5EF4-FFF2-40B4-BE49-F238E27FC236}">
                  <a16:creationId xmlns:a16="http://schemas.microsoft.com/office/drawing/2014/main" id="{828093BB-0E47-644F-3CBD-6DE3C0B4DCED}"/>
                </a:ext>
              </a:extLst>
            </p:cNvPr>
            <p:cNvSpPr>
              <a:spLocks/>
            </p:cNvSpPr>
            <p:nvPr/>
          </p:nvSpPr>
          <p:spPr bwMode="auto">
            <a:xfrm>
              <a:off x="1527174" y="1476408"/>
              <a:ext cx="3201237" cy="1316350"/>
            </a:xfrm>
            <a:prstGeom prst="roundRect">
              <a:avLst>
                <a:gd name="adj" fmla="val 10259"/>
              </a:avLst>
            </a:prstGeom>
            <a:noFill/>
            <a:ln w="952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89642" tIns="44821" rIns="89642" bIns="538914"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rPr>
                <a:t>✅ Quick lightweight templates</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rPr>
                <a:t>✅ Devs new to Azure or Azure products</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rPr>
                <a:t>✅ Early PoC and trial</a:t>
              </a:r>
            </a:p>
          </p:txBody>
        </p:sp>
        <p:sp>
          <p:nvSpPr>
            <p:cNvPr id="26" name="Rectangle: Rounded Corners 25">
              <a:extLst>
                <a:ext uri="{FF2B5EF4-FFF2-40B4-BE49-F238E27FC236}">
                  <a16:creationId xmlns:a16="http://schemas.microsoft.com/office/drawing/2014/main" id="{6E359900-E508-9BCB-488B-D47D6A6EB215}"/>
                </a:ext>
              </a:extLst>
            </p:cNvPr>
            <p:cNvSpPr>
              <a:spLocks/>
            </p:cNvSpPr>
            <p:nvPr/>
          </p:nvSpPr>
          <p:spPr bwMode="auto">
            <a:xfrm>
              <a:off x="4944570" y="1476408"/>
              <a:ext cx="3356310" cy="1316350"/>
            </a:xfrm>
            <a:prstGeom prst="roundRect">
              <a:avLst>
                <a:gd name="adj" fmla="val 10259"/>
              </a:avLst>
            </a:prstGeom>
            <a:noFill/>
            <a:ln w="952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89642" tIns="41292" rIns="89642" bIns="164815"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rPr>
                <a:t>✅ Deploy reliable and modern applications</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rPr>
                <a:t>✅ Well architected/12 Factor app principles</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rPr>
                <a:t>✅ Dev-focused with code best practices</a:t>
              </a:r>
            </a:p>
          </p:txBody>
        </p:sp>
        <p:sp>
          <p:nvSpPr>
            <p:cNvPr id="27" name="Rectangle: Rounded Corners 26">
              <a:extLst>
                <a:ext uri="{FF2B5EF4-FFF2-40B4-BE49-F238E27FC236}">
                  <a16:creationId xmlns:a16="http://schemas.microsoft.com/office/drawing/2014/main" id="{2E660D0E-EADE-CA89-8AF9-7372C46F9A08}"/>
                </a:ext>
              </a:extLst>
            </p:cNvPr>
            <p:cNvSpPr/>
            <p:nvPr/>
          </p:nvSpPr>
          <p:spPr>
            <a:xfrm>
              <a:off x="5571522" y="1235379"/>
              <a:ext cx="2313211" cy="482057"/>
            </a:xfrm>
            <a:prstGeom prst="roundRect">
              <a:avLst>
                <a:gd name="adj" fmla="val 27783"/>
              </a:avLst>
            </a:prstGeom>
            <a:solidFill>
              <a:schemeClr val="bg1"/>
            </a:solidFill>
            <a:ln w="22225">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App Patterns</a:t>
              </a:r>
            </a:p>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078" b="0" i="0" u="none" strike="noStrike" kern="1200" cap="none" spc="0" normalizeH="0" baseline="0" noProof="0">
                  <a:ln>
                    <a:noFill/>
                  </a:ln>
                  <a:solidFill>
                    <a:srgbClr val="000000"/>
                  </a:solidFill>
                  <a:effectLst/>
                  <a:uLnTx/>
                  <a:uFillTx/>
                  <a:latin typeface="Segoe UI"/>
                  <a:ea typeface="+mn-ea"/>
                  <a:cs typeface="+mn-cs"/>
                </a:rPr>
                <a:t>Production</a:t>
              </a:r>
            </a:p>
          </p:txBody>
        </p:sp>
        <p:sp>
          <p:nvSpPr>
            <p:cNvPr id="28" name="Rectangle: Rounded Corners 27">
              <a:extLst>
                <a:ext uri="{FF2B5EF4-FFF2-40B4-BE49-F238E27FC236}">
                  <a16:creationId xmlns:a16="http://schemas.microsoft.com/office/drawing/2014/main" id="{934F3932-8318-7ADA-DC05-A4D45BC51D28}"/>
                </a:ext>
              </a:extLst>
            </p:cNvPr>
            <p:cNvSpPr/>
            <p:nvPr/>
          </p:nvSpPr>
          <p:spPr>
            <a:xfrm>
              <a:off x="1820543" y="2551729"/>
              <a:ext cx="2629538" cy="482057"/>
            </a:xfrm>
            <a:prstGeom prst="roundRect">
              <a:avLst>
                <a:gd name="adj" fmla="val 27783"/>
              </a:avLst>
            </a:prstGeom>
            <a:solidFill>
              <a:schemeClr val="bg1"/>
            </a:solidFill>
            <a:ln w="22225">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Start Right App Templates</a:t>
              </a:r>
            </a:p>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078" b="0" i="0" u="none" strike="noStrike" kern="1200" cap="none" spc="0" normalizeH="0" baseline="0" noProof="0">
                  <a:ln>
                    <a:noFill/>
                  </a:ln>
                  <a:solidFill>
                    <a:srgbClr val="000000"/>
                  </a:solidFill>
                  <a:effectLst/>
                  <a:uLnTx/>
                  <a:uFillTx/>
                  <a:latin typeface="Segoe UI"/>
                  <a:ea typeface="+mn-ea"/>
                  <a:cs typeface="+mn-cs"/>
                </a:rPr>
                <a:t>PoC</a:t>
              </a:r>
            </a:p>
          </p:txBody>
        </p:sp>
        <p:grpSp>
          <p:nvGrpSpPr>
            <p:cNvPr id="29" name="Group 28">
              <a:extLst>
                <a:ext uri="{FF2B5EF4-FFF2-40B4-BE49-F238E27FC236}">
                  <a16:creationId xmlns:a16="http://schemas.microsoft.com/office/drawing/2014/main" id="{79C5D7DE-1CB5-03F5-CEE4-A7AE867189C1}"/>
                </a:ext>
              </a:extLst>
            </p:cNvPr>
            <p:cNvGrpSpPr/>
            <p:nvPr/>
          </p:nvGrpSpPr>
          <p:grpSpPr>
            <a:xfrm>
              <a:off x="5880356" y="2393080"/>
              <a:ext cx="1663275" cy="317297"/>
              <a:chOff x="3471643" y="4409197"/>
              <a:chExt cx="1891929" cy="360916"/>
            </a:xfrm>
          </p:grpSpPr>
          <p:pic>
            <p:nvPicPr>
              <p:cNvPr id="238" name="Graphic 237" descr="Script File">
                <a:extLst>
                  <a:ext uri="{FF2B5EF4-FFF2-40B4-BE49-F238E27FC236}">
                    <a16:creationId xmlns:a16="http://schemas.microsoft.com/office/drawing/2014/main" id="{E404452C-002C-12B5-70FD-D08FA928D3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1643" y="4424028"/>
                <a:ext cx="346085" cy="346085"/>
              </a:xfrm>
              <a:prstGeom prst="rect">
                <a:avLst/>
              </a:prstGeom>
            </p:spPr>
          </p:pic>
          <p:pic>
            <p:nvPicPr>
              <p:cNvPr id="239" name="Graphic 238" descr="Add with solid fill">
                <a:extLst>
                  <a:ext uri="{FF2B5EF4-FFF2-40B4-BE49-F238E27FC236}">
                    <a16:creationId xmlns:a16="http://schemas.microsoft.com/office/drawing/2014/main" id="{3E393445-0397-3CD9-65C9-0A17A81857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3914497" y="4532243"/>
                <a:ext cx="128537" cy="128537"/>
              </a:xfrm>
              <a:prstGeom prst="rect">
                <a:avLst/>
              </a:prstGeom>
            </p:spPr>
          </p:pic>
          <p:pic>
            <p:nvPicPr>
              <p:cNvPr id="240" name="Picture 4" descr="See the source image">
                <a:extLst>
                  <a:ext uri="{FF2B5EF4-FFF2-40B4-BE49-F238E27FC236}">
                    <a16:creationId xmlns:a16="http://schemas.microsoft.com/office/drawing/2014/main" id="{690F7332-5802-3B2E-4D1D-AEC5CB13F7B6}"/>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4205902" y="4433586"/>
                <a:ext cx="316156" cy="328502"/>
              </a:xfrm>
              <a:prstGeom prst="rect">
                <a:avLst/>
              </a:prstGeom>
              <a:noFill/>
              <a:extLst>
                <a:ext uri="{909E8E84-426E-40DD-AFC4-6F175D3DCCD1}">
                  <a14:hiddenFill xmlns:a14="http://schemas.microsoft.com/office/drawing/2010/main">
                    <a:solidFill>
                      <a:srgbClr val="FFFFFF"/>
                    </a:solidFill>
                  </a14:hiddenFill>
                </a:ext>
              </a:extLst>
            </p:spPr>
          </p:pic>
          <p:pic>
            <p:nvPicPr>
              <p:cNvPr id="241" name="Graphic 240" descr="Add with solid fill">
                <a:extLst>
                  <a:ext uri="{FF2B5EF4-FFF2-40B4-BE49-F238E27FC236}">
                    <a16:creationId xmlns:a16="http://schemas.microsoft.com/office/drawing/2014/main" id="{D09CB030-510E-2DC6-3210-47C39E7A97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4689752" y="4525619"/>
                <a:ext cx="128537" cy="128537"/>
              </a:xfrm>
              <a:prstGeom prst="rect">
                <a:avLst/>
              </a:prstGeom>
            </p:spPr>
          </p:pic>
          <p:pic>
            <p:nvPicPr>
              <p:cNvPr id="242" name="Graphic 241">
                <a:extLst>
                  <a:ext uri="{FF2B5EF4-FFF2-40B4-BE49-F238E27FC236}">
                    <a16:creationId xmlns:a16="http://schemas.microsoft.com/office/drawing/2014/main" id="{E224BB3B-73CA-021D-1403-2478E9A240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06885" y="4409197"/>
                <a:ext cx="356687" cy="351732"/>
              </a:xfrm>
              <a:prstGeom prst="rect">
                <a:avLst/>
              </a:prstGeom>
            </p:spPr>
          </p:pic>
        </p:grpSp>
        <p:grpSp>
          <p:nvGrpSpPr>
            <p:cNvPr id="30" name="Group 29">
              <a:extLst>
                <a:ext uri="{FF2B5EF4-FFF2-40B4-BE49-F238E27FC236}">
                  <a16:creationId xmlns:a16="http://schemas.microsoft.com/office/drawing/2014/main" id="{655A34D1-F066-39F0-C2E1-99A9DCBE9D2F}"/>
                </a:ext>
              </a:extLst>
            </p:cNvPr>
            <p:cNvGrpSpPr/>
            <p:nvPr/>
          </p:nvGrpSpPr>
          <p:grpSpPr>
            <a:xfrm>
              <a:off x="3192231" y="2187407"/>
              <a:ext cx="1375007" cy="287619"/>
              <a:chOff x="3454339" y="4391607"/>
              <a:chExt cx="1927067" cy="395812"/>
            </a:xfrm>
          </p:grpSpPr>
          <p:pic>
            <p:nvPicPr>
              <p:cNvPr id="233" name="Graphic 232" descr="Script File">
                <a:extLst>
                  <a:ext uri="{FF2B5EF4-FFF2-40B4-BE49-F238E27FC236}">
                    <a16:creationId xmlns:a16="http://schemas.microsoft.com/office/drawing/2014/main" id="{E4316180-C193-0C96-606F-12256E7D4D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54339" y="4406726"/>
                <a:ext cx="380694" cy="380693"/>
              </a:xfrm>
              <a:prstGeom prst="rect">
                <a:avLst/>
              </a:prstGeom>
            </p:spPr>
          </p:pic>
          <p:pic>
            <p:nvPicPr>
              <p:cNvPr id="234" name="Graphic 233" descr="Add with solid fill">
                <a:extLst>
                  <a:ext uri="{FF2B5EF4-FFF2-40B4-BE49-F238E27FC236}">
                    <a16:creationId xmlns:a16="http://schemas.microsoft.com/office/drawing/2014/main" id="{A4A43876-8F21-1389-A439-81FCE05953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3914497" y="4532243"/>
                <a:ext cx="128537" cy="128537"/>
              </a:xfrm>
              <a:prstGeom prst="rect">
                <a:avLst/>
              </a:prstGeom>
            </p:spPr>
          </p:pic>
          <p:pic>
            <p:nvPicPr>
              <p:cNvPr id="235" name="Picture 4" descr="See the source image">
                <a:extLst>
                  <a:ext uri="{FF2B5EF4-FFF2-40B4-BE49-F238E27FC236}">
                    <a16:creationId xmlns:a16="http://schemas.microsoft.com/office/drawing/2014/main" id="{421D3435-E374-21B5-6DA4-B9E13456E6E5}"/>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4171220" y="4417161"/>
                <a:ext cx="347771" cy="361352"/>
              </a:xfrm>
              <a:prstGeom prst="rect">
                <a:avLst/>
              </a:prstGeom>
              <a:noFill/>
              <a:extLst>
                <a:ext uri="{909E8E84-426E-40DD-AFC4-6F175D3DCCD1}">
                  <a14:hiddenFill xmlns:a14="http://schemas.microsoft.com/office/drawing/2010/main">
                    <a:solidFill>
                      <a:srgbClr val="FFFFFF"/>
                    </a:solidFill>
                  </a14:hiddenFill>
                </a:ext>
              </a:extLst>
            </p:spPr>
          </p:pic>
          <p:pic>
            <p:nvPicPr>
              <p:cNvPr id="236" name="Graphic 235" descr="Add with solid fill">
                <a:extLst>
                  <a:ext uri="{FF2B5EF4-FFF2-40B4-BE49-F238E27FC236}">
                    <a16:creationId xmlns:a16="http://schemas.microsoft.com/office/drawing/2014/main" id="{7AB1E4B1-032A-AF87-E2D8-AC11D0200B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4689752" y="4525619"/>
                <a:ext cx="128537" cy="128537"/>
              </a:xfrm>
              <a:prstGeom prst="rect">
                <a:avLst/>
              </a:prstGeom>
            </p:spPr>
          </p:pic>
          <p:pic>
            <p:nvPicPr>
              <p:cNvPr id="237" name="Graphic 236">
                <a:extLst>
                  <a:ext uri="{FF2B5EF4-FFF2-40B4-BE49-F238E27FC236}">
                    <a16:creationId xmlns:a16="http://schemas.microsoft.com/office/drawing/2014/main" id="{B9DEC94F-D680-1633-6192-B7D88FAC040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89050" y="4391607"/>
                <a:ext cx="392356" cy="386906"/>
              </a:xfrm>
              <a:prstGeom prst="rect">
                <a:avLst/>
              </a:prstGeom>
            </p:spPr>
          </p:pic>
        </p:grpSp>
        <p:cxnSp>
          <p:nvCxnSpPr>
            <p:cNvPr id="31" name="Connector: Elbow 30">
              <a:extLst>
                <a:ext uri="{FF2B5EF4-FFF2-40B4-BE49-F238E27FC236}">
                  <a16:creationId xmlns:a16="http://schemas.microsoft.com/office/drawing/2014/main" id="{B20015C7-6D20-2A1B-CF34-E6E8F21824AA}"/>
                </a:ext>
              </a:extLst>
            </p:cNvPr>
            <p:cNvCxnSpPr>
              <a:cxnSpLocks/>
              <a:stCxn id="28" idx="2"/>
              <a:endCxn id="26" idx="2"/>
            </p:cNvCxnSpPr>
            <p:nvPr/>
          </p:nvCxnSpPr>
          <p:spPr>
            <a:xfrm rot="5400000" flipH="1" flipV="1">
              <a:off x="4758504" y="1169565"/>
              <a:ext cx="241028" cy="3487413"/>
            </a:xfrm>
            <a:prstGeom prst="bentConnector3">
              <a:avLst>
                <a:gd name="adj1" fmla="val -94844"/>
              </a:avLst>
            </a:prstGeom>
            <a:ln w="19050" cap="rnd">
              <a:gradFill flip="none" rotWithShape="1">
                <a:gsLst>
                  <a:gs pos="0">
                    <a:srgbClr val="D59ED7"/>
                  </a:gs>
                  <a:gs pos="70000">
                    <a:srgbClr val="8DC8E8"/>
                  </a:gs>
                </a:gsLst>
                <a:lin ang="16200000" scaled="1"/>
                <a:tileRect/>
              </a:gradFill>
              <a:headEnd type="none" w="lg" len="sm"/>
              <a:tailEnd type="arrow" w="lg" len="med"/>
            </a:ln>
          </p:spPr>
          <p:style>
            <a:lnRef idx="1">
              <a:schemeClr val="accent1"/>
            </a:lnRef>
            <a:fillRef idx="0">
              <a:schemeClr val="accent1"/>
            </a:fillRef>
            <a:effectRef idx="0">
              <a:schemeClr val="accent1"/>
            </a:effectRef>
            <a:fontRef idx="minor">
              <a:schemeClr val="tx1"/>
            </a:fontRef>
          </p:style>
        </p:cxnSp>
        <p:grpSp>
          <p:nvGrpSpPr>
            <p:cNvPr id="230" name="Group 229">
              <a:extLst>
                <a:ext uri="{FF2B5EF4-FFF2-40B4-BE49-F238E27FC236}">
                  <a16:creationId xmlns:a16="http://schemas.microsoft.com/office/drawing/2014/main" id="{F5C2640F-A115-10F3-96A5-DFAB10DEB40E}"/>
                </a:ext>
              </a:extLst>
            </p:cNvPr>
            <p:cNvGrpSpPr/>
            <p:nvPr/>
          </p:nvGrpSpPr>
          <p:grpSpPr>
            <a:xfrm>
              <a:off x="456695" y="1859530"/>
              <a:ext cx="942920" cy="583750"/>
              <a:chOff x="492791" y="1859530"/>
              <a:chExt cx="942920" cy="583750"/>
            </a:xfrm>
          </p:grpSpPr>
          <p:sp>
            <p:nvSpPr>
              <p:cNvPr id="231" name="TextBox 230">
                <a:extLst>
                  <a:ext uri="{FF2B5EF4-FFF2-40B4-BE49-F238E27FC236}">
                    <a16:creationId xmlns:a16="http://schemas.microsoft.com/office/drawing/2014/main" id="{24CAF952-5F15-7C24-C9C6-E72279E76690}"/>
                  </a:ext>
                </a:extLst>
              </p:cNvPr>
              <p:cNvSpPr txBox="1"/>
              <p:nvPr/>
            </p:nvSpPr>
            <p:spPr>
              <a:xfrm>
                <a:off x="492791" y="2227836"/>
                <a:ext cx="942920" cy="215444"/>
              </a:xfrm>
              <a:prstGeom prst="rect">
                <a:avLst/>
              </a:prstGeom>
              <a:noFill/>
            </p:spPr>
            <p:txBody>
              <a:bodyPr wrap="square" lIns="0" tIns="0" rIns="0" bIns="0" rtlCol="0">
                <a:spAutoFit/>
              </a:bodyPr>
              <a:lstStyle/>
              <a:p>
                <a:pPr marL="0" marR="0" lvl="0" indent="0" algn="ctr" defTabSz="87856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Developers</a:t>
                </a:r>
                <a:endParaRPr kumimoji="0" lang="en-US" sz="1568"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32" name="Financial_E7BB" title="Icon of a chart made of vertical lines with a line tracing the top of each, turning into an arrow pointing up">
                <a:extLst>
                  <a:ext uri="{FF2B5EF4-FFF2-40B4-BE49-F238E27FC236}">
                    <a16:creationId xmlns:a16="http://schemas.microsoft.com/office/drawing/2014/main" id="{4D7B4623-ED37-0253-5D3E-88C707AAA632}"/>
                  </a:ext>
                </a:extLst>
              </p:cNvPr>
              <p:cNvSpPr>
                <a:spLocks noChangeAspect="1" noEditPoints="1"/>
              </p:cNvSpPr>
              <p:nvPr/>
            </p:nvSpPr>
            <p:spPr bwMode="auto">
              <a:xfrm>
                <a:off x="788154" y="1859530"/>
                <a:ext cx="352194" cy="31416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3" name="Group 242">
            <a:extLst>
              <a:ext uri="{FF2B5EF4-FFF2-40B4-BE49-F238E27FC236}">
                <a16:creationId xmlns:a16="http://schemas.microsoft.com/office/drawing/2014/main" id="{94E3A95F-38DD-8A97-A6D5-C99277332AAD}"/>
              </a:ext>
              <a:ext uri="{C183D7F6-B498-43B3-948B-1728B52AA6E4}">
                <adec:decorative xmlns:adec="http://schemas.microsoft.com/office/drawing/2017/decorative" val="1"/>
              </a:ext>
            </a:extLst>
          </p:cNvPr>
          <p:cNvGrpSpPr/>
          <p:nvPr/>
        </p:nvGrpSpPr>
        <p:grpSpPr>
          <a:xfrm>
            <a:off x="466516" y="3953527"/>
            <a:ext cx="7501705" cy="2165475"/>
            <a:chOff x="475870" y="4032306"/>
            <a:chExt cx="7652130" cy="2208897"/>
          </a:xfrm>
        </p:grpSpPr>
        <p:sp>
          <p:nvSpPr>
            <p:cNvPr id="244" name="Rectangle: Rounded Corners 243">
              <a:extLst>
                <a:ext uri="{FF2B5EF4-FFF2-40B4-BE49-F238E27FC236}">
                  <a16:creationId xmlns:a16="http://schemas.microsoft.com/office/drawing/2014/main" id="{561472C8-3F7A-6A0F-B817-D85CBA6DEE9B}"/>
                </a:ext>
              </a:extLst>
            </p:cNvPr>
            <p:cNvSpPr>
              <a:spLocks/>
            </p:cNvSpPr>
            <p:nvPr/>
          </p:nvSpPr>
          <p:spPr bwMode="auto">
            <a:xfrm>
              <a:off x="1538945" y="4273335"/>
              <a:ext cx="6589055" cy="974941"/>
            </a:xfrm>
            <a:prstGeom prst="roundRect">
              <a:avLst>
                <a:gd name="adj" fmla="val 10259"/>
              </a:avLst>
            </a:prstGeom>
            <a:noFill/>
            <a:ln w="952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89642" tIns="323631" rIns="89642" bIns="90701"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rPr>
                <a:t>✅ Production-grade well-architected workload infrastructure </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rPr>
                <a:t>✅ Design guidance on critical design areas</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rPr>
                <a:t>✅ Accelerate production journey using reference implementation</a:t>
              </a:r>
            </a:p>
          </p:txBody>
        </p:sp>
        <p:sp>
          <p:nvSpPr>
            <p:cNvPr id="245" name="Rectangle: Rounded Corners 244">
              <a:extLst>
                <a:ext uri="{FF2B5EF4-FFF2-40B4-BE49-F238E27FC236}">
                  <a16:creationId xmlns:a16="http://schemas.microsoft.com/office/drawing/2014/main" id="{954EA356-838A-43C6-2EC8-08F630E0DC9A}"/>
                </a:ext>
              </a:extLst>
            </p:cNvPr>
            <p:cNvSpPr/>
            <p:nvPr/>
          </p:nvSpPr>
          <p:spPr>
            <a:xfrm>
              <a:off x="2165898" y="4032306"/>
              <a:ext cx="4052339" cy="482057"/>
            </a:xfrm>
            <a:prstGeom prst="roundRect">
              <a:avLst>
                <a:gd name="adj" fmla="val 27783"/>
              </a:avLst>
            </a:prstGeom>
            <a:solidFill>
              <a:schemeClr val="bg1">
                <a:lumMod val="85000"/>
                <a:lumOff val="15000"/>
              </a:schemeClr>
            </a:solidFill>
            <a:ln w="254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Landing Zone Accelerator</a:t>
              </a:r>
            </a:p>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078" b="0" i="0" u="none" strike="noStrike" kern="1200" cap="none" spc="0" normalizeH="0" baseline="0" noProof="0">
                  <a:ln>
                    <a:noFill/>
                  </a:ln>
                  <a:solidFill>
                    <a:srgbClr val="000000"/>
                  </a:solidFill>
                  <a:effectLst/>
                  <a:uLnTx/>
                  <a:uFillTx/>
                  <a:latin typeface="Segoe UI"/>
                  <a:ea typeface="+mn-ea"/>
                  <a:cs typeface="+mn-cs"/>
                </a:rPr>
                <a:t>PoC </a:t>
              </a:r>
              <a:r>
                <a:rPr kumimoji="0" lang="en-US" sz="1078" b="0" i="0" u="none" strike="noStrike" kern="1200" cap="none" spc="0" normalizeH="0" baseline="0" noProof="0">
                  <a:ln>
                    <a:noFill/>
                  </a:ln>
                  <a:solidFill>
                    <a:srgbClr val="000000"/>
                  </a:solidFill>
                  <a:effectLst/>
                  <a:uLnTx/>
                  <a:uFillTx/>
                  <a:latin typeface="Segoe UI"/>
                  <a:ea typeface="+mn-ea"/>
                  <a:cs typeface="+mn-cs"/>
                  <a:sym typeface="Wingdings" panose="05000000000000000000" pitchFamily="2" charset="2"/>
                </a:rPr>
                <a:t></a:t>
              </a:r>
              <a:r>
                <a:rPr kumimoji="0" lang="en-US" sz="1078" b="0" i="0" u="none" strike="noStrike" kern="1200" cap="none" spc="0" normalizeH="0" baseline="0" noProof="0">
                  <a:ln>
                    <a:noFill/>
                  </a:ln>
                  <a:solidFill>
                    <a:srgbClr val="000000"/>
                  </a:solidFill>
                  <a:effectLst/>
                  <a:uLnTx/>
                  <a:uFillTx/>
                  <a:latin typeface="Segoe UI"/>
                  <a:ea typeface="+mn-ea"/>
                  <a:cs typeface="+mn-cs"/>
                </a:rPr>
                <a:t> Production</a:t>
              </a:r>
            </a:p>
          </p:txBody>
        </p:sp>
        <p:sp>
          <p:nvSpPr>
            <p:cNvPr id="246" name="Rectangle: Rounded Corners 245">
              <a:extLst>
                <a:ext uri="{FF2B5EF4-FFF2-40B4-BE49-F238E27FC236}">
                  <a16:creationId xmlns:a16="http://schemas.microsoft.com/office/drawing/2014/main" id="{A6E2AEE2-C8BD-7A3F-086B-DD58D25134F2}"/>
                </a:ext>
              </a:extLst>
            </p:cNvPr>
            <p:cNvSpPr/>
            <p:nvPr/>
          </p:nvSpPr>
          <p:spPr>
            <a:xfrm>
              <a:off x="1527174" y="5366084"/>
              <a:ext cx="2258939" cy="875119"/>
            </a:xfrm>
            <a:prstGeom prst="roundRect">
              <a:avLst>
                <a:gd name="adj" fmla="val 8643"/>
              </a:avLst>
            </a:prstGeom>
            <a:solidFill>
              <a:schemeClr val="bg1">
                <a:lumMod val="85000"/>
                <a:lumOff val="15000"/>
              </a:schemeClr>
            </a:solidFill>
            <a:ln w="254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Azure Architecture Center</a:t>
              </a:r>
            </a:p>
          </p:txBody>
        </p:sp>
        <p:grpSp>
          <p:nvGrpSpPr>
            <p:cNvPr id="247" name="Group 246">
              <a:extLst>
                <a:ext uri="{FF2B5EF4-FFF2-40B4-BE49-F238E27FC236}">
                  <a16:creationId xmlns:a16="http://schemas.microsoft.com/office/drawing/2014/main" id="{FF868245-C847-EF3F-10E4-CD0DD8D424CF}"/>
                </a:ext>
              </a:extLst>
            </p:cNvPr>
            <p:cNvGrpSpPr/>
            <p:nvPr/>
          </p:nvGrpSpPr>
          <p:grpSpPr>
            <a:xfrm>
              <a:off x="3951885" y="5366085"/>
              <a:ext cx="4176115" cy="875117"/>
              <a:chOff x="4477543" y="5366085"/>
              <a:chExt cx="3348470" cy="875117"/>
            </a:xfrm>
          </p:grpSpPr>
          <p:sp>
            <p:nvSpPr>
              <p:cNvPr id="251" name="Rectangle: Rounded Corners 250">
                <a:extLst>
                  <a:ext uri="{FF2B5EF4-FFF2-40B4-BE49-F238E27FC236}">
                    <a16:creationId xmlns:a16="http://schemas.microsoft.com/office/drawing/2014/main" id="{51BC40F6-7C1F-ECB5-2D80-01E9AC814AD3}"/>
                  </a:ext>
                </a:extLst>
              </p:cNvPr>
              <p:cNvSpPr/>
              <p:nvPr/>
            </p:nvSpPr>
            <p:spPr>
              <a:xfrm>
                <a:off x="4477543" y="5366085"/>
                <a:ext cx="1607775" cy="501316"/>
              </a:xfrm>
              <a:prstGeom prst="roundRect">
                <a:avLst>
                  <a:gd name="adj" fmla="val 8643"/>
                </a:avLst>
              </a:prstGeom>
              <a:solidFill>
                <a:schemeClr val="bg1">
                  <a:lumMod val="85000"/>
                  <a:lumOff val="15000"/>
                </a:schemeClr>
              </a:solidFill>
              <a:ln w="254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mn-cs"/>
                  </a:rPr>
                  <a:t>Well Architected Framework</a:t>
                </a:r>
              </a:p>
            </p:txBody>
          </p:sp>
          <p:sp>
            <p:nvSpPr>
              <p:cNvPr id="252" name="Rectangle: Rounded Corners 251">
                <a:extLst>
                  <a:ext uri="{FF2B5EF4-FFF2-40B4-BE49-F238E27FC236}">
                    <a16:creationId xmlns:a16="http://schemas.microsoft.com/office/drawing/2014/main" id="{7D8960B6-6BB1-39AB-7D05-7F6C0F9815DF}"/>
                  </a:ext>
                </a:extLst>
              </p:cNvPr>
              <p:cNvSpPr/>
              <p:nvPr/>
            </p:nvSpPr>
            <p:spPr>
              <a:xfrm>
                <a:off x="6218237" y="5366085"/>
                <a:ext cx="1607775" cy="501316"/>
              </a:xfrm>
              <a:prstGeom prst="roundRect">
                <a:avLst>
                  <a:gd name="adj" fmla="val 8643"/>
                </a:avLst>
              </a:prstGeom>
              <a:solidFill>
                <a:schemeClr val="bg1">
                  <a:lumMod val="85000"/>
                  <a:lumOff val="15000"/>
                </a:schemeClr>
              </a:solidFill>
              <a:ln w="254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mn-cs"/>
                  </a:rPr>
                  <a:t>Cloud Adoption Framework</a:t>
                </a:r>
              </a:p>
            </p:txBody>
          </p:sp>
          <p:sp>
            <p:nvSpPr>
              <p:cNvPr id="253" name="Rectangle: Rounded Corners 252">
                <a:extLst>
                  <a:ext uri="{FF2B5EF4-FFF2-40B4-BE49-F238E27FC236}">
                    <a16:creationId xmlns:a16="http://schemas.microsoft.com/office/drawing/2014/main" id="{201580E0-50C2-3B0A-CEDE-38950A35A5DA}"/>
                  </a:ext>
                </a:extLst>
              </p:cNvPr>
              <p:cNvSpPr/>
              <p:nvPr/>
            </p:nvSpPr>
            <p:spPr>
              <a:xfrm>
                <a:off x="4477543" y="5985209"/>
                <a:ext cx="3348470" cy="255993"/>
              </a:xfrm>
              <a:prstGeom prst="roundRect">
                <a:avLst>
                  <a:gd name="adj" fmla="val 18565"/>
                </a:avLst>
              </a:prstGeom>
              <a:solidFill>
                <a:schemeClr val="bg1">
                  <a:lumMod val="85000"/>
                  <a:lumOff val="15000"/>
                </a:schemeClr>
              </a:solidFill>
              <a:ln w="254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56024" marR="0" lvl="0" indent="0" algn="ctr" defTabSz="896386" rtl="0" eaLnBrk="1" fontAlgn="auto" latinLnBrk="0" hangingPunct="1">
                  <a:lnSpc>
                    <a:spcPct val="100000"/>
                  </a:lnSpc>
                  <a:spcBef>
                    <a:spcPts val="0"/>
                  </a:spcBef>
                  <a:spcAft>
                    <a:spcPts val="98"/>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mn-cs"/>
                  </a:rPr>
                  <a:t>Infrastructure as Code enablement</a:t>
                </a:r>
              </a:p>
            </p:txBody>
          </p:sp>
        </p:grpSp>
        <p:grpSp>
          <p:nvGrpSpPr>
            <p:cNvPr id="248" name="Group 247">
              <a:extLst>
                <a:ext uri="{FF2B5EF4-FFF2-40B4-BE49-F238E27FC236}">
                  <a16:creationId xmlns:a16="http://schemas.microsoft.com/office/drawing/2014/main" id="{0B7D1DB6-509F-925A-C9A2-F8AD2EA3EB5B}"/>
                </a:ext>
              </a:extLst>
            </p:cNvPr>
            <p:cNvGrpSpPr/>
            <p:nvPr/>
          </p:nvGrpSpPr>
          <p:grpSpPr>
            <a:xfrm>
              <a:off x="475870" y="4976020"/>
              <a:ext cx="915352" cy="811105"/>
              <a:chOff x="511966" y="4976020"/>
              <a:chExt cx="915352" cy="811105"/>
            </a:xfrm>
          </p:grpSpPr>
          <p:sp>
            <p:nvSpPr>
              <p:cNvPr id="249" name="TextBox 248">
                <a:extLst>
                  <a:ext uri="{FF2B5EF4-FFF2-40B4-BE49-F238E27FC236}">
                    <a16:creationId xmlns:a16="http://schemas.microsoft.com/office/drawing/2014/main" id="{AFFB49DA-DDCD-44B4-B54C-FF3C688D4DA0}"/>
                  </a:ext>
                </a:extLst>
              </p:cNvPr>
              <p:cNvSpPr txBox="1"/>
              <p:nvPr/>
            </p:nvSpPr>
            <p:spPr>
              <a:xfrm>
                <a:off x="511966" y="5356238"/>
                <a:ext cx="915352" cy="430887"/>
              </a:xfrm>
              <a:prstGeom prst="rect">
                <a:avLst/>
              </a:prstGeom>
              <a:noFill/>
            </p:spPr>
            <p:txBody>
              <a:bodyPr wrap="square" lIns="0" tIns="0" rIns="0" bIns="0" rtlCol="0">
                <a:spAutoFit/>
              </a:bodyPr>
              <a:lstStyle/>
              <a:p>
                <a:pPr marL="0" marR="0" lvl="0" indent="0" algn="ctr" defTabSz="87856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IT/</a:t>
                </a:r>
                <a:br>
                  <a:rPr kumimoji="0" lang="en-US" sz="1372" b="0" i="0" u="none" strike="noStrike" kern="1200" cap="none" spc="0" normalizeH="0" baseline="0" noProof="0">
                    <a:ln>
                      <a:noFill/>
                    </a:ln>
                    <a:solidFill>
                      <a:srgbClr val="000000"/>
                    </a:solidFill>
                    <a:effectLst/>
                    <a:uLnTx/>
                    <a:uFillTx/>
                    <a:latin typeface="Segoe UI Semibold"/>
                    <a:ea typeface="+mn-ea"/>
                    <a:cs typeface="+mn-cs"/>
                  </a:rPr>
                </a:br>
                <a:r>
                  <a:rPr kumimoji="0" lang="en-US" sz="1372" b="0" i="0" u="none" strike="noStrike" kern="1200" cap="none" spc="0" normalizeH="0" baseline="0" noProof="0">
                    <a:ln>
                      <a:noFill/>
                    </a:ln>
                    <a:solidFill>
                      <a:srgbClr val="000000"/>
                    </a:solidFill>
                    <a:effectLst/>
                    <a:uLnTx/>
                    <a:uFillTx/>
                    <a:latin typeface="Segoe UI Semibold"/>
                    <a:ea typeface="+mn-ea"/>
                    <a:cs typeface="+mn-cs"/>
                  </a:rPr>
                  <a:t>Cloud Ops</a:t>
                </a:r>
              </a:p>
            </p:txBody>
          </p:sp>
          <p:sp>
            <p:nvSpPr>
              <p:cNvPr id="250" name="Graphic 16">
                <a:extLst>
                  <a:ext uri="{FF2B5EF4-FFF2-40B4-BE49-F238E27FC236}">
                    <a16:creationId xmlns:a16="http://schemas.microsoft.com/office/drawing/2014/main" id="{F1113040-84CA-49B3-8CA6-7B9171EA6D36}"/>
                  </a:ext>
                </a:extLst>
              </p:cNvPr>
              <p:cNvSpPr/>
              <p:nvPr/>
            </p:nvSpPr>
            <p:spPr>
              <a:xfrm>
                <a:off x="721857" y="4976020"/>
                <a:ext cx="495570" cy="326080"/>
              </a:xfrm>
              <a:custGeom>
                <a:avLst/>
                <a:gdLst>
                  <a:gd name="connsiteX0" fmla="*/ 69639 w 597252"/>
                  <a:gd name="connsiteY0" fmla="*/ 338183 h 392986"/>
                  <a:gd name="connsiteX1" fmla="*/ 64150 w 597252"/>
                  <a:gd name="connsiteY1" fmla="*/ 338990 h 392986"/>
                  <a:gd name="connsiteX2" fmla="*/ 50833 w 597252"/>
                  <a:gd name="connsiteY2" fmla="*/ 336569 h 392986"/>
                  <a:gd name="connsiteX3" fmla="*/ 2244 w 597252"/>
                  <a:gd name="connsiteY3" fmla="*/ 250611 h 392986"/>
                  <a:gd name="connsiteX4" fmla="*/ 71979 w 597252"/>
                  <a:gd name="connsiteY4" fmla="*/ 198390 h 392986"/>
                  <a:gd name="connsiteX5" fmla="*/ 77468 w 597252"/>
                  <a:gd name="connsiteY5" fmla="*/ 200004 h 392986"/>
                  <a:gd name="connsiteX6" fmla="*/ 75934 w 597252"/>
                  <a:gd name="connsiteY6" fmla="*/ 191207 h 392986"/>
                  <a:gd name="connsiteX7" fmla="*/ 86104 w 597252"/>
                  <a:gd name="connsiteY7" fmla="*/ 143829 h 392986"/>
                  <a:gd name="connsiteX8" fmla="*/ 150351 w 597252"/>
                  <a:gd name="connsiteY8" fmla="*/ 102827 h 392986"/>
                  <a:gd name="connsiteX9" fmla="*/ 159794 w 597252"/>
                  <a:gd name="connsiteY9" fmla="*/ 102827 h 392986"/>
                  <a:gd name="connsiteX10" fmla="*/ 159794 w 597252"/>
                  <a:gd name="connsiteY10" fmla="*/ 102020 h 392986"/>
                  <a:gd name="connsiteX11" fmla="*/ 293856 w 597252"/>
                  <a:gd name="connsiteY11" fmla="*/ 0 h 392986"/>
                  <a:gd name="connsiteX12" fmla="*/ 293856 w 597252"/>
                  <a:gd name="connsiteY12" fmla="*/ 0 h 392986"/>
                  <a:gd name="connsiteX13" fmla="*/ 423237 w 597252"/>
                  <a:gd name="connsiteY13" fmla="*/ 88380 h 392986"/>
                  <a:gd name="connsiteX14" fmla="*/ 424771 w 597252"/>
                  <a:gd name="connsiteY14" fmla="*/ 92415 h 392986"/>
                  <a:gd name="connsiteX15" fmla="*/ 435748 w 597252"/>
                  <a:gd name="connsiteY15" fmla="*/ 88380 h 392986"/>
                  <a:gd name="connsiteX16" fmla="*/ 472633 w 597252"/>
                  <a:gd name="connsiteY16" fmla="*/ 82730 h 392986"/>
                  <a:gd name="connsiteX17" fmla="*/ 597252 w 597252"/>
                  <a:gd name="connsiteY17" fmla="*/ 210416 h 392986"/>
                  <a:gd name="connsiteX18" fmla="*/ 485143 w 597252"/>
                  <a:gd name="connsiteY18" fmla="*/ 337295 h 392986"/>
                  <a:gd name="connsiteX19" fmla="*/ 384415 w 597252"/>
                  <a:gd name="connsiteY19" fmla="*/ 337295 h 392986"/>
                  <a:gd name="connsiteX20" fmla="*/ 259715 w 597252"/>
                  <a:gd name="connsiteY20" fmla="*/ 314938 h 392986"/>
                  <a:gd name="connsiteX21" fmla="*/ 221781 w 597252"/>
                  <a:gd name="connsiteY21" fmla="*/ 277084 h 392986"/>
                  <a:gd name="connsiteX22" fmla="*/ 183846 w 597252"/>
                  <a:gd name="connsiteY22" fmla="*/ 314938 h 392986"/>
                  <a:gd name="connsiteX23" fmla="*/ 221781 w 597252"/>
                  <a:gd name="connsiteY23" fmla="*/ 352792 h 392986"/>
                  <a:gd name="connsiteX24" fmla="*/ 259715 w 597252"/>
                  <a:gd name="connsiteY24" fmla="*/ 314938 h 392986"/>
                  <a:gd name="connsiteX25" fmla="*/ 259715 w 597252"/>
                  <a:gd name="connsiteY25" fmla="*/ 314938 h 392986"/>
                  <a:gd name="connsiteX26" fmla="*/ 287884 w 597252"/>
                  <a:gd name="connsiteY26" fmla="*/ 313808 h 392986"/>
                  <a:gd name="connsiteX27" fmla="*/ 284817 w 597252"/>
                  <a:gd name="connsiteY27" fmla="*/ 293630 h 392986"/>
                  <a:gd name="connsiteX28" fmla="*/ 297488 w 597252"/>
                  <a:gd name="connsiteY28" fmla="*/ 286043 h 392986"/>
                  <a:gd name="connsiteX29" fmla="*/ 283767 w 597252"/>
                  <a:gd name="connsiteY29" fmla="*/ 261830 h 392986"/>
                  <a:gd name="connsiteX30" fmla="*/ 270531 w 597252"/>
                  <a:gd name="connsiteY30" fmla="*/ 269417 h 392986"/>
                  <a:gd name="connsiteX31" fmla="*/ 235502 w 597252"/>
                  <a:gd name="connsiteY31" fmla="*/ 249239 h 392986"/>
                  <a:gd name="connsiteX32" fmla="*/ 235502 w 597252"/>
                  <a:gd name="connsiteY32" fmla="*/ 234630 h 392986"/>
                  <a:gd name="connsiteX33" fmla="*/ 207575 w 597252"/>
                  <a:gd name="connsiteY33" fmla="*/ 234630 h 392986"/>
                  <a:gd name="connsiteX34" fmla="*/ 207575 w 597252"/>
                  <a:gd name="connsiteY34" fmla="*/ 249239 h 392986"/>
                  <a:gd name="connsiteX35" fmla="*/ 172466 w 597252"/>
                  <a:gd name="connsiteY35" fmla="*/ 269417 h 392986"/>
                  <a:gd name="connsiteX36" fmla="*/ 159229 w 597252"/>
                  <a:gd name="connsiteY36" fmla="*/ 261830 h 392986"/>
                  <a:gd name="connsiteX37" fmla="*/ 145508 w 597252"/>
                  <a:gd name="connsiteY37" fmla="*/ 286043 h 392986"/>
                  <a:gd name="connsiteX38" fmla="*/ 158180 w 597252"/>
                  <a:gd name="connsiteY38" fmla="*/ 293630 h 392986"/>
                  <a:gd name="connsiteX39" fmla="*/ 155113 w 597252"/>
                  <a:gd name="connsiteY39" fmla="*/ 313808 h 392986"/>
                  <a:gd name="connsiteX40" fmla="*/ 158180 w 597252"/>
                  <a:gd name="connsiteY40" fmla="*/ 333986 h 392986"/>
                  <a:gd name="connsiteX41" fmla="*/ 145508 w 597252"/>
                  <a:gd name="connsiteY41" fmla="*/ 341573 h 392986"/>
                  <a:gd name="connsiteX42" fmla="*/ 159229 w 597252"/>
                  <a:gd name="connsiteY42" fmla="*/ 365787 h 392986"/>
                  <a:gd name="connsiteX43" fmla="*/ 172466 w 597252"/>
                  <a:gd name="connsiteY43" fmla="*/ 358200 h 392986"/>
                  <a:gd name="connsiteX44" fmla="*/ 207575 w 597252"/>
                  <a:gd name="connsiteY44" fmla="*/ 378378 h 392986"/>
                  <a:gd name="connsiteX45" fmla="*/ 207575 w 597252"/>
                  <a:gd name="connsiteY45" fmla="*/ 392987 h 392986"/>
                  <a:gd name="connsiteX46" fmla="*/ 235502 w 597252"/>
                  <a:gd name="connsiteY46" fmla="*/ 392987 h 392986"/>
                  <a:gd name="connsiteX47" fmla="*/ 235502 w 597252"/>
                  <a:gd name="connsiteY47" fmla="*/ 378378 h 392986"/>
                  <a:gd name="connsiteX48" fmla="*/ 270531 w 597252"/>
                  <a:gd name="connsiteY48" fmla="*/ 358200 h 392986"/>
                  <a:gd name="connsiteX49" fmla="*/ 283767 w 597252"/>
                  <a:gd name="connsiteY49" fmla="*/ 365787 h 392986"/>
                  <a:gd name="connsiteX50" fmla="*/ 297488 w 597252"/>
                  <a:gd name="connsiteY50" fmla="*/ 341573 h 392986"/>
                  <a:gd name="connsiteX51" fmla="*/ 284817 w 597252"/>
                  <a:gd name="connsiteY51" fmla="*/ 333986 h 392986"/>
                  <a:gd name="connsiteX52" fmla="*/ 287884 w 597252"/>
                  <a:gd name="connsiteY52" fmla="*/ 313808 h 392986"/>
                  <a:gd name="connsiteX53" fmla="*/ 287884 w 597252"/>
                  <a:gd name="connsiteY53" fmla="*/ 313808 h 392986"/>
                  <a:gd name="connsiteX54" fmla="*/ 400477 w 597252"/>
                  <a:gd name="connsiteY54" fmla="*/ 227527 h 392986"/>
                  <a:gd name="connsiteX55" fmla="*/ 370532 w 597252"/>
                  <a:gd name="connsiteY55" fmla="*/ 195646 h 392986"/>
                  <a:gd name="connsiteX56" fmla="*/ 340588 w 597252"/>
                  <a:gd name="connsiteY56" fmla="*/ 227527 h 392986"/>
                  <a:gd name="connsiteX57" fmla="*/ 370532 w 597252"/>
                  <a:gd name="connsiteY57" fmla="*/ 259408 h 392986"/>
                  <a:gd name="connsiteX58" fmla="*/ 400477 w 597252"/>
                  <a:gd name="connsiteY58" fmla="*/ 227527 h 392986"/>
                  <a:gd name="connsiteX59" fmla="*/ 400477 w 597252"/>
                  <a:gd name="connsiteY59" fmla="*/ 227527 h 392986"/>
                  <a:gd name="connsiteX60" fmla="*/ 425982 w 597252"/>
                  <a:gd name="connsiteY60" fmla="*/ 228334 h 392986"/>
                  <a:gd name="connsiteX61" fmla="*/ 423399 w 597252"/>
                  <a:gd name="connsiteY61" fmla="*/ 211304 h 392986"/>
                  <a:gd name="connsiteX62" fmla="*/ 434053 w 597252"/>
                  <a:gd name="connsiteY62" fmla="*/ 204928 h 392986"/>
                  <a:gd name="connsiteX63" fmla="*/ 422592 w 597252"/>
                  <a:gd name="connsiteY63" fmla="*/ 184508 h 392986"/>
                  <a:gd name="connsiteX64" fmla="*/ 411534 w 597252"/>
                  <a:gd name="connsiteY64" fmla="*/ 190884 h 392986"/>
                  <a:gd name="connsiteX65" fmla="*/ 382155 w 597252"/>
                  <a:gd name="connsiteY65" fmla="*/ 173854 h 392986"/>
                  <a:gd name="connsiteX66" fmla="*/ 382155 w 597252"/>
                  <a:gd name="connsiteY66" fmla="*/ 161505 h 392986"/>
                  <a:gd name="connsiteX67" fmla="*/ 358749 w 597252"/>
                  <a:gd name="connsiteY67" fmla="*/ 161505 h 392986"/>
                  <a:gd name="connsiteX68" fmla="*/ 358749 w 597252"/>
                  <a:gd name="connsiteY68" fmla="*/ 173854 h 392986"/>
                  <a:gd name="connsiteX69" fmla="*/ 329369 w 597252"/>
                  <a:gd name="connsiteY69" fmla="*/ 190884 h 392986"/>
                  <a:gd name="connsiteX70" fmla="*/ 318312 w 597252"/>
                  <a:gd name="connsiteY70" fmla="*/ 184508 h 392986"/>
                  <a:gd name="connsiteX71" fmla="*/ 306851 w 597252"/>
                  <a:gd name="connsiteY71" fmla="*/ 204928 h 392986"/>
                  <a:gd name="connsiteX72" fmla="*/ 317505 w 597252"/>
                  <a:gd name="connsiteY72" fmla="*/ 211304 h 392986"/>
                  <a:gd name="connsiteX73" fmla="*/ 314922 w 597252"/>
                  <a:gd name="connsiteY73" fmla="*/ 228334 h 392986"/>
                  <a:gd name="connsiteX74" fmla="*/ 317505 w 597252"/>
                  <a:gd name="connsiteY74" fmla="*/ 245364 h 392986"/>
                  <a:gd name="connsiteX75" fmla="*/ 306851 w 597252"/>
                  <a:gd name="connsiteY75" fmla="*/ 251741 h 392986"/>
                  <a:gd name="connsiteX76" fmla="*/ 318312 w 597252"/>
                  <a:gd name="connsiteY76" fmla="*/ 272161 h 392986"/>
                  <a:gd name="connsiteX77" fmla="*/ 329369 w 597252"/>
                  <a:gd name="connsiteY77" fmla="*/ 265785 h 392986"/>
                  <a:gd name="connsiteX78" fmla="*/ 358749 w 597252"/>
                  <a:gd name="connsiteY78" fmla="*/ 282815 h 392986"/>
                  <a:gd name="connsiteX79" fmla="*/ 358749 w 597252"/>
                  <a:gd name="connsiteY79" fmla="*/ 295164 h 392986"/>
                  <a:gd name="connsiteX80" fmla="*/ 382155 w 597252"/>
                  <a:gd name="connsiteY80" fmla="*/ 295164 h 392986"/>
                  <a:gd name="connsiteX81" fmla="*/ 382155 w 597252"/>
                  <a:gd name="connsiteY81" fmla="*/ 282815 h 392986"/>
                  <a:gd name="connsiteX82" fmla="*/ 411534 w 597252"/>
                  <a:gd name="connsiteY82" fmla="*/ 265785 h 392986"/>
                  <a:gd name="connsiteX83" fmla="*/ 422592 w 597252"/>
                  <a:gd name="connsiteY83" fmla="*/ 272161 h 392986"/>
                  <a:gd name="connsiteX84" fmla="*/ 434053 w 597252"/>
                  <a:gd name="connsiteY84" fmla="*/ 251741 h 392986"/>
                  <a:gd name="connsiteX85" fmla="*/ 423399 w 597252"/>
                  <a:gd name="connsiteY85" fmla="*/ 245364 h 392986"/>
                  <a:gd name="connsiteX86" fmla="*/ 425982 w 597252"/>
                  <a:gd name="connsiteY86" fmla="*/ 228334 h 392986"/>
                  <a:gd name="connsiteX87" fmla="*/ 425982 w 597252"/>
                  <a:gd name="connsiteY87" fmla="*/ 228334 h 39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7252" h="392986">
                    <a:moveTo>
                      <a:pt x="69639" y="338183"/>
                    </a:moveTo>
                    <a:cubicBezTo>
                      <a:pt x="64150" y="338990"/>
                      <a:pt x="64150" y="338990"/>
                      <a:pt x="64150" y="338990"/>
                    </a:cubicBezTo>
                    <a:cubicBezTo>
                      <a:pt x="59469" y="338183"/>
                      <a:pt x="54707" y="337376"/>
                      <a:pt x="50833" y="336569"/>
                    </a:cubicBezTo>
                    <a:cubicBezTo>
                      <a:pt x="13948" y="326157"/>
                      <a:pt x="-7199" y="288384"/>
                      <a:pt x="2244" y="250611"/>
                    </a:cubicBezTo>
                    <a:cubicBezTo>
                      <a:pt x="10881" y="217680"/>
                      <a:pt x="40663" y="196776"/>
                      <a:pt x="71979" y="198390"/>
                    </a:cubicBezTo>
                    <a:cubicBezTo>
                      <a:pt x="77468" y="200004"/>
                      <a:pt x="77468" y="200004"/>
                      <a:pt x="77468" y="200004"/>
                    </a:cubicBezTo>
                    <a:cubicBezTo>
                      <a:pt x="75934" y="191207"/>
                      <a:pt x="75934" y="191207"/>
                      <a:pt x="75934" y="191207"/>
                    </a:cubicBezTo>
                    <a:cubicBezTo>
                      <a:pt x="75127" y="175145"/>
                      <a:pt x="78275" y="159083"/>
                      <a:pt x="86104" y="143829"/>
                    </a:cubicBezTo>
                    <a:cubicBezTo>
                      <a:pt x="100229" y="118889"/>
                      <a:pt x="124523" y="104441"/>
                      <a:pt x="150351" y="102827"/>
                    </a:cubicBezTo>
                    <a:cubicBezTo>
                      <a:pt x="159794" y="102827"/>
                      <a:pt x="159794" y="102827"/>
                      <a:pt x="159794" y="102827"/>
                    </a:cubicBezTo>
                    <a:cubicBezTo>
                      <a:pt x="159794" y="102020"/>
                      <a:pt x="159794" y="102020"/>
                      <a:pt x="159794" y="102020"/>
                    </a:cubicBezTo>
                    <a:cubicBezTo>
                      <a:pt x="177793" y="42616"/>
                      <a:pt x="231143" y="0"/>
                      <a:pt x="293856" y="0"/>
                    </a:cubicBezTo>
                    <a:lnTo>
                      <a:pt x="293856" y="0"/>
                    </a:lnTo>
                    <a:cubicBezTo>
                      <a:pt x="351888" y="0"/>
                      <a:pt x="402010" y="36966"/>
                      <a:pt x="423237" y="88380"/>
                    </a:cubicBezTo>
                    <a:cubicBezTo>
                      <a:pt x="424771" y="92415"/>
                      <a:pt x="424771" y="92415"/>
                      <a:pt x="424771" y="92415"/>
                    </a:cubicBezTo>
                    <a:cubicBezTo>
                      <a:pt x="435748" y="88380"/>
                      <a:pt x="435748" y="88380"/>
                      <a:pt x="435748" y="88380"/>
                    </a:cubicBezTo>
                    <a:cubicBezTo>
                      <a:pt x="447532" y="84344"/>
                      <a:pt x="460042" y="82730"/>
                      <a:pt x="472633" y="82730"/>
                    </a:cubicBezTo>
                    <a:cubicBezTo>
                      <a:pt x="541642" y="82730"/>
                      <a:pt x="597252" y="139793"/>
                      <a:pt x="597252" y="210416"/>
                    </a:cubicBezTo>
                    <a:cubicBezTo>
                      <a:pt x="597252" y="276277"/>
                      <a:pt x="547937" y="331968"/>
                      <a:pt x="485143" y="337295"/>
                    </a:cubicBezTo>
                    <a:lnTo>
                      <a:pt x="384415" y="337295"/>
                    </a:lnTo>
                    <a:moveTo>
                      <a:pt x="259715" y="314938"/>
                    </a:moveTo>
                    <a:cubicBezTo>
                      <a:pt x="259715" y="294034"/>
                      <a:pt x="242766" y="277084"/>
                      <a:pt x="221781" y="277084"/>
                    </a:cubicBezTo>
                    <a:cubicBezTo>
                      <a:pt x="200795" y="277084"/>
                      <a:pt x="183846" y="294034"/>
                      <a:pt x="183846" y="314938"/>
                    </a:cubicBezTo>
                    <a:cubicBezTo>
                      <a:pt x="183846" y="335843"/>
                      <a:pt x="200795" y="352792"/>
                      <a:pt x="221781" y="352792"/>
                    </a:cubicBezTo>
                    <a:cubicBezTo>
                      <a:pt x="242766" y="352792"/>
                      <a:pt x="259715" y="335843"/>
                      <a:pt x="259715" y="314938"/>
                    </a:cubicBezTo>
                    <a:lnTo>
                      <a:pt x="259715" y="314938"/>
                    </a:lnTo>
                    <a:close/>
                    <a:moveTo>
                      <a:pt x="287884" y="313808"/>
                    </a:moveTo>
                    <a:cubicBezTo>
                      <a:pt x="287884" y="306706"/>
                      <a:pt x="286834" y="300168"/>
                      <a:pt x="284817" y="293630"/>
                    </a:cubicBezTo>
                    <a:lnTo>
                      <a:pt x="297488" y="286043"/>
                    </a:lnTo>
                    <a:lnTo>
                      <a:pt x="283767" y="261830"/>
                    </a:lnTo>
                    <a:lnTo>
                      <a:pt x="270531" y="269417"/>
                    </a:lnTo>
                    <a:cubicBezTo>
                      <a:pt x="261410" y="259328"/>
                      <a:pt x="249223" y="252225"/>
                      <a:pt x="235502" y="249239"/>
                    </a:cubicBezTo>
                    <a:lnTo>
                      <a:pt x="235502" y="234630"/>
                    </a:lnTo>
                    <a:lnTo>
                      <a:pt x="207575" y="234630"/>
                    </a:lnTo>
                    <a:lnTo>
                      <a:pt x="207575" y="249239"/>
                    </a:lnTo>
                    <a:cubicBezTo>
                      <a:pt x="193854" y="252306"/>
                      <a:pt x="181667" y="259328"/>
                      <a:pt x="172466" y="269417"/>
                    </a:cubicBezTo>
                    <a:lnTo>
                      <a:pt x="159229" y="261830"/>
                    </a:lnTo>
                    <a:lnTo>
                      <a:pt x="145508" y="286043"/>
                    </a:lnTo>
                    <a:lnTo>
                      <a:pt x="158180" y="293630"/>
                    </a:lnTo>
                    <a:cubicBezTo>
                      <a:pt x="156162" y="300168"/>
                      <a:pt x="155113" y="306786"/>
                      <a:pt x="155113" y="313808"/>
                    </a:cubicBezTo>
                    <a:cubicBezTo>
                      <a:pt x="155113" y="320830"/>
                      <a:pt x="156162" y="327449"/>
                      <a:pt x="158180" y="333986"/>
                    </a:cubicBezTo>
                    <a:lnTo>
                      <a:pt x="145508" y="341573"/>
                    </a:lnTo>
                    <a:lnTo>
                      <a:pt x="159229" y="365787"/>
                    </a:lnTo>
                    <a:lnTo>
                      <a:pt x="172466" y="358200"/>
                    </a:lnTo>
                    <a:cubicBezTo>
                      <a:pt x="181586" y="368289"/>
                      <a:pt x="193774" y="375392"/>
                      <a:pt x="207575" y="378378"/>
                    </a:cubicBezTo>
                    <a:lnTo>
                      <a:pt x="207575" y="392987"/>
                    </a:lnTo>
                    <a:lnTo>
                      <a:pt x="235502" y="392987"/>
                    </a:lnTo>
                    <a:lnTo>
                      <a:pt x="235502" y="378378"/>
                    </a:lnTo>
                    <a:cubicBezTo>
                      <a:pt x="249223" y="375311"/>
                      <a:pt x="261410" y="368289"/>
                      <a:pt x="270531" y="358200"/>
                    </a:cubicBezTo>
                    <a:lnTo>
                      <a:pt x="283767" y="365787"/>
                    </a:lnTo>
                    <a:lnTo>
                      <a:pt x="297488" y="341573"/>
                    </a:lnTo>
                    <a:lnTo>
                      <a:pt x="284817" y="333986"/>
                    </a:lnTo>
                    <a:cubicBezTo>
                      <a:pt x="286834" y="327933"/>
                      <a:pt x="287884" y="320830"/>
                      <a:pt x="287884" y="313808"/>
                    </a:cubicBezTo>
                    <a:lnTo>
                      <a:pt x="287884" y="313808"/>
                    </a:lnTo>
                    <a:close/>
                    <a:moveTo>
                      <a:pt x="400477" y="227527"/>
                    </a:moveTo>
                    <a:cubicBezTo>
                      <a:pt x="400477" y="209932"/>
                      <a:pt x="387078" y="195646"/>
                      <a:pt x="370532" y="195646"/>
                    </a:cubicBezTo>
                    <a:cubicBezTo>
                      <a:pt x="353987" y="195646"/>
                      <a:pt x="340588" y="209932"/>
                      <a:pt x="340588" y="227527"/>
                    </a:cubicBezTo>
                    <a:cubicBezTo>
                      <a:pt x="340588" y="245122"/>
                      <a:pt x="353987" y="259408"/>
                      <a:pt x="370532" y="259408"/>
                    </a:cubicBezTo>
                    <a:cubicBezTo>
                      <a:pt x="387078" y="259408"/>
                      <a:pt x="400477" y="245122"/>
                      <a:pt x="400477" y="227527"/>
                    </a:cubicBezTo>
                    <a:lnTo>
                      <a:pt x="400477" y="227527"/>
                    </a:lnTo>
                    <a:close/>
                    <a:moveTo>
                      <a:pt x="425982" y="228334"/>
                    </a:moveTo>
                    <a:cubicBezTo>
                      <a:pt x="425982" y="222362"/>
                      <a:pt x="425094" y="216873"/>
                      <a:pt x="423399" y="211304"/>
                    </a:cubicBezTo>
                    <a:lnTo>
                      <a:pt x="434053" y="204928"/>
                    </a:lnTo>
                    <a:lnTo>
                      <a:pt x="422592" y="184508"/>
                    </a:lnTo>
                    <a:lnTo>
                      <a:pt x="411534" y="190884"/>
                    </a:lnTo>
                    <a:cubicBezTo>
                      <a:pt x="403866" y="182409"/>
                      <a:pt x="393616" y="176436"/>
                      <a:pt x="382155" y="173854"/>
                    </a:cubicBezTo>
                    <a:lnTo>
                      <a:pt x="382155" y="161505"/>
                    </a:lnTo>
                    <a:lnTo>
                      <a:pt x="358749" y="161505"/>
                    </a:lnTo>
                    <a:lnTo>
                      <a:pt x="358749" y="173854"/>
                    </a:lnTo>
                    <a:cubicBezTo>
                      <a:pt x="347287" y="176436"/>
                      <a:pt x="337037" y="182328"/>
                      <a:pt x="329369" y="190884"/>
                    </a:cubicBezTo>
                    <a:lnTo>
                      <a:pt x="318312" y="184508"/>
                    </a:lnTo>
                    <a:lnTo>
                      <a:pt x="306851" y="204928"/>
                    </a:lnTo>
                    <a:lnTo>
                      <a:pt x="317505" y="211304"/>
                    </a:lnTo>
                    <a:cubicBezTo>
                      <a:pt x="315810" y="216873"/>
                      <a:pt x="314922" y="222362"/>
                      <a:pt x="314922" y="228334"/>
                    </a:cubicBezTo>
                    <a:cubicBezTo>
                      <a:pt x="314922" y="234307"/>
                      <a:pt x="315810" y="239795"/>
                      <a:pt x="317505" y="245364"/>
                    </a:cubicBezTo>
                    <a:lnTo>
                      <a:pt x="306851" y="251741"/>
                    </a:lnTo>
                    <a:lnTo>
                      <a:pt x="318312" y="272161"/>
                    </a:lnTo>
                    <a:lnTo>
                      <a:pt x="329369" y="265785"/>
                    </a:lnTo>
                    <a:cubicBezTo>
                      <a:pt x="337037" y="274259"/>
                      <a:pt x="347287" y="280232"/>
                      <a:pt x="358749" y="282815"/>
                    </a:cubicBezTo>
                    <a:lnTo>
                      <a:pt x="358749" y="295164"/>
                    </a:lnTo>
                    <a:lnTo>
                      <a:pt x="382155" y="295164"/>
                    </a:lnTo>
                    <a:lnTo>
                      <a:pt x="382155" y="282815"/>
                    </a:lnTo>
                    <a:cubicBezTo>
                      <a:pt x="393616" y="280232"/>
                      <a:pt x="403866" y="274340"/>
                      <a:pt x="411534" y="265785"/>
                    </a:cubicBezTo>
                    <a:lnTo>
                      <a:pt x="422592" y="272161"/>
                    </a:lnTo>
                    <a:lnTo>
                      <a:pt x="434053" y="251741"/>
                    </a:lnTo>
                    <a:lnTo>
                      <a:pt x="423399" y="245364"/>
                    </a:lnTo>
                    <a:cubicBezTo>
                      <a:pt x="425094" y="240280"/>
                      <a:pt x="425982" y="234307"/>
                      <a:pt x="425982" y="228334"/>
                    </a:cubicBezTo>
                    <a:lnTo>
                      <a:pt x="425982" y="228334"/>
                    </a:lnTo>
                    <a:close/>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254" name="Straight Connector 253" descr="Arrow pointing right">
            <a:extLst>
              <a:ext uri="{FF2B5EF4-FFF2-40B4-BE49-F238E27FC236}">
                <a16:creationId xmlns:a16="http://schemas.microsoft.com/office/drawing/2014/main" id="{160BFE51-2F43-BCD6-01D1-E40415F02E34}"/>
              </a:ext>
              <a:ext uri="{C183D7F6-B498-43B3-948B-1728B52AA6E4}">
                <adec:decorative xmlns:adec="http://schemas.microsoft.com/office/drawing/2017/decorative" val="0"/>
              </a:ext>
            </a:extLst>
          </p:cNvPr>
          <p:cNvCxnSpPr>
            <a:cxnSpLocks/>
          </p:cNvCxnSpPr>
          <p:nvPr/>
        </p:nvCxnSpPr>
        <p:spPr>
          <a:xfrm>
            <a:off x="466516" y="3841753"/>
            <a:ext cx="10108813" cy="0"/>
          </a:xfrm>
          <a:prstGeom prst="line">
            <a:avLst/>
          </a:prstGeom>
          <a:noFill/>
          <a:ln w="25400">
            <a:solidFill>
              <a:schemeClr val="tx1"/>
            </a:solidFill>
            <a:prstDash val="dash"/>
            <a:headEnd type="none" w="lg" len="med"/>
            <a:tailEnd type="arrow" w="lg" len="sm"/>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6952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500"/>
                                        <p:tgtEl>
                                          <p:spTgt spid="2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500"/>
                                        <p:tgtEl>
                                          <p:spTgt spid="2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54AEB5-EB55-F259-CCDD-924215730921}"/>
              </a:ext>
              <a:ext uri="{C183D7F6-B498-43B3-948B-1728B52AA6E4}">
                <adec:decorative xmlns:adec="http://schemas.microsoft.com/office/drawing/2017/decorative" val="1"/>
              </a:ext>
            </a:extLst>
          </p:cNvPr>
          <p:cNvSpPr/>
          <p:nvPr/>
        </p:nvSpPr>
        <p:spPr bwMode="auto">
          <a:xfrm>
            <a:off x="7273940" y="0"/>
            <a:ext cx="4982478" cy="68579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Title 37">
            <a:extLst>
              <a:ext uri="{FF2B5EF4-FFF2-40B4-BE49-F238E27FC236}">
                <a16:creationId xmlns:a16="http://schemas.microsoft.com/office/drawing/2014/main" id="{D62B31D8-1747-C886-57BE-BCE742835F0B}"/>
              </a:ext>
            </a:extLst>
          </p:cNvPr>
          <p:cNvSpPr>
            <a:spLocks noGrp="1"/>
          </p:cNvSpPr>
          <p:nvPr>
            <p:ph type="title"/>
          </p:nvPr>
        </p:nvSpPr>
        <p:spPr>
          <a:xfrm>
            <a:off x="1820521" y="516540"/>
            <a:ext cx="5667569" cy="553998"/>
          </a:xfrm>
        </p:spPr>
        <p:txBody>
          <a:bodyPr/>
          <a:lstStyle/>
          <a:p>
            <a:r>
              <a:rPr lang="en-US" sz="3200"/>
              <a:t>Azure Innovate</a:t>
            </a:r>
            <a:br>
              <a:rPr lang="en-US"/>
            </a:br>
            <a:r>
              <a:rPr lang="en-US" sz="1600" spc="0">
                <a:solidFill>
                  <a:schemeClr val="accent1"/>
                </a:solidFill>
              </a:rPr>
              <a:t>Accelerate cloud and AI adoption with comprehensive resources, extensive coverage and expert help </a:t>
            </a:r>
            <a:endParaRPr lang="en-US" sz="2000" spc="0">
              <a:solidFill>
                <a:schemeClr val="accent1"/>
              </a:solidFill>
            </a:endParaRPr>
          </a:p>
        </p:txBody>
      </p:sp>
      <p:sp>
        <p:nvSpPr>
          <p:cNvPr id="53" name="Rectangle: Rounded Corners 52">
            <a:extLst>
              <a:ext uri="{FF2B5EF4-FFF2-40B4-BE49-F238E27FC236}">
                <a16:creationId xmlns:a16="http://schemas.microsoft.com/office/drawing/2014/main" id="{037C03BB-BEB7-9B55-FBFA-0C76DDF3F34A}"/>
              </a:ext>
              <a:ext uri="{C183D7F6-B498-43B3-948B-1728B52AA6E4}">
                <adec:decorative xmlns:adec="http://schemas.microsoft.com/office/drawing/2017/decorative" val="0"/>
              </a:ext>
            </a:extLst>
          </p:cNvPr>
          <p:cNvSpPr/>
          <p:nvPr/>
        </p:nvSpPr>
        <p:spPr bwMode="auto">
          <a:xfrm>
            <a:off x="592335" y="2358260"/>
            <a:ext cx="6306250" cy="2389198"/>
          </a:xfrm>
          <a:prstGeom prst="roundRect">
            <a:avLst>
              <a:gd name="adj" fmla="val 4144"/>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nchor="ctr">
            <a:noAutofit/>
          </a:bodyPr>
          <a:lstStyle/>
          <a:p>
            <a:pPr defTabSz="914400">
              <a:spcAft>
                <a:spcPts val="1200"/>
              </a:spcAft>
              <a:defRPr/>
            </a:pPr>
            <a:r>
              <a:rPr lang="en-US" sz="1800">
                <a:solidFill>
                  <a:srgbClr val="0078D4"/>
                </a:solidFill>
                <a:latin typeface="Segoe UI Semibold"/>
              </a:rPr>
              <a:t>Confidently adopt AI</a:t>
            </a:r>
            <a:r>
              <a:rPr kumimoji="0" lang="en-US" sz="1800" b="0" i="0" u="none" strike="noStrike" kern="1200" cap="none" spc="0" normalizeH="0" baseline="0" noProof="0">
                <a:ln>
                  <a:noFill/>
                </a:ln>
                <a:solidFill>
                  <a:srgbClr val="0078D4"/>
                </a:solidFill>
                <a:effectLst/>
                <a:uLnTx/>
                <a:uFillTx/>
                <a:latin typeface="Segoe UI Semibold"/>
                <a:ea typeface="+mn-ea"/>
                <a:cs typeface="+mn-cs"/>
              </a:rPr>
              <a:t> using a proven approach, expert help, and cost-effective offers</a:t>
            </a:r>
          </a:p>
          <a:p>
            <a:pPr marL="404495"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Offers and incentives to support your App, Data, &amp; AI priorities</a:t>
            </a:r>
            <a:endParaRPr lang="en-US" sz="1400" b="0" i="0" u="none" strike="noStrike" kern="1200" cap="none" spc="0" normalizeH="0" baseline="0" noProof="0">
              <a:ln>
                <a:noFill/>
              </a:ln>
              <a:solidFill>
                <a:srgbClr val="000000"/>
              </a:solidFill>
              <a:effectLst/>
              <a:uLnTx/>
              <a:uFillTx/>
              <a:latin typeface="Segoe UI"/>
              <a:cs typeface="Segoe UI"/>
            </a:endParaRPr>
          </a:p>
          <a:p>
            <a:pPr marL="404495"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Application assessments &amp; Proof of Value engagements</a:t>
            </a:r>
            <a:endParaRPr lang="en-US" sz="1400" b="0" i="0" u="none" strike="noStrike" kern="1200" cap="none" spc="0" normalizeH="0" baseline="0" noProof="0">
              <a:ln>
                <a:noFill/>
              </a:ln>
              <a:solidFill>
                <a:srgbClr val="000000"/>
              </a:solidFill>
              <a:effectLst/>
              <a:uLnTx/>
              <a:uFillTx/>
              <a:latin typeface="Segoe UI"/>
              <a:cs typeface="Segoe UI"/>
            </a:endParaRPr>
          </a:p>
          <a:p>
            <a:pPr marL="404495"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End to end coverage through comprehensive deployment offers</a:t>
            </a:r>
            <a:endParaRPr lang="en-US" sz="1400" b="0" i="0" u="none" strike="noStrike" kern="1200" cap="none" spc="0" normalizeH="0" baseline="0" noProof="0">
              <a:ln>
                <a:noFill/>
              </a:ln>
              <a:solidFill>
                <a:srgbClr val="000000"/>
              </a:solidFill>
              <a:effectLst/>
              <a:uLnTx/>
              <a:uFillTx/>
              <a:latin typeface="Segoe UI"/>
              <a:cs typeface="Segoe UI"/>
            </a:endParaRPr>
          </a:p>
          <a:p>
            <a:pPr marL="404495"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Expert help from specialized services partners and FastTrack for Azure</a:t>
            </a:r>
            <a:endParaRPr lang="en-US" sz="1400" b="0" i="0" u="none" strike="noStrike" kern="1200" cap="none" spc="0" normalizeH="0" baseline="0" noProof="0">
              <a:ln>
                <a:noFill/>
              </a:ln>
              <a:solidFill>
                <a:srgbClr val="000000"/>
              </a:solidFill>
              <a:effectLst/>
              <a:uLnTx/>
              <a:uFillTx/>
              <a:latin typeface="Segoe UI"/>
              <a:cs typeface="Segoe UI"/>
            </a:endParaRPr>
          </a:p>
        </p:txBody>
      </p:sp>
      <p:grpSp>
        <p:nvGrpSpPr>
          <p:cNvPr id="2" name="cost control" descr="cost control">
            <a:extLst>
              <a:ext uri="{FF2B5EF4-FFF2-40B4-BE49-F238E27FC236}">
                <a16:creationId xmlns:a16="http://schemas.microsoft.com/office/drawing/2014/main" id="{5CD4C6F7-B6D5-F00C-3019-3CD96E50401F}"/>
              </a:ext>
            </a:extLst>
          </p:cNvPr>
          <p:cNvGrpSpPr/>
          <p:nvPr/>
        </p:nvGrpSpPr>
        <p:grpSpPr>
          <a:xfrm>
            <a:off x="848273" y="3242627"/>
            <a:ext cx="207108" cy="207108"/>
            <a:chOff x="5336111" y="3021278"/>
            <a:chExt cx="411480" cy="411480"/>
          </a:xfrm>
        </p:grpSpPr>
        <p:sp>
          <p:nvSpPr>
            <p:cNvPr id="3" name="Freeform: Shape 2">
              <a:extLst>
                <a:ext uri="{FF2B5EF4-FFF2-40B4-BE49-F238E27FC236}">
                  <a16:creationId xmlns:a16="http://schemas.microsoft.com/office/drawing/2014/main" id="{E52A228D-CE8A-4820-C2B6-2EAA8D2C5608}"/>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42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DC03479A-B466-58BA-DB87-39E5985F1541}"/>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descr="search, analyze, insights magnifying glass&#10;">
            <a:extLst>
              <a:ext uri="{FF2B5EF4-FFF2-40B4-BE49-F238E27FC236}">
                <a16:creationId xmlns:a16="http://schemas.microsoft.com/office/drawing/2014/main" id="{6272DC58-FB65-DC36-A8EE-5D9FAD45AFE2}"/>
              </a:ext>
            </a:extLst>
          </p:cNvPr>
          <p:cNvGrpSpPr/>
          <p:nvPr/>
        </p:nvGrpSpPr>
        <p:grpSpPr>
          <a:xfrm>
            <a:off x="819038" y="3630908"/>
            <a:ext cx="256218" cy="218986"/>
            <a:chOff x="7820966" y="2823313"/>
            <a:chExt cx="401254" cy="342948"/>
          </a:xfrm>
        </p:grpSpPr>
        <p:sp>
          <p:nvSpPr>
            <p:cNvPr id="44" name="Freeform: Shape 43">
              <a:extLst>
                <a:ext uri="{FF2B5EF4-FFF2-40B4-BE49-F238E27FC236}">
                  <a16:creationId xmlns:a16="http://schemas.microsoft.com/office/drawing/2014/main" id="{229B25D0-9D0F-0A9C-8DC9-EDBAE7D2C300}"/>
                </a:ext>
              </a:extLst>
            </p:cNvPr>
            <p:cNvSpPr/>
            <p:nvPr/>
          </p:nvSpPr>
          <p:spPr>
            <a:xfrm>
              <a:off x="7823347" y="2888560"/>
              <a:ext cx="140963"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FBBB992-61FA-8ED2-F206-F1304A7928CD}"/>
                </a:ext>
              </a:extLst>
            </p:cNvPr>
            <p:cNvSpPr/>
            <p:nvPr/>
          </p:nvSpPr>
          <p:spPr>
            <a:xfrm>
              <a:off x="7823347" y="2953807"/>
              <a:ext cx="82228" cy="43072"/>
            </a:xfrm>
            <a:custGeom>
              <a:avLst/>
              <a:gdLst>
                <a:gd name="connsiteX0" fmla="*/ 3307 w 92608"/>
                <a:gd name="connsiteY0" fmla="*/ 48626 h 48508"/>
                <a:gd name="connsiteX1" fmla="*/ 91192 w 92608"/>
                <a:gd name="connsiteY1" fmla="*/ 48626 h 48508"/>
                <a:gd name="connsiteX2" fmla="*/ 91192 w 92608"/>
                <a:gd name="connsiteY2" fmla="*/ 3307 h 48508"/>
                <a:gd name="connsiteX3" fmla="*/ 3307 w 92608"/>
                <a:gd name="connsiteY3" fmla="*/ 3307 h 48508"/>
                <a:gd name="connsiteX4" fmla="*/ 3307 w 92608"/>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8" h="48508">
                  <a:moveTo>
                    <a:pt x="3307" y="48626"/>
                  </a:moveTo>
                  <a:lnTo>
                    <a:pt x="91192" y="48626"/>
                  </a:lnTo>
                  <a:lnTo>
                    <a:pt x="91192" y="3307"/>
                  </a:lnTo>
                  <a:lnTo>
                    <a:pt x="3307" y="3307"/>
                  </a:lnTo>
                  <a:lnTo>
                    <a:pt x="3307" y="48626"/>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DE4041FD-75AC-145F-B5E6-F03F7F3FB6D0}"/>
                </a:ext>
              </a:extLst>
            </p:cNvPr>
            <p:cNvGrpSpPr/>
            <p:nvPr/>
          </p:nvGrpSpPr>
          <p:grpSpPr>
            <a:xfrm>
              <a:off x="7972585" y="2904666"/>
              <a:ext cx="249635" cy="261595"/>
              <a:chOff x="8016251" y="2848948"/>
              <a:chExt cx="226941" cy="237813"/>
            </a:xfrm>
          </p:grpSpPr>
          <p:sp>
            <p:nvSpPr>
              <p:cNvPr id="52" name="Freeform: Shape 51">
                <a:extLst>
                  <a:ext uri="{FF2B5EF4-FFF2-40B4-BE49-F238E27FC236}">
                    <a16:creationId xmlns:a16="http://schemas.microsoft.com/office/drawing/2014/main" id="{914BA632-9644-B1FB-0607-F9837D50F58A}"/>
                  </a:ext>
                </a:extLst>
              </p:cNvPr>
              <p:cNvSpPr/>
              <p:nvPr/>
            </p:nvSpPr>
            <p:spPr>
              <a:xfrm>
                <a:off x="8132843" y="2976413"/>
                <a:ext cx="110349" cy="110348"/>
              </a:xfrm>
              <a:custGeom>
                <a:avLst/>
                <a:gdLst>
                  <a:gd name="connsiteX0" fmla="*/ 34562 w 136707"/>
                  <a:gd name="connsiteY0" fmla="*/ 3307 h 136706"/>
                  <a:gd name="connsiteX1" fmla="*/ 3307 w 136707"/>
                  <a:gd name="connsiteY1" fmla="*/ 34562 h 136706"/>
                  <a:gd name="connsiteX2" fmla="*/ 105778 w 136707"/>
                  <a:gd name="connsiteY2" fmla="*/ 137032 h 136706"/>
                  <a:gd name="connsiteX3" fmla="*/ 137033 w 136707"/>
                  <a:gd name="connsiteY3" fmla="*/ 105777 h 136706"/>
                  <a:gd name="connsiteX4" fmla="*/ 34562 w 136707"/>
                  <a:gd name="connsiteY4" fmla="*/ 3307 h 13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07" h="136706">
                    <a:moveTo>
                      <a:pt x="34562" y="3307"/>
                    </a:moveTo>
                    <a:lnTo>
                      <a:pt x="3307" y="34562"/>
                    </a:lnTo>
                    <a:lnTo>
                      <a:pt x="105778" y="137032"/>
                    </a:lnTo>
                    <a:lnTo>
                      <a:pt x="137033" y="105777"/>
                    </a:lnTo>
                    <a:lnTo>
                      <a:pt x="34562" y="3307"/>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0FEF219-9E5E-EC17-F198-B2EE3B82E07A}"/>
                  </a:ext>
                </a:extLst>
              </p:cNvPr>
              <p:cNvSpPr/>
              <p:nvPr/>
            </p:nvSpPr>
            <p:spPr>
              <a:xfrm>
                <a:off x="8016251" y="2848948"/>
                <a:ext cx="185102" cy="185100"/>
              </a:xfrm>
              <a:custGeom>
                <a:avLst/>
                <a:gdLst>
                  <a:gd name="connsiteX0" fmla="*/ 115154 w 229315"/>
                  <a:gd name="connsiteY0" fmla="*/ 3307 h 229314"/>
                  <a:gd name="connsiteX1" fmla="*/ 3307 w 229315"/>
                  <a:gd name="connsiteY1" fmla="*/ 115154 h 229314"/>
                  <a:gd name="connsiteX2" fmla="*/ 115154 w 229315"/>
                  <a:gd name="connsiteY2" fmla="*/ 227000 h 229314"/>
                  <a:gd name="connsiteX3" fmla="*/ 227001 w 229315"/>
                  <a:gd name="connsiteY3" fmla="*/ 115154 h 229314"/>
                  <a:gd name="connsiteX4" fmla="*/ 115154 w 229315"/>
                  <a:gd name="connsiteY4" fmla="*/ 3307 h 229314"/>
                  <a:gd name="connsiteX5" fmla="*/ 115154 w 229315"/>
                  <a:gd name="connsiteY5" fmla="*/ 182425 h 229314"/>
                  <a:gd name="connsiteX6" fmla="*/ 47957 w 229315"/>
                  <a:gd name="connsiteY6" fmla="*/ 115228 h 229314"/>
                  <a:gd name="connsiteX7" fmla="*/ 115154 w 229315"/>
                  <a:gd name="connsiteY7" fmla="*/ 48031 h 229314"/>
                  <a:gd name="connsiteX8" fmla="*/ 182352 w 229315"/>
                  <a:gd name="connsiteY8" fmla="*/ 115228 h 229314"/>
                  <a:gd name="connsiteX9" fmla="*/ 115154 w 229315"/>
                  <a:gd name="connsiteY9" fmla="*/ 182425 h 2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315" h="229314">
                    <a:moveTo>
                      <a:pt x="115154" y="3307"/>
                    </a:moveTo>
                    <a:cubicBezTo>
                      <a:pt x="53389" y="3307"/>
                      <a:pt x="3307" y="53389"/>
                      <a:pt x="3307" y="115154"/>
                    </a:cubicBezTo>
                    <a:cubicBezTo>
                      <a:pt x="3307" y="176918"/>
                      <a:pt x="53389" y="227000"/>
                      <a:pt x="115154" y="227000"/>
                    </a:cubicBezTo>
                    <a:cubicBezTo>
                      <a:pt x="176919" y="227000"/>
                      <a:pt x="227001" y="176918"/>
                      <a:pt x="227001" y="115154"/>
                    </a:cubicBezTo>
                    <a:cubicBezTo>
                      <a:pt x="227001" y="53389"/>
                      <a:pt x="176919" y="3307"/>
                      <a:pt x="115154" y="3307"/>
                    </a:cubicBezTo>
                    <a:close/>
                    <a:moveTo>
                      <a:pt x="115154" y="182425"/>
                    </a:moveTo>
                    <a:cubicBezTo>
                      <a:pt x="78021" y="182425"/>
                      <a:pt x="47957" y="152361"/>
                      <a:pt x="47957" y="115228"/>
                    </a:cubicBezTo>
                    <a:cubicBezTo>
                      <a:pt x="47957" y="78095"/>
                      <a:pt x="78021" y="48031"/>
                      <a:pt x="115154" y="48031"/>
                    </a:cubicBezTo>
                    <a:cubicBezTo>
                      <a:pt x="152288" y="48031"/>
                      <a:pt x="182352" y="78095"/>
                      <a:pt x="182352" y="115228"/>
                    </a:cubicBezTo>
                    <a:cubicBezTo>
                      <a:pt x="182352" y="152361"/>
                      <a:pt x="152288" y="182425"/>
                      <a:pt x="115154" y="182425"/>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Freeform: Shape 47">
              <a:extLst>
                <a:ext uri="{FF2B5EF4-FFF2-40B4-BE49-F238E27FC236}">
                  <a16:creationId xmlns:a16="http://schemas.microsoft.com/office/drawing/2014/main" id="{6E970F13-565A-44DE-16F0-D0DCEA59D55E}"/>
                </a:ext>
              </a:extLst>
            </p:cNvPr>
            <p:cNvSpPr/>
            <p:nvPr/>
          </p:nvSpPr>
          <p:spPr>
            <a:xfrm>
              <a:off x="7820966" y="2823313"/>
              <a:ext cx="274320"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assistance" descr="assistance, person">
            <a:extLst>
              <a:ext uri="{FF2B5EF4-FFF2-40B4-BE49-F238E27FC236}">
                <a16:creationId xmlns:a16="http://schemas.microsoft.com/office/drawing/2014/main" id="{C9970077-BA83-BD79-2420-9AE1DE3F365E}"/>
              </a:ext>
            </a:extLst>
          </p:cNvPr>
          <p:cNvGrpSpPr/>
          <p:nvPr/>
        </p:nvGrpSpPr>
        <p:grpSpPr>
          <a:xfrm>
            <a:off x="875028" y="4005474"/>
            <a:ext cx="152502" cy="171304"/>
            <a:chOff x="1674793" y="3086100"/>
            <a:chExt cx="302990" cy="340344"/>
          </a:xfrm>
        </p:grpSpPr>
        <p:grpSp>
          <p:nvGrpSpPr>
            <p:cNvPr id="37" name="Group 36">
              <a:extLst>
                <a:ext uri="{FF2B5EF4-FFF2-40B4-BE49-F238E27FC236}">
                  <a16:creationId xmlns:a16="http://schemas.microsoft.com/office/drawing/2014/main" id="{B40B5F0A-7247-95CE-F396-423F71830875}"/>
                </a:ext>
              </a:extLst>
            </p:cNvPr>
            <p:cNvGrpSpPr/>
            <p:nvPr/>
          </p:nvGrpSpPr>
          <p:grpSpPr>
            <a:xfrm>
              <a:off x="1674793" y="3086100"/>
              <a:ext cx="302990" cy="340344"/>
              <a:chOff x="4666301" y="3313048"/>
              <a:chExt cx="193675" cy="217553"/>
            </a:xfrm>
          </p:grpSpPr>
          <p:sp>
            <p:nvSpPr>
              <p:cNvPr id="40" name="Freeform 41">
                <a:extLst>
                  <a:ext uri="{FF2B5EF4-FFF2-40B4-BE49-F238E27FC236}">
                    <a16:creationId xmlns:a16="http://schemas.microsoft.com/office/drawing/2014/main" id="{7DFA8DFB-9F7D-3B99-EB08-A5B43DEE294A}"/>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Oval 42">
                <a:extLst>
                  <a:ext uri="{FF2B5EF4-FFF2-40B4-BE49-F238E27FC236}">
                    <a16:creationId xmlns:a16="http://schemas.microsoft.com/office/drawing/2014/main" id="{6DE1EE49-1B13-7BB0-4AE3-743C80A83A0F}"/>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9" name="Freeform 71">
              <a:extLst>
                <a:ext uri="{FF2B5EF4-FFF2-40B4-BE49-F238E27FC236}">
                  <a16:creationId xmlns:a16="http://schemas.microsoft.com/office/drawing/2014/main" id="{C36632E9-F267-8850-9D56-E4A42CAE6D89}"/>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107527" tIns="53764" rIns="107527" bIns="53764"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collaborate" descr=" collaborate">
            <a:extLst>
              <a:ext uri="{FF2B5EF4-FFF2-40B4-BE49-F238E27FC236}">
                <a16:creationId xmlns:a16="http://schemas.microsoft.com/office/drawing/2014/main" id="{C375C264-17BF-2C3A-DDA8-AB494DD5F3F8}"/>
              </a:ext>
            </a:extLst>
          </p:cNvPr>
          <p:cNvGrpSpPr/>
          <p:nvPr/>
        </p:nvGrpSpPr>
        <p:grpSpPr>
          <a:xfrm>
            <a:off x="848095" y="4344726"/>
            <a:ext cx="203939" cy="205450"/>
            <a:chOff x="4477477" y="3867643"/>
            <a:chExt cx="405174" cy="408187"/>
          </a:xfrm>
        </p:grpSpPr>
        <p:sp>
          <p:nvSpPr>
            <p:cNvPr id="9" name="Freeform: Shape 8">
              <a:extLst>
                <a:ext uri="{FF2B5EF4-FFF2-40B4-BE49-F238E27FC236}">
                  <a16:creationId xmlns:a16="http://schemas.microsoft.com/office/drawing/2014/main" id="{D52E8C4E-8736-F9A0-BD51-AA9EB73231B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7A68F303-4F0E-F82F-8D57-309D932A23D7}"/>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F44A2E1-3DCD-8C5A-5A8E-8DA1A1FB5AC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B406BA9D-B0A4-E048-B5AC-897542C71922}"/>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E798AB9-445F-C2D6-8AD2-E3F338884B79}"/>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28A45BB-9206-1B71-7C1C-EDDC72F34423}"/>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F2807CFB-B1D2-D450-7F33-A7991179CD3F}"/>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19C9E2A1-EA53-A242-0535-7E71396E1CCB}"/>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893B1EB-0E42-282B-05DB-E52723372986}"/>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E43BBD81-6E53-124D-8B58-5E30267B637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F8D2AA37-D7BB-B962-36A0-9366C9938897}"/>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5545FA9-5ECB-AE1C-622A-61EEF102E621}"/>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E479493-23F7-9C06-AFE6-99ACF3DA99F0}"/>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000000"/>
                </a:solidFill>
                <a:effectLst/>
                <a:uLnTx/>
                <a:uFillTx/>
                <a:latin typeface="Segoe UI"/>
                <a:ea typeface="+mn-ea"/>
                <a:cs typeface="+mn-cs"/>
              </a:endParaRPr>
            </a:p>
          </p:txBody>
        </p:sp>
      </p:grpSp>
      <p:sp>
        <p:nvSpPr>
          <p:cNvPr id="56" name="Rectangle: Rounded Corners 55">
            <a:extLst>
              <a:ext uri="{FF2B5EF4-FFF2-40B4-BE49-F238E27FC236}">
                <a16:creationId xmlns:a16="http://schemas.microsoft.com/office/drawing/2014/main" id="{782E0F71-231A-BA5D-B7AB-B743CD7CA100}"/>
              </a:ext>
              <a:ext uri="{C183D7F6-B498-43B3-948B-1728B52AA6E4}">
                <adec:decorative xmlns:adec="http://schemas.microsoft.com/office/drawing/2017/decorative" val="0"/>
              </a:ext>
            </a:extLst>
          </p:cNvPr>
          <p:cNvSpPr/>
          <p:nvPr/>
        </p:nvSpPr>
        <p:spPr bwMode="auto">
          <a:xfrm>
            <a:off x="592335" y="5414529"/>
            <a:ext cx="6306250" cy="594074"/>
          </a:xfrm>
          <a:prstGeom prst="roundRect">
            <a:avLst>
              <a:gd name="adj" fmla="val 15644"/>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nchor="ctr">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lang="en-US" sz="1600">
                <a:solidFill>
                  <a:srgbClr val="000000"/>
                </a:solidFill>
                <a:latin typeface="Segoe UI Semibold"/>
              </a:rPr>
              <a:t>Learn more today! </a:t>
            </a:r>
            <a:r>
              <a:rPr kumimoji="0" lang="en-US" sz="1600" b="0" i="0" u="none" strike="noStrike" kern="1200" cap="none" spc="0" normalizeH="0" baseline="0" noProof="0">
                <a:ln>
                  <a:noFill/>
                </a:ln>
                <a:solidFill>
                  <a:srgbClr val="000000"/>
                </a:solidFill>
                <a:effectLst/>
                <a:uLnTx/>
                <a:uFillTx/>
                <a:latin typeface="Segoe UI Semibold"/>
                <a:ea typeface="+mn-ea"/>
                <a:cs typeface="+mn-cs"/>
              </a:rPr>
              <a:t>| </a:t>
            </a:r>
            <a:r>
              <a:rPr kumimoji="0" lang="en-US" sz="1600" b="0" i="0" u="none" strike="noStrike" kern="1200" cap="none" spc="0" normalizeH="0" baseline="0" noProof="0">
                <a:ln>
                  <a:noFill/>
                </a:ln>
                <a:solidFill>
                  <a:srgbClr val="000000"/>
                </a:solidFill>
                <a:effectLst/>
                <a:uLnTx/>
                <a:uFillTx/>
                <a:latin typeface="Segoe UI Semibold"/>
                <a:ea typeface="+mn-ea"/>
                <a:cs typeface="+mn-cs"/>
                <a:hlinkClick r:id="rId3"/>
              </a:rPr>
              <a:t>aka.ms/</a:t>
            </a:r>
            <a:r>
              <a:rPr kumimoji="0" lang="en-US" sz="1600" b="0" i="0" u="none" strike="noStrike" kern="1200" cap="none" spc="0" normalizeH="0" baseline="0" noProof="0" err="1">
                <a:ln>
                  <a:noFill/>
                </a:ln>
                <a:solidFill>
                  <a:srgbClr val="000000"/>
                </a:solidFill>
                <a:effectLst/>
                <a:uLnTx/>
                <a:uFillTx/>
                <a:latin typeface="Segoe UI Semibold"/>
                <a:ea typeface="+mn-ea"/>
                <a:cs typeface="+mn-cs"/>
                <a:hlinkClick r:id="rId3"/>
              </a:rPr>
              <a:t>AzureHeroOfferings</a:t>
            </a:r>
            <a:endParaRPr kumimoji="0" lang="en-US" sz="1600" b="0" i="0" u="none" strike="noStrike" kern="0" cap="none" spc="0" normalizeH="0" baseline="0" noProof="0">
              <a:ln>
                <a:noFill/>
              </a:ln>
              <a:solidFill>
                <a:srgbClr val="0078D4"/>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2833D90-1EA1-6487-36C5-0C48D6B4B2DB}"/>
              </a:ext>
              <a:ext uri="{C183D7F6-B498-43B3-948B-1728B52AA6E4}">
                <adec:decorative xmlns:adec="http://schemas.microsoft.com/office/drawing/2017/decorative" val="1"/>
              </a:ext>
            </a:extLst>
          </p:cNvPr>
          <p:cNvSpPr/>
          <p:nvPr/>
        </p:nvSpPr>
        <p:spPr>
          <a:xfrm>
            <a:off x="632892" y="575331"/>
            <a:ext cx="987627" cy="987627"/>
          </a:xfrm>
          <a:custGeom>
            <a:avLst/>
            <a:gdLst>
              <a:gd name="connsiteX0" fmla="*/ 0 w 943281"/>
              <a:gd name="connsiteY0" fmla="*/ 471641 h 943281"/>
              <a:gd name="connsiteX1" fmla="*/ 471641 w 943281"/>
              <a:gd name="connsiteY1" fmla="*/ 0 h 943281"/>
              <a:gd name="connsiteX2" fmla="*/ 943282 w 943281"/>
              <a:gd name="connsiteY2" fmla="*/ 471641 h 943281"/>
              <a:gd name="connsiteX3" fmla="*/ 471641 w 943281"/>
              <a:gd name="connsiteY3" fmla="*/ 943282 h 943281"/>
              <a:gd name="connsiteX4" fmla="*/ 0 w 943281"/>
              <a:gd name="connsiteY4" fmla="*/ 471641 h 94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81" h="943281">
                <a:moveTo>
                  <a:pt x="0" y="471641"/>
                </a:moveTo>
                <a:cubicBezTo>
                  <a:pt x="0" y="211161"/>
                  <a:pt x="211161" y="0"/>
                  <a:pt x="471641" y="0"/>
                </a:cubicBezTo>
                <a:cubicBezTo>
                  <a:pt x="732121" y="0"/>
                  <a:pt x="943282" y="211161"/>
                  <a:pt x="943282" y="471641"/>
                </a:cubicBezTo>
                <a:cubicBezTo>
                  <a:pt x="943282" y="732121"/>
                  <a:pt x="732121" y="943282"/>
                  <a:pt x="471641" y="943282"/>
                </a:cubicBezTo>
                <a:cubicBezTo>
                  <a:pt x="211161" y="943282"/>
                  <a:pt x="0" y="732121"/>
                  <a:pt x="0" y="471641"/>
                </a:cubicBezTo>
                <a:close/>
              </a:path>
            </a:pathLst>
          </a:cu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7" name="cloud 1">
            <a:extLst>
              <a:ext uri="{FF2B5EF4-FFF2-40B4-BE49-F238E27FC236}">
                <a16:creationId xmlns:a16="http://schemas.microsoft.com/office/drawing/2014/main" id="{1420A03D-3133-63BA-E9F1-1E0FCA66BC99}"/>
              </a:ext>
              <a:ext uri="{C183D7F6-B498-43B3-948B-1728B52AA6E4}">
                <adec:decorative xmlns:adec="http://schemas.microsoft.com/office/drawing/2017/decorative" val="1"/>
              </a:ext>
            </a:extLst>
          </p:cNvPr>
          <p:cNvGrpSpPr>
            <a:grpSpLocks noChangeAspect="1"/>
          </p:cNvGrpSpPr>
          <p:nvPr/>
        </p:nvGrpSpPr>
        <p:grpSpPr bwMode="auto">
          <a:xfrm>
            <a:off x="832894" y="855525"/>
            <a:ext cx="587622" cy="365428"/>
            <a:chOff x="1008" y="846"/>
            <a:chExt cx="320" cy="199"/>
          </a:xfrm>
        </p:grpSpPr>
        <p:sp>
          <p:nvSpPr>
            <p:cNvPr id="49" name="AutoShape 3">
              <a:extLst>
                <a:ext uri="{FF2B5EF4-FFF2-40B4-BE49-F238E27FC236}">
                  <a16:creationId xmlns:a16="http://schemas.microsoft.com/office/drawing/2014/main" id="{E11CF68E-A896-37B9-EB35-3CF3E60250EF}"/>
                </a:ext>
              </a:extLst>
            </p:cNvPr>
            <p:cNvSpPr>
              <a:spLocks noChangeAspect="1" noChangeArrowheads="1" noTextEdit="1"/>
            </p:cNvSpPr>
            <p:nvPr/>
          </p:nvSpPr>
          <p:spPr bwMode="auto">
            <a:xfrm>
              <a:off x="1008" y="846"/>
              <a:ext cx="3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
              <a:extLst>
                <a:ext uri="{FF2B5EF4-FFF2-40B4-BE49-F238E27FC236}">
                  <a16:creationId xmlns:a16="http://schemas.microsoft.com/office/drawing/2014/main" id="{2ECE5605-FDD3-D9B8-7F84-AB967D66793A}"/>
                </a:ext>
              </a:extLst>
            </p:cNvPr>
            <p:cNvSpPr>
              <a:spLocks/>
            </p:cNvSpPr>
            <p:nvPr/>
          </p:nvSpPr>
          <p:spPr bwMode="auto">
            <a:xfrm>
              <a:off x="1015" y="851"/>
              <a:ext cx="306" cy="18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0078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6">
              <a:extLst>
                <a:ext uri="{FF2B5EF4-FFF2-40B4-BE49-F238E27FC236}">
                  <a16:creationId xmlns:a16="http://schemas.microsoft.com/office/drawing/2014/main" id="{E32A0BDF-01A7-19AE-DDEB-308C5D51B8DC}"/>
                </a:ext>
              </a:extLst>
            </p:cNvPr>
            <p:cNvSpPr>
              <a:spLocks/>
            </p:cNvSpPr>
            <p:nvPr/>
          </p:nvSpPr>
          <p:spPr bwMode="auto">
            <a:xfrm>
              <a:off x="1172" y="957"/>
              <a:ext cx="35" cy="40"/>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1" name="Straight Connector 60">
            <a:extLst>
              <a:ext uri="{FF2B5EF4-FFF2-40B4-BE49-F238E27FC236}">
                <a16:creationId xmlns:a16="http://schemas.microsoft.com/office/drawing/2014/main" id="{74942E5D-1C99-57AB-994A-52C2EA30E6B6}"/>
              </a:ext>
              <a:ext uri="{C183D7F6-B498-43B3-948B-1728B52AA6E4}">
                <adec:decorative xmlns:adec="http://schemas.microsoft.com/office/drawing/2017/decorative" val="1"/>
              </a:ext>
            </a:extLst>
          </p:cNvPr>
          <p:cNvCxnSpPr>
            <a:cxnSpLocks/>
          </p:cNvCxnSpPr>
          <p:nvPr/>
        </p:nvCxnSpPr>
        <p:spPr>
          <a:xfrm>
            <a:off x="588263" y="1944892"/>
            <a:ext cx="6306251" cy="0"/>
          </a:xfrm>
          <a:prstGeom prst="line">
            <a:avLst/>
          </a:prstGeom>
          <a:noFill/>
          <a:ln w="15875" cap="sq">
            <a:solidFill>
              <a:schemeClr val="accent1"/>
            </a:solidFill>
            <a:prstDash val="solid"/>
            <a:miter lim="800000"/>
            <a:headEnd/>
            <a:tailEnd/>
          </a:ln>
          <a:effectLst/>
          <a:extLst>
            <a:ext uri="{909E8E84-426E-40DD-AFC4-6F175D3DCCD1}">
              <a14:hiddenFill xmlns:a14="http://schemas.microsoft.com/office/drawing/2010/main">
                <a:solidFill>
                  <a:srgbClr val="FFFFFF"/>
                </a:solidFill>
              </a14:hiddenFill>
            </a:ext>
          </a:extLst>
        </p:spPr>
      </p:cxnSp>
      <p:cxnSp>
        <p:nvCxnSpPr>
          <p:cNvPr id="55" name="Straight Connector 54">
            <a:extLst>
              <a:ext uri="{FF2B5EF4-FFF2-40B4-BE49-F238E27FC236}">
                <a16:creationId xmlns:a16="http://schemas.microsoft.com/office/drawing/2014/main" id="{8D463B7C-126C-32FD-3D99-F0887ADF0521}"/>
              </a:ext>
              <a:ext uri="{C183D7F6-B498-43B3-948B-1728B52AA6E4}">
                <adec:decorative xmlns:adec="http://schemas.microsoft.com/office/drawing/2017/decorative" val="1"/>
              </a:ext>
            </a:extLst>
          </p:cNvPr>
          <p:cNvCxnSpPr>
            <a:cxnSpLocks/>
          </p:cNvCxnSpPr>
          <p:nvPr/>
        </p:nvCxnSpPr>
        <p:spPr>
          <a:xfrm>
            <a:off x="1235088" y="5080994"/>
            <a:ext cx="5020744" cy="0"/>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8" descr="Bayshore HealthCare">
            <a:extLst>
              <a:ext uri="{FF2B5EF4-FFF2-40B4-BE49-F238E27FC236}">
                <a16:creationId xmlns:a16="http://schemas.microsoft.com/office/drawing/2014/main" id="{340DE822-BFFC-1319-C05E-CCB3EF449F1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10722029" y="5544774"/>
            <a:ext cx="1294372" cy="396875"/>
          </a:xfrm>
          <a:prstGeom prst="rect">
            <a:avLst/>
          </a:prstGeom>
          <a:extLst>
            <a:ext uri="{909E8E84-426E-40DD-AFC4-6F175D3DCCD1}">
              <a14:hiddenFill xmlns:a14="http://schemas.microsoft.com/office/drawing/2010/main">
                <a:solidFill>
                  <a:srgbClr val="FFFFFF"/>
                </a:solidFill>
              </a14:hiddenFill>
            </a:ext>
          </a:extLst>
        </p:spPr>
      </p:pic>
      <p:pic>
        <p:nvPicPr>
          <p:cNvPr id="27" name="Picture 2" descr="US Bank Logo &amp; Brand Assets (SVG, PNG and vector) - Brandfetch">
            <a:extLst>
              <a:ext uri="{FF2B5EF4-FFF2-40B4-BE49-F238E27FC236}">
                <a16:creationId xmlns:a16="http://schemas.microsoft.com/office/drawing/2014/main" id="{BC0D03CE-199D-0FA3-577D-E613513CBA0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930897" y="2083925"/>
            <a:ext cx="1118619" cy="27965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IA">
            <a:extLst>
              <a:ext uri="{FF2B5EF4-FFF2-40B4-BE49-F238E27FC236}">
                <a16:creationId xmlns:a16="http://schemas.microsoft.com/office/drawing/2014/main" id="{8F7AF56F-BBAD-199E-5C27-259D85C11AA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9899112" y="5477821"/>
            <a:ext cx="498094" cy="530782"/>
          </a:xfrm>
          <a:prstGeom prst="rect">
            <a:avLst/>
          </a:prstGeom>
        </p:spPr>
      </p:pic>
      <p:pic>
        <p:nvPicPr>
          <p:cNvPr id="29" name="Picture 28" descr="EFGHermes">
            <a:extLst>
              <a:ext uri="{FF2B5EF4-FFF2-40B4-BE49-F238E27FC236}">
                <a16:creationId xmlns:a16="http://schemas.microsoft.com/office/drawing/2014/main" id="{54598C3A-F796-62E7-8783-81C351D74E8D}"/>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p:blipFill>
        <p:spPr>
          <a:xfrm>
            <a:off x="10722029" y="4492452"/>
            <a:ext cx="1274152" cy="167721"/>
          </a:xfrm>
          <a:prstGeom prst="rect">
            <a:avLst/>
          </a:prstGeom>
        </p:spPr>
      </p:pic>
      <p:pic>
        <p:nvPicPr>
          <p:cNvPr id="31" name="Picture 30" descr="Barnes &amp; Noble">
            <a:extLst>
              <a:ext uri="{FF2B5EF4-FFF2-40B4-BE49-F238E27FC236}">
                <a16:creationId xmlns:a16="http://schemas.microsoft.com/office/drawing/2014/main" id="{D2EC5B10-E3E3-AABF-2018-58615BA7A19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8010633" y="761497"/>
            <a:ext cx="886219" cy="553887"/>
          </a:xfrm>
          <a:prstGeom prst="rect">
            <a:avLst/>
          </a:prstGeom>
        </p:spPr>
      </p:pic>
      <p:pic>
        <p:nvPicPr>
          <p:cNvPr id="57" name="Picture 6" descr="BMW Logo PNG Transparent &amp; SVG Vector - Freebie Supply">
            <a:extLst>
              <a:ext uri="{FF2B5EF4-FFF2-40B4-BE49-F238E27FC236}">
                <a16:creationId xmlns:a16="http://schemas.microsoft.com/office/drawing/2014/main" id="{2C2B4C1D-6147-58AA-5230-B6E67D7B67AE}"/>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9851134" y="4320921"/>
            <a:ext cx="532163" cy="5321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Dow Logo PNG Transparent &amp; SVG Vector - Freebie Supply">
            <a:extLst>
              <a:ext uri="{FF2B5EF4-FFF2-40B4-BE49-F238E27FC236}">
                <a16:creationId xmlns:a16="http://schemas.microsoft.com/office/drawing/2014/main" id="{3A5A8B32-A38A-FA7B-C217-82754E72F72A}"/>
              </a:ext>
            </a:extLst>
          </p:cNvPr>
          <p:cNvPicPr>
            <a:picLocks noChangeAspect="1" noChangeArrowheads="1"/>
          </p:cNvPicPr>
          <p:nvPr/>
        </p:nvPicPr>
        <p:blipFill rotWithShape="1">
          <a:blip r:embed="rId15">
            <a:extLst>
              <a:ext uri="{28A0092B-C50C-407E-A947-70E740481C1C}">
                <a14:useLocalDpi xmlns:a14="http://schemas.microsoft.com/office/drawing/2010/main"/>
              </a:ext>
            </a:extLst>
          </a:blip>
          <a:srcRect t="32435" b="32435"/>
          <a:stretch/>
        </p:blipFill>
        <p:spPr bwMode="auto">
          <a:xfrm>
            <a:off x="10859099" y="3195042"/>
            <a:ext cx="1049562" cy="36870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Essilor Lucottica">
            <a:extLst>
              <a:ext uri="{FF2B5EF4-FFF2-40B4-BE49-F238E27FC236}">
                <a16:creationId xmlns:a16="http://schemas.microsoft.com/office/drawing/2014/main" id="{D0E1021F-AFC6-2235-5B50-64CD8F2AC261}"/>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7799573" y="4477586"/>
            <a:ext cx="1390866" cy="244488"/>
          </a:xfrm>
          <a:prstGeom prst="rect">
            <a:avLst/>
          </a:prstGeom>
        </p:spPr>
      </p:pic>
      <p:pic>
        <p:nvPicPr>
          <p:cNvPr id="60" name="Picture 59" descr="AT&amp;T">
            <a:extLst>
              <a:ext uri="{FF2B5EF4-FFF2-40B4-BE49-F238E27FC236}">
                <a16:creationId xmlns:a16="http://schemas.microsoft.com/office/drawing/2014/main" id="{F44E4D79-E63A-E7E0-E5A1-CD9ECEF158EB}"/>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Lst>
          </a:blip>
          <a:stretch>
            <a:fillRect/>
          </a:stretch>
        </p:blipFill>
        <p:spPr>
          <a:xfrm>
            <a:off x="9648246" y="3246487"/>
            <a:ext cx="911709" cy="374655"/>
          </a:xfrm>
          <a:prstGeom prst="rect">
            <a:avLst/>
          </a:prstGeom>
        </p:spPr>
      </p:pic>
      <p:pic>
        <p:nvPicPr>
          <p:cNvPr id="62" name="Picture 61" descr="TATA">
            <a:extLst>
              <a:ext uri="{FF2B5EF4-FFF2-40B4-BE49-F238E27FC236}">
                <a16:creationId xmlns:a16="http://schemas.microsoft.com/office/drawing/2014/main" id="{DCA86127-BCE3-CAE2-9957-21FA3764014F}"/>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a:off x="11061808" y="1895020"/>
            <a:ext cx="584997" cy="537222"/>
          </a:xfrm>
          <a:prstGeom prst="rect">
            <a:avLst/>
          </a:prstGeom>
        </p:spPr>
      </p:pic>
      <p:pic>
        <p:nvPicPr>
          <p:cNvPr id="63" name="Picture 62" descr="Bank of Canada">
            <a:extLst>
              <a:ext uri="{FF2B5EF4-FFF2-40B4-BE49-F238E27FC236}">
                <a16:creationId xmlns:a16="http://schemas.microsoft.com/office/drawing/2014/main" id="{4749D1F0-5545-130B-FBDF-F79FED3800FC}"/>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a:ext>
            </a:extLst>
          </a:blip>
          <a:stretch>
            <a:fillRect/>
          </a:stretch>
        </p:blipFill>
        <p:spPr>
          <a:xfrm>
            <a:off x="7930897" y="5614751"/>
            <a:ext cx="1335808" cy="313648"/>
          </a:xfrm>
          <a:prstGeom prst="rect">
            <a:avLst/>
          </a:prstGeom>
        </p:spPr>
      </p:pic>
      <p:pic>
        <p:nvPicPr>
          <p:cNvPr id="1024" name="Picture 1023" descr="Alaska Airlines">
            <a:extLst>
              <a:ext uri="{FF2B5EF4-FFF2-40B4-BE49-F238E27FC236}">
                <a16:creationId xmlns:a16="http://schemas.microsoft.com/office/drawing/2014/main" id="{BF3C2DBE-C46E-7F3F-5EB0-5C26677BDCBF}"/>
              </a:ext>
            </a:extLst>
          </p:cNvPr>
          <p:cNvPicPr>
            <a:picLocks noChangeAspect="1"/>
          </p:cNvPicPr>
          <p:nvPr/>
        </p:nvPicPr>
        <p:blipFill>
          <a:blip r:embed="rId24">
            <a:extLst>
              <a:ext uri="{BEBA8EAE-BF5A-486C-A8C5-ECC9F3942E4B}">
                <a14:imgProps xmlns:a14="http://schemas.microsoft.com/office/drawing/2010/main">
                  <a14:imgLayer r:embed="rId25">
                    <a14:imgEffect>
                      <a14:brightnessContrast bright="-100000"/>
                    </a14:imgEffect>
                  </a14:imgLayer>
                </a14:imgProps>
              </a:ext>
            </a:extLst>
          </a:blip>
          <a:stretch>
            <a:fillRect/>
          </a:stretch>
        </p:blipFill>
        <p:spPr>
          <a:xfrm>
            <a:off x="9501012" y="840720"/>
            <a:ext cx="1176845" cy="359490"/>
          </a:xfrm>
          <a:prstGeom prst="rect">
            <a:avLst/>
          </a:prstGeom>
        </p:spPr>
      </p:pic>
      <p:pic>
        <p:nvPicPr>
          <p:cNvPr id="1025" name="Picture 1024" descr="Seven Eleven">
            <a:extLst>
              <a:ext uri="{FF2B5EF4-FFF2-40B4-BE49-F238E27FC236}">
                <a16:creationId xmlns:a16="http://schemas.microsoft.com/office/drawing/2014/main" id="{90CC1B6C-04A9-3A36-60BA-81045C003921}"/>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100000"/>
                    </a14:imgEffect>
                  </a14:imgLayer>
                </a14:imgProps>
              </a:ext>
            </a:extLst>
          </a:blip>
          <a:stretch>
            <a:fillRect/>
          </a:stretch>
        </p:blipFill>
        <p:spPr>
          <a:xfrm>
            <a:off x="11200816" y="880172"/>
            <a:ext cx="316577" cy="429656"/>
          </a:xfrm>
          <a:prstGeom prst="rect">
            <a:avLst/>
          </a:prstGeom>
        </p:spPr>
      </p:pic>
      <p:pic>
        <p:nvPicPr>
          <p:cNvPr id="1027" name="Picture 1026" descr="Logo of Totalmobile">
            <a:extLst>
              <a:ext uri="{FF2B5EF4-FFF2-40B4-BE49-F238E27FC236}">
                <a16:creationId xmlns:a16="http://schemas.microsoft.com/office/drawing/2014/main" id="{3A3052AC-47C1-C9FA-FFAC-646D3DDC0783}"/>
              </a:ext>
            </a:extLst>
          </p:cNvPr>
          <p:cNvPicPr>
            <a:picLocks noChangeAspect="1"/>
          </p:cNvPicPr>
          <p:nvPr/>
        </p:nvPicPr>
        <p:blipFill>
          <a:blip r:embed="rId28">
            <a:biLevel thresh="75000"/>
            <a:extLst>
              <a:ext uri="{28A0092B-C50C-407E-A947-70E740481C1C}">
                <a14:useLocalDpi xmlns:a14="http://schemas.microsoft.com/office/drawing/2010/main"/>
              </a:ext>
            </a:extLst>
          </a:blip>
          <a:stretch>
            <a:fillRect/>
          </a:stretch>
        </p:blipFill>
        <p:spPr>
          <a:xfrm>
            <a:off x="7731712" y="3165203"/>
            <a:ext cx="1473392" cy="537222"/>
          </a:xfrm>
          <a:prstGeom prst="rect">
            <a:avLst/>
          </a:prstGeom>
        </p:spPr>
      </p:pic>
      <p:pic>
        <p:nvPicPr>
          <p:cNvPr id="1029" name="Picture 2" descr="EWE: Verfügbarkeit vom Internetanschluss via VDSL / Glasfaser">
            <a:extLst>
              <a:ext uri="{FF2B5EF4-FFF2-40B4-BE49-F238E27FC236}">
                <a16:creationId xmlns:a16="http://schemas.microsoft.com/office/drawing/2014/main" id="{B91C20C4-729A-0173-12CC-A64BF82430F3}"/>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648104" y="2042075"/>
            <a:ext cx="873064" cy="29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98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4736-22CD-E900-F0E5-3BB002E8B468}"/>
              </a:ext>
            </a:extLst>
          </p:cNvPr>
          <p:cNvSpPr>
            <a:spLocks noGrp="1"/>
          </p:cNvSpPr>
          <p:nvPr>
            <p:ph type="title"/>
          </p:nvPr>
        </p:nvSpPr>
        <p:spPr/>
        <p:txBody>
          <a:bodyPr/>
          <a:lstStyle/>
          <a:p>
            <a:r>
              <a:rPr lang="en-US"/>
              <a:t>Delivering on intelligent apps transformation requires</a:t>
            </a:r>
          </a:p>
        </p:txBody>
      </p:sp>
      <p:sp>
        <p:nvSpPr>
          <p:cNvPr id="6" name="Rectangle: Rounded Corners 5">
            <a:extLst>
              <a:ext uri="{FF2B5EF4-FFF2-40B4-BE49-F238E27FC236}">
                <a16:creationId xmlns:a16="http://schemas.microsoft.com/office/drawing/2014/main" id="{C63D3B19-D3E7-2140-C7C8-11C0C7B0D646}"/>
              </a:ext>
              <a:ext uri="{C183D7F6-B498-43B3-948B-1728B52AA6E4}">
                <adec:decorative xmlns:adec="http://schemas.microsoft.com/office/drawing/2017/decorative" val="1"/>
              </a:ext>
            </a:extLst>
          </p:cNvPr>
          <p:cNvSpPr/>
          <p:nvPr/>
        </p:nvSpPr>
        <p:spPr bwMode="auto">
          <a:xfrm>
            <a:off x="1222717" y="1969477"/>
            <a:ext cx="2433711" cy="3378200"/>
          </a:xfrm>
          <a:prstGeom prst="roundRect">
            <a:avLst/>
          </a:prstGeom>
          <a:solidFill>
            <a:schemeClr val="bg1">
              <a:lumMod val="75000"/>
            </a:schemeClr>
          </a:solidFill>
          <a:ln>
            <a:noFill/>
            <a:headEnd type="none" w="med" len="med"/>
            <a:tailEnd type="none" w="med" len="med"/>
          </a:ln>
          <a:effectLst>
            <a:outerShdw blurRad="381000" dist="889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FB8E40A1-0DD3-84D5-EA77-B875D791E0A4}"/>
              </a:ext>
              <a:ext uri="{C183D7F6-B498-43B3-948B-1728B52AA6E4}">
                <adec:decorative xmlns:adec="http://schemas.microsoft.com/office/drawing/2017/decorative" val="1"/>
              </a:ext>
            </a:extLst>
          </p:cNvPr>
          <p:cNvSpPr/>
          <p:nvPr/>
        </p:nvSpPr>
        <p:spPr bwMode="auto">
          <a:xfrm>
            <a:off x="4879145" y="1969477"/>
            <a:ext cx="2433711" cy="3378200"/>
          </a:xfrm>
          <a:prstGeom prst="roundRect">
            <a:avLst/>
          </a:prstGeom>
          <a:solidFill>
            <a:schemeClr val="bg1">
              <a:lumMod val="75000"/>
            </a:schemeClr>
          </a:solidFill>
          <a:ln>
            <a:noFill/>
            <a:headEnd type="none" w="med" len="med"/>
            <a:tailEnd type="none" w="med" len="med"/>
          </a:ln>
          <a:effectLst>
            <a:outerShdw blurRad="381000" dist="889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67B0A640-A566-4905-ACF6-A98763D8FE81}"/>
              </a:ext>
              <a:ext uri="{C183D7F6-B498-43B3-948B-1728B52AA6E4}">
                <adec:decorative xmlns:adec="http://schemas.microsoft.com/office/drawing/2017/decorative" val="1"/>
              </a:ext>
            </a:extLst>
          </p:cNvPr>
          <p:cNvSpPr/>
          <p:nvPr/>
        </p:nvSpPr>
        <p:spPr bwMode="auto">
          <a:xfrm>
            <a:off x="8535573" y="1969477"/>
            <a:ext cx="2433711" cy="3378200"/>
          </a:xfrm>
          <a:prstGeom prst="roundRect">
            <a:avLst/>
          </a:prstGeom>
          <a:gradFill flip="none" rotWithShape="1">
            <a:gsLst>
              <a:gs pos="50000">
                <a:srgbClr val="C03BC4"/>
              </a:gs>
              <a:gs pos="100000">
                <a:srgbClr val="0078D4">
                  <a:lumMod val="100000"/>
                </a:srgbClr>
              </a:gs>
              <a:gs pos="10000">
                <a:srgbClr val="FF5C39"/>
              </a:gs>
            </a:gsLst>
            <a:path path="circle">
              <a:fillToRect l="100000" t="100000"/>
            </a:path>
            <a:tileRect r="-100000" b="-100000"/>
          </a:gradFill>
          <a:ln>
            <a:noFill/>
            <a:headEnd type="none" w="med" len="med"/>
            <a:tailEnd type="none" w="med" len="med"/>
          </a:ln>
          <a:effectLst>
            <a:outerShdw blurRad="381000" dist="889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9" name="TextBox 8">
            <a:extLst>
              <a:ext uri="{FF2B5EF4-FFF2-40B4-BE49-F238E27FC236}">
                <a16:creationId xmlns:a16="http://schemas.microsoft.com/office/drawing/2014/main" id="{A1E734D2-7FB4-C4C9-E8A4-BF8CDAE793FE}"/>
              </a:ext>
            </a:extLst>
          </p:cNvPr>
          <p:cNvSpPr txBox="1"/>
          <p:nvPr/>
        </p:nvSpPr>
        <p:spPr>
          <a:xfrm>
            <a:off x="1378876" y="2818388"/>
            <a:ext cx="2147158" cy="1538883"/>
          </a:xfrm>
          <a:prstGeom prst="rect">
            <a:avLst/>
          </a:prstGeom>
          <a:noFill/>
        </p:spPr>
        <p:txBody>
          <a:bodyPr wrap="square" lIns="0" tIns="0" rIns="0" bIns="0" rtlCol="0">
            <a:spAutoFit/>
          </a:bodyPr>
          <a:lstStyle/>
          <a:p>
            <a:pPr algn="ctr"/>
            <a:r>
              <a:rPr lang="en-US" sz="2000" b="1">
                <a:solidFill>
                  <a:schemeClr val="bg1"/>
                </a:solidFill>
                <a:ea typeface="Segoe UI" pitchFamily="34" charset="0"/>
                <a:cs typeface="Segoe UI" pitchFamily="34" charset="0"/>
              </a:rPr>
              <a:t>Intelligent App use cases</a:t>
            </a:r>
            <a:r>
              <a:rPr lang="en-US" sz="2000">
                <a:solidFill>
                  <a:schemeClr val="bg1"/>
                </a:solidFill>
                <a:ea typeface="Segoe UI" pitchFamily="34" charset="0"/>
                <a:cs typeface="Segoe UI" pitchFamily="34" charset="0"/>
              </a:rPr>
              <a:t> </a:t>
            </a:r>
            <a:r>
              <a:rPr lang="en-US" sz="2000">
                <a:solidFill>
                  <a:srgbClr val="FFFFFF"/>
                </a:solidFill>
                <a:ea typeface="Segoe UI" pitchFamily="34" charset="0"/>
                <a:cs typeface="Segoe UI" pitchFamily="34" charset="0"/>
              </a:rPr>
              <a:t>aligned to business outcomes</a:t>
            </a:r>
          </a:p>
          <a:p>
            <a:pPr algn="ctr"/>
            <a:endParaRPr lang="en-US" sz="2000"/>
          </a:p>
        </p:txBody>
      </p:sp>
      <p:sp>
        <p:nvSpPr>
          <p:cNvPr id="12" name="TextBox 11">
            <a:extLst>
              <a:ext uri="{FF2B5EF4-FFF2-40B4-BE49-F238E27FC236}">
                <a16:creationId xmlns:a16="http://schemas.microsoft.com/office/drawing/2014/main" id="{01AF55F7-32D7-24F9-63AB-4CD2C2942BCA}"/>
              </a:ext>
            </a:extLst>
          </p:cNvPr>
          <p:cNvSpPr txBox="1"/>
          <p:nvPr/>
        </p:nvSpPr>
        <p:spPr>
          <a:xfrm>
            <a:off x="4879144" y="2811825"/>
            <a:ext cx="2409555" cy="1231106"/>
          </a:xfrm>
          <a:prstGeom prst="rect">
            <a:avLst/>
          </a:prstGeom>
          <a:noFill/>
        </p:spPr>
        <p:txBody>
          <a:bodyPr wrap="square" lIns="0" tIns="0" rIns="0" bIns="0" rtlCol="0">
            <a:spAutoFit/>
          </a:bodyPr>
          <a:lstStyle/>
          <a:p>
            <a:pPr algn="ctr"/>
            <a:r>
              <a:rPr lang="en-US" sz="2000" b="1">
                <a:solidFill>
                  <a:schemeClr val="bg1"/>
                </a:solidFill>
                <a:ea typeface="Segoe UI" pitchFamily="34" charset="0"/>
                <a:cs typeface="Segoe UI" pitchFamily="34" charset="0"/>
              </a:rPr>
              <a:t>Modernization</a:t>
            </a:r>
            <a:r>
              <a:rPr lang="en-US" sz="2000">
                <a:solidFill>
                  <a:srgbClr val="FFFFFF"/>
                </a:solidFill>
                <a:ea typeface="Segoe UI" pitchFamily="34" charset="0"/>
                <a:cs typeface="Segoe UI" pitchFamily="34" charset="0"/>
              </a:rPr>
              <a:t> of existing application and data estate for AI</a:t>
            </a:r>
            <a:endParaRPr lang="en-US" sz="2000"/>
          </a:p>
        </p:txBody>
      </p:sp>
      <p:sp>
        <p:nvSpPr>
          <p:cNvPr id="14" name="TextBox 13">
            <a:extLst>
              <a:ext uri="{FF2B5EF4-FFF2-40B4-BE49-F238E27FC236}">
                <a16:creationId xmlns:a16="http://schemas.microsoft.com/office/drawing/2014/main" id="{BAE9CFA1-D5FF-4946-2BCA-6D87B35E157E}"/>
              </a:ext>
            </a:extLst>
          </p:cNvPr>
          <p:cNvSpPr txBox="1"/>
          <p:nvPr/>
        </p:nvSpPr>
        <p:spPr>
          <a:xfrm>
            <a:off x="8638161" y="2822084"/>
            <a:ext cx="2331121" cy="1231106"/>
          </a:xfrm>
          <a:prstGeom prst="rect">
            <a:avLst/>
          </a:prstGeom>
          <a:noFill/>
        </p:spPr>
        <p:txBody>
          <a:bodyPr wrap="square" lIns="0" tIns="0" rIns="0" bIns="0" rtlCol="0">
            <a:spAutoFit/>
          </a:bodyPr>
          <a:lstStyle/>
          <a:p>
            <a:pPr algn="ctr"/>
            <a:r>
              <a:rPr lang="en-US" sz="2000" b="1">
                <a:solidFill>
                  <a:schemeClr val="bg1"/>
                </a:solidFill>
                <a:ea typeface="Segoe UI" pitchFamily="34" charset="0"/>
                <a:cs typeface="Segoe UI" pitchFamily="34" charset="0"/>
              </a:rPr>
              <a:t>Platform operations </a:t>
            </a:r>
            <a:r>
              <a:rPr lang="en-US" sz="2000">
                <a:solidFill>
                  <a:srgbClr val="FFFFFF"/>
                </a:solidFill>
                <a:ea typeface="Segoe UI" pitchFamily="34" charset="0"/>
                <a:cs typeface="Segoe UI" pitchFamily="34" charset="0"/>
              </a:rPr>
              <a:t>for intelligent app deployment</a:t>
            </a:r>
            <a:endParaRPr lang="en-US" sz="2000"/>
          </a:p>
        </p:txBody>
      </p:sp>
    </p:spTree>
    <p:extLst>
      <p:ext uri="{BB962C8B-B14F-4D97-AF65-F5344CB8AC3E}">
        <p14:creationId xmlns:p14="http://schemas.microsoft.com/office/powerpoint/2010/main" val="246366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7991656-B00B-16EE-6DA9-F0942373023B}"/>
              </a:ext>
              <a:ext uri="{C183D7F6-B498-43B3-948B-1728B52AA6E4}">
                <adec:decorative xmlns:adec="http://schemas.microsoft.com/office/drawing/2017/decorative" val="1"/>
              </a:ext>
            </a:extLst>
          </p:cNvPr>
          <p:cNvSpPr/>
          <p:nvPr/>
        </p:nvSpPr>
        <p:spPr bwMode="auto">
          <a:xfrm>
            <a:off x="1333897" y="3175748"/>
            <a:ext cx="914400" cy="914400"/>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kern="0">
              <a:solidFill>
                <a:srgbClr val="FFFFFF"/>
              </a:solidFill>
              <a:latin typeface="Segoe UI Semibold" panose="020B0702040204020203" pitchFamily="34" charset="0"/>
              <a:cs typeface="Segoe UI Semibold" panose="020B0702040204020203" pitchFamily="34" charset="0"/>
            </a:endParaRPr>
          </a:p>
        </p:txBody>
      </p:sp>
      <p:sp>
        <p:nvSpPr>
          <p:cNvPr id="5" name="Oval 4">
            <a:extLst>
              <a:ext uri="{FF2B5EF4-FFF2-40B4-BE49-F238E27FC236}">
                <a16:creationId xmlns:a16="http://schemas.microsoft.com/office/drawing/2014/main" id="{4336CD3D-287B-CB67-CF13-92236FAE22BE}"/>
              </a:ext>
              <a:ext uri="{C183D7F6-B498-43B3-948B-1728B52AA6E4}">
                <adec:decorative xmlns:adec="http://schemas.microsoft.com/office/drawing/2017/decorative" val="1"/>
              </a:ext>
            </a:extLst>
          </p:cNvPr>
          <p:cNvSpPr/>
          <p:nvPr/>
        </p:nvSpPr>
        <p:spPr bwMode="auto">
          <a:xfrm>
            <a:off x="3057842" y="3175749"/>
            <a:ext cx="914400" cy="914400"/>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kern="0">
              <a:solidFill>
                <a:srgbClr val="FFFFFF"/>
              </a:solidFill>
              <a:latin typeface="Segoe UI Semibold" panose="020B0702040204020203" pitchFamily="34" charset="0"/>
              <a:cs typeface="Segoe UI Semibold" panose="020B0702040204020203" pitchFamily="34" charset="0"/>
            </a:endParaRPr>
          </a:p>
        </p:txBody>
      </p:sp>
      <p:sp>
        <p:nvSpPr>
          <p:cNvPr id="7" name="Oval 6">
            <a:extLst>
              <a:ext uri="{FF2B5EF4-FFF2-40B4-BE49-F238E27FC236}">
                <a16:creationId xmlns:a16="http://schemas.microsoft.com/office/drawing/2014/main" id="{B8333410-0BBC-6B94-5E2A-845349DF0BF5}"/>
              </a:ext>
              <a:ext uri="{C183D7F6-B498-43B3-948B-1728B52AA6E4}">
                <adec:decorative xmlns:adec="http://schemas.microsoft.com/office/drawing/2017/decorative" val="1"/>
              </a:ext>
            </a:extLst>
          </p:cNvPr>
          <p:cNvSpPr/>
          <p:nvPr/>
        </p:nvSpPr>
        <p:spPr bwMode="auto">
          <a:xfrm>
            <a:off x="4779803" y="3175748"/>
            <a:ext cx="914400" cy="914400"/>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kern="0">
              <a:solidFill>
                <a:srgbClr val="FFFFFF"/>
              </a:solidFill>
              <a:latin typeface="Segoe UI Semibold" panose="020B0702040204020203" pitchFamily="34" charset="0"/>
              <a:cs typeface="Segoe UI Semibold" panose="020B0702040204020203" pitchFamily="34" charset="0"/>
            </a:endParaRPr>
          </a:p>
        </p:txBody>
      </p:sp>
      <p:sp>
        <p:nvSpPr>
          <p:cNvPr id="11" name="Oval 10">
            <a:extLst>
              <a:ext uri="{FF2B5EF4-FFF2-40B4-BE49-F238E27FC236}">
                <a16:creationId xmlns:a16="http://schemas.microsoft.com/office/drawing/2014/main" id="{40D987D7-0C16-5619-F3CC-5BBEF120FF97}"/>
              </a:ext>
              <a:ext uri="{C183D7F6-B498-43B3-948B-1728B52AA6E4}">
                <adec:decorative xmlns:adec="http://schemas.microsoft.com/office/drawing/2017/decorative" val="1"/>
              </a:ext>
            </a:extLst>
          </p:cNvPr>
          <p:cNvSpPr/>
          <p:nvPr/>
        </p:nvSpPr>
        <p:spPr bwMode="auto">
          <a:xfrm>
            <a:off x="6501764" y="3175748"/>
            <a:ext cx="914400" cy="914400"/>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kern="0">
              <a:solidFill>
                <a:srgbClr val="FFFFFF"/>
              </a:solidFill>
              <a:latin typeface="Segoe UI Semibold" panose="020B0702040204020203" pitchFamily="34" charset="0"/>
              <a:cs typeface="Segoe UI Semibold" panose="020B0702040204020203" pitchFamily="34" charset="0"/>
            </a:endParaRPr>
          </a:p>
        </p:txBody>
      </p:sp>
      <p:sp>
        <p:nvSpPr>
          <p:cNvPr id="12" name="Oval 11">
            <a:extLst>
              <a:ext uri="{FF2B5EF4-FFF2-40B4-BE49-F238E27FC236}">
                <a16:creationId xmlns:a16="http://schemas.microsoft.com/office/drawing/2014/main" id="{1FAC6681-41A5-6007-E1C1-66A77E8CCB33}"/>
              </a:ext>
              <a:ext uri="{C183D7F6-B498-43B3-948B-1728B52AA6E4}">
                <adec:decorative xmlns:adec="http://schemas.microsoft.com/office/drawing/2017/decorative" val="1"/>
              </a:ext>
            </a:extLst>
          </p:cNvPr>
          <p:cNvSpPr/>
          <p:nvPr/>
        </p:nvSpPr>
        <p:spPr bwMode="auto">
          <a:xfrm>
            <a:off x="8223725" y="3175748"/>
            <a:ext cx="914400" cy="914400"/>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kern="0">
              <a:solidFill>
                <a:srgbClr val="FFFFFF"/>
              </a:solidFill>
              <a:latin typeface="Segoe UI Semibold" panose="020B0702040204020203" pitchFamily="34" charset="0"/>
              <a:cs typeface="Segoe UI Semibold" panose="020B0702040204020203" pitchFamily="34" charset="0"/>
            </a:endParaRPr>
          </a:p>
        </p:txBody>
      </p:sp>
      <p:sp>
        <p:nvSpPr>
          <p:cNvPr id="13" name="Oval 12">
            <a:extLst>
              <a:ext uri="{FF2B5EF4-FFF2-40B4-BE49-F238E27FC236}">
                <a16:creationId xmlns:a16="http://schemas.microsoft.com/office/drawing/2014/main" id="{EB7140BC-22DF-EC08-95B1-F2C3FF329903}"/>
              </a:ext>
              <a:ext uri="{C183D7F6-B498-43B3-948B-1728B52AA6E4}">
                <adec:decorative xmlns:adec="http://schemas.microsoft.com/office/drawing/2017/decorative" val="1"/>
              </a:ext>
            </a:extLst>
          </p:cNvPr>
          <p:cNvSpPr/>
          <p:nvPr/>
        </p:nvSpPr>
        <p:spPr bwMode="auto">
          <a:xfrm>
            <a:off x="9945686" y="3175748"/>
            <a:ext cx="914400" cy="914400"/>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kern="0">
              <a:solidFill>
                <a:srgbClr val="FFFFFF"/>
              </a:solidFill>
              <a:latin typeface="Segoe UI Semibold" panose="020B0702040204020203" pitchFamily="34" charset="0"/>
              <a:cs typeface="Segoe UI Semibold" panose="020B0702040204020203" pitchFamily="34" charset="0"/>
            </a:endParaRPr>
          </a:p>
        </p:txBody>
      </p:sp>
      <p:sp>
        <p:nvSpPr>
          <p:cNvPr id="14" name="Graphic 16">
            <a:extLst>
              <a:ext uri="{FF2B5EF4-FFF2-40B4-BE49-F238E27FC236}">
                <a16:creationId xmlns:a16="http://schemas.microsoft.com/office/drawing/2014/main" id="{E34AA9AD-0466-7622-1772-6B11D8DFA5E5}"/>
              </a:ext>
              <a:ext uri="{C183D7F6-B498-43B3-948B-1728B52AA6E4}">
                <adec:decorative xmlns:adec="http://schemas.microsoft.com/office/drawing/2017/decorative" val="1"/>
              </a:ext>
            </a:extLst>
          </p:cNvPr>
          <p:cNvSpPr/>
          <p:nvPr/>
        </p:nvSpPr>
        <p:spPr>
          <a:xfrm>
            <a:off x="1619698" y="3442448"/>
            <a:ext cx="342799" cy="381000"/>
          </a:xfrm>
          <a:custGeom>
            <a:avLst/>
            <a:gdLst>
              <a:gd name="connsiteX0" fmla="*/ 171401 w 342799"/>
              <a:gd name="connsiteY0" fmla="*/ 85725 h 381000"/>
              <a:gd name="connsiteX1" fmla="*/ 214264 w 342799"/>
              <a:gd name="connsiteY1" fmla="*/ 42863 h 381000"/>
              <a:gd name="connsiteX2" fmla="*/ 171401 w 342799"/>
              <a:gd name="connsiteY2" fmla="*/ 0 h 381000"/>
              <a:gd name="connsiteX3" fmla="*/ 128539 w 342799"/>
              <a:gd name="connsiteY3" fmla="*/ 42863 h 381000"/>
              <a:gd name="connsiteX4" fmla="*/ 171401 w 342799"/>
              <a:gd name="connsiteY4" fmla="*/ 85725 h 381000"/>
              <a:gd name="connsiteX5" fmla="*/ 59954 w 342799"/>
              <a:gd name="connsiteY5" fmla="*/ 41491 h 381000"/>
              <a:gd name="connsiteX6" fmla="*/ 3539 w 342799"/>
              <a:gd name="connsiteY6" fmla="*/ 64045 h 381000"/>
              <a:gd name="connsiteX7" fmla="*/ 26038 w 342799"/>
              <a:gd name="connsiteY7" fmla="*/ 120323 h 381000"/>
              <a:gd name="connsiteX8" fmla="*/ 83639 w 342799"/>
              <a:gd name="connsiteY8" fmla="*/ 144774 h 381000"/>
              <a:gd name="connsiteX9" fmla="*/ 95246 w 342799"/>
              <a:gd name="connsiteY9" fmla="*/ 162310 h 381000"/>
              <a:gd name="connsiteX10" fmla="*/ 95246 w 342799"/>
              <a:gd name="connsiteY10" fmla="*/ 220212 h 381000"/>
              <a:gd name="connsiteX11" fmla="*/ 59451 w 342799"/>
              <a:gd name="connsiteY11" fmla="*/ 324168 h 381000"/>
              <a:gd name="connsiteX12" fmla="*/ 86024 w 342799"/>
              <a:gd name="connsiteY12" fmla="*/ 378649 h 381000"/>
              <a:gd name="connsiteX13" fmla="*/ 140506 w 342799"/>
              <a:gd name="connsiteY13" fmla="*/ 352076 h 381000"/>
              <a:gd name="connsiteX14" fmla="*/ 166898 w 342799"/>
              <a:gd name="connsiteY14" fmla="*/ 275429 h 381000"/>
              <a:gd name="connsiteX15" fmla="*/ 175905 w 342799"/>
              <a:gd name="connsiteY15" fmla="*/ 275429 h 381000"/>
              <a:gd name="connsiteX16" fmla="*/ 202298 w 342799"/>
              <a:gd name="connsiteY16" fmla="*/ 352080 h 381000"/>
              <a:gd name="connsiteX17" fmla="*/ 256779 w 342799"/>
              <a:gd name="connsiteY17" fmla="*/ 378653 h 381000"/>
              <a:gd name="connsiteX18" fmla="*/ 283352 w 342799"/>
              <a:gd name="connsiteY18" fmla="*/ 324172 h 381000"/>
              <a:gd name="connsiteX19" fmla="*/ 247645 w 342799"/>
              <a:gd name="connsiteY19" fmla="*/ 220218 h 381000"/>
              <a:gd name="connsiteX20" fmla="*/ 247645 w 342799"/>
              <a:gd name="connsiteY20" fmla="*/ 162270 h 381000"/>
              <a:gd name="connsiteX21" fmla="*/ 259252 w 342799"/>
              <a:gd name="connsiteY21" fmla="*/ 144734 h 381000"/>
              <a:gd name="connsiteX22" fmla="*/ 316760 w 342799"/>
              <a:gd name="connsiteY22" fmla="*/ 120323 h 381000"/>
              <a:gd name="connsiteX23" fmla="*/ 339260 w 342799"/>
              <a:gd name="connsiteY23" fmla="*/ 64045 h 381000"/>
              <a:gd name="connsiteX24" fmla="*/ 282844 w 342799"/>
              <a:gd name="connsiteY24" fmla="*/ 41491 h 381000"/>
              <a:gd name="connsiteX25" fmla="*/ 252249 w 342799"/>
              <a:gd name="connsiteY25" fmla="*/ 54478 h 381000"/>
              <a:gd name="connsiteX26" fmla="*/ 239013 w 342799"/>
              <a:gd name="connsiteY26" fmla="*/ 68402 h 381000"/>
              <a:gd name="connsiteX27" fmla="*/ 171401 w 342799"/>
              <a:gd name="connsiteY27" fmla="*/ 115118 h 381000"/>
              <a:gd name="connsiteX28" fmla="*/ 103786 w 342799"/>
              <a:gd name="connsiteY28" fmla="*/ 68403 h 381000"/>
              <a:gd name="connsiteX29" fmla="*/ 90551 w 342799"/>
              <a:gd name="connsiteY29" fmla="*/ 54479 h 381000"/>
              <a:gd name="connsiteX30" fmla="*/ 59954 w 342799"/>
              <a:gd name="connsiteY30" fmla="*/ 4149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2799" h="381000">
                <a:moveTo>
                  <a:pt x="171401" y="85725"/>
                </a:moveTo>
                <a:cubicBezTo>
                  <a:pt x="195073" y="85725"/>
                  <a:pt x="214264" y="66535"/>
                  <a:pt x="214264" y="42863"/>
                </a:cubicBezTo>
                <a:cubicBezTo>
                  <a:pt x="214264" y="19190"/>
                  <a:pt x="195073" y="0"/>
                  <a:pt x="171401" y="0"/>
                </a:cubicBezTo>
                <a:cubicBezTo>
                  <a:pt x="147730" y="0"/>
                  <a:pt x="128539" y="19190"/>
                  <a:pt x="128539" y="42863"/>
                </a:cubicBezTo>
                <a:cubicBezTo>
                  <a:pt x="128539" y="66535"/>
                  <a:pt x="147730" y="85725"/>
                  <a:pt x="171401" y="85725"/>
                </a:cubicBezTo>
                <a:close/>
                <a:moveTo>
                  <a:pt x="59954" y="41491"/>
                </a:moveTo>
                <a:cubicBezTo>
                  <a:pt x="38178" y="32248"/>
                  <a:pt x="12942" y="42337"/>
                  <a:pt x="3539" y="64045"/>
                </a:cubicBezTo>
                <a:cubicBezTo>
                  <a:pt x="-5896" y="85829"/>
                  <a:pt x="4186" y="111048"/>
                  <a:pt x="26038" y="120323"/>
                </a:cubicBezTo>
                <a:lnTo>
                  <a:pt x="83639" y="144774"/>
                </a:lnTo>
                <a:cubicBezTo>
                  <a:pt x="90676" y="147760"/>
                  <a:pt x="95246" y="154665"/>
                  <a:pt x="95246" y="162310"/>
                </a:cubicBezTo>
                <a:lnTo>
                  <a:pt x="95246" y="220212"/>
                </a:lnTo>
                <a:lnTo>
                  <a:pt x="59451" y="324168"/>
                </a:lnTo>
                <a:cubicBezTo>
                  <a:pt x="51744" y="346550"/>
                  <a:pt x="63641" y="370944"/>
                  <a:pt x="86024" y="378649"/>
                </a:cubicBezTo>
                <a:cubicBezTo>
                  <a:pt x="108406" y="386357"/>
                  <a:pt x="132799" y="374460"/>
                  <a:pt x="140506" y="352076"/>
                </a:cubicBezTo>
                <a:lnTo>
                  <a:pt x="166898" y="275429"/>
                </a:lnTo>
                <a:cubicBezTo>
                  <a:pt x="168372" y="271146"/>
                  <a:pt x="174430" y="271146"/>
                  <a:pt x="175905" y="275429"/>
                </a:cubicBezTo>
                <a:lnTo>
                  <a:pt x="202298" y="352080"/>
                </a:lnTo>
                <a:cubicBezTo>
                  <a:pt x="210004" y="374464"/>
                  <a:pt x="234398" y="386361"/>
                  <a:pt x="256779" y="378653"/>
                </a:cubicBezTo>
                <a:cubicBezTo>
                  <a:pt x="279163" y="370947"/>
                  <a:pt x="291060" y="346554"/>
                  <a:pt x="283352" y="324172"/>
                </a:cubicBezTo>
                <a:lnTo>
                  <a:pt x="247645" y="220218"/>
                </a:lnTo>
                <a:lnTo>
                  <a:pt x="247645" y="162270"/>
                </a:lnTo>
                <a:cubicBezTo>
                  <a:pt x="247645" y="154625"/>
                  <a:pt x="252215" y="147721"/>
                  <a:pt x="259252" y="144734"/>
                </a:cubicBezTo>
                <a:lnTo>
                  <a:pt x="316760" y="120323"/>
                </a:lnTo>
                <a:cubicBezTo>
                  <a:pt x="338613" y="111048"/>
                  <a:pt x="348696" y="85829"/>
                  <a:pt x="339260" y="64045"/>
                </a:cubicBezTo>
                <a:cubicBezTo>
                  <a:pt x="329857" y="42337"/>
                  <a:pt x="304622" y="32248"/>
                  <a:pt x="282844" y="41491"/>
                </a:cubicBezTo>
                <a:lnTo>
                  <a:pt x="252249" y="54478"/>
                </a:lnTo>
                <a:cubicBezTo>
                  <a:pt x="245759" y="57233"/>
                  <a:pt x="241233" y="62533"/>
                  <a:pt x="239013" y="68402"/>
                </a:cubicBezTo>
                <a:cubicBezTo>
                  <a:pt x="228688" y="95726"/>
                  <a:pt x="202291" y="115118"/>
                  <a:pt x="171401" y="115118"/>
                </a:cubicBezTo>
                <a:cubicBezTo>
                  <a:pt x="140510" y="115118"/>
                  <a:pt x="114112" y="95726"/>
                  <a:pt x="103786" y="68403"/>
                </a:cubicBezTo>
                <a:cubicBezTo>
                  <a:pt x="101568" y="62534"/>
                  <a:pt x="97041" y="57234"/>
                  <a:pt x="90551" y="54479"/>
                </a:cubicBezTo>
                <a:lnTo>
                  <a:pt x="59954" y="41491"/>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5" name="Graphic 179">
            <a:extLst>
              <a:ext uri="{FF2B5EF4-FFF2-40B4-BE49-F238E27FC236}">
                <a16:creationId xmlns:a16="http://schemas.microsoft.com/office/drawing/2014/main" id="{4787EC98-BE5A-1092-53EF-4ED2D93C3228}"/>
              </a:ext>
              <a:ext uri="{C183D7F6-B498-43B3-948B-1728B52AA6E4}">
                <adec:decorative xmlns:adec="http://schemas.microsoft.com/office/drawing/2017/decorative" val="1"/>
              </a:ext>
            </a:extLst>
          </p:cNvPr>
          <p:cNvSpPr/>
          <p:nvPr/>
        </p:nvSpPr>
        <p:spPr>
          <a:xfrm>
            <a:off x="3324500" y="3452011"/>
            <a:ext cx="381085" cy="361875"/>
          </a:xfrm>
          <a:custGeom>
            <a:avLst/>
            <a:gdLst>
              <a:gd name="connsiteX0" fmla="*/ 279490 w 381085"/>
              <a:gd name="connsiteY0" fmla="*/ 116215 h 361875"/>
              <a:gd name="connsiteX1" fmla="*/ 381086 w 381085"/>
              <a:gd name="connsiteY1" fmla="*/ 238051 h 361875"/>
              <a:gd name="connsiteX2" fmla="*/ 257261 w 381085"/>
              <a:gd name="connsiteY2" fmla="*/ 361876 h 361875"/>
              <a:gd name="connsiteX3" fmla="*/ 180912 w 381085"/>
              <a:gd name="connsiteY3" fmla="*/ 335552 h 361875"/>
              <a:gd name="connsiteX4" fmla="*/ 180901 w 381085"/>
              <a:gd name="connsiteY4" fmla="*/ 347588 h 361875"/>
              <a:gd name="connsiteX5" fmla="*/ 168553 w 381085"/>
              <a:gd name="connsiteY5" fmla="*/ 361744 h 361875"/>
              <a:gd name="connsiteX6" fmla="*/ 166613 w 381085"/>
              <a:gd name="connsiteY6" fmla="*/ 361876 h 361875"/>
              <a:gd name="connsiteX7" fmla="*/ 152457 w 381085"/>
              <a:gd name="connsiteY7" fmla="*/ 349525 h 361875"/>
              <a:gd name="connsiteX8" fmla="*/ 152326 w 381085"/>
              <a:gd name="connsiteY8" fmla="*/ 347588 h 361875"/>
              <a:gd name="connsiteX9" fmla="*/ 152326 w 381085"/>
              <a:gd name="connsiteY9" fmla="*/ 299990 h 361875"/>
              <a:gd name="connsiteX10" fmla="*/ 164676 w 381085"/>
              <a:gd name="connsiteY10" fmla="*/ 285832 h 361875"/>
              <a:gd name="connsiteX11" fmla="*/ 166613 w 381085"/>
              <a:gd name="connsiteY11" fmla="*/ 285702 h 361875"/>
              <a:gd name="connsiteX12" fmla="*/ 214326 w 381085"/>
              <a:gd name="connsiteY12" fmla="*/ 285702 h 361875"/>
              <a:gd name="connsiteX13" fmla="*/ 228613 w 381085"/>
              <a:gd name="connsiteY13" fmla="*/ 299990 h 361875"/>
              <a:gd name="connsiteX14" fmla="*/ 216265 w 381085"/>
              <a:gd name="connsiteY14" fmla="*/ 314146 h 361875"/>
              <a:gd name="connsiteX15" fmla="*/ 214326 w 381085"/>
              <a:gd name="connsiteY15" fmla="*/ 314277 h 361875"/>
              <a:gd name="connsiteX16" fmla="*/ 200151 w 381085"/>
              <a:gd name="connsiteY16" fmla="*/ 314298 h 361875"/>
              <a:gd name="connsiteX17" fmla="*/ 257261 w 381085"/>
              <a:gd name="connsiteY17" fmla="*/ 333301 h 361875"/>
              <a:gd name="connsiteX18" fmla="*/ 352511 w 381085"/>
              <a:gd name="connsiteY18" fmla="*/ 238051 h 361875"/>
              <a:gd name="connsiteX19" fmla="*/ 284190 w 381085"/>
              <a:gd name="connsiteY19" fmla="*/ 146660 h 361875"/>
              <a:gd name="connsiteX20" fmla="*/ 279490 w 381085"/>
              <a:gd name="connsiteY20" fmla="*/ 116215 h 361875"/>
              <a:gd name="connsiteX21" fmla="*/ 237860 w 381085"/>
              <a:gd name="connsiteY21" fmla="*/ 0 h 361875"/>
              <a:gd name="connsiteX22" fmla="*/ 285485 w 381085"/>
              <a:gd name="connsiteY22" fmla="*/ 47625 h 361875"/>
              <a:gd name="connsiteX23" fmla="*/ 256409 w 381085"/>
              <a:gd name="connsiteY23" fmla="*/ 91503 h 361875"/>
              <a:gd name="connsiteX24" fmla="*/ 271994 w 381085"/>
              <a:gd name="connsiteY24" fmla="*/ 192748 h 361875"/>
              <a:gd name="connsiteX25" fmla="*/ 304886 w 381085"/>
              <a:gd name="connsiteY25" fmla="*/ 238051 h 361875"/>
              <a:gd name="connsiteX26" fmla="*/ 257261 w 381085"/>
              <a:gd name="connsiteY26" fmla="*/ 285676 h 361875"/>
              <a:gd name="connsiteX27" fmla="*/ 219172 w 381085"/>
              <a:gd name="connsiteY27" fmla="*/ 266643 h 361875"/>
              <a:gd name="connsiteX28" fmla="*/ 85715 w 381085"/>
              <a:gd name="connsiteY28" fmla="*/ 266643 h 361875"/>
              <a:gd name="connsiteX29" fmla="*/ 47625 w 381085"/>
              <a:gd name="connsiteY29" fmla="*/ 285676 h 361875"/>
              <a:gd name="connsiteX30" fmla="*/ 0 w 381085"/>
              <a:gd name="connsiteY30" fmla="*/ 238051 h 361875"/>
              <a:gd name="connsiteX31" fmla="*/ 32798 w 381085"/>
              <a:gd name="connsiteY31" fmla="*/ 192778 h 361875"/>
              <a:gd name="connsiteX32" fmla="*/ 48359 w 381085"/>
              <a:gd name="connsiteY32" fmla="*/ 91600 h 361875"/>
              <a:gd name="connsiteX33" fmla="*/ 19050 w 381085"/>
              <a:gd name="connsiteY33" fmla="*/ 47625 h 361875"/>
              <a:gd name="connsiteX34" fmla="*/ 66675 w 381085"/>
              <a:gd name="connsiteY34" fmla="*/ 0 h 361875"/>
              <a:gd name="connsiteX35" fmla="*/ 104721 w 381085"/>
              <a:gd name="connsiteY35" fmla="*/ 18973 h 361875"/>
              <a:gd name="connsiteX36" fmla="*/ 199815 w 381085"/>
              <a:gd name="connsiteY36" fmla="*/ 18973 h 361875"/>
              <a:gd name="connsiteX37" fmla="*/ 237860 w 381085"/>
              <a:gd name="connsiteY37" fmla="*/ 0 h 361875"/>
              <a:gd name="connsiteX38" fmla="*/ 190235 w 381085"/>
              <a:gd name="connsiteY38" fmla="*/ 47548 h 361875"/>
              <a:gd name="connsiteX39" fmla="*/ 114300 w 381085"/>
              <a:gd name="connsiteY39" fmla="*/ 47548 h 361875"/>
              <a:gd name="connsiteX40" fmla="*/ 76879 w 381085"/>
              <a:gd name="connsiteY40" fmla="*/ 94154 h 361875"/>
              <a:gd name="connsiteX41" fmla="*/ 61734 w 381085"/>
              <a:gd name="connsiteY41" fmla="*/ 192550 h 361875"/>
              <a:gd name="connsiteX42" fmla="*/ 95121 w 381085"/>
              <a:gd name="connsiteY42" fmla="*/ 234517 h 361875"/>
              <a:gd name="connsiteX43" fmla="*/ 95250 w 381085"/>
              <a:gd name="connsiteY43" fmla="*/ 238051 h 361875"/>
              <a:gd name="connsiteX44" fmla="*/ 209636 w 381085"/>
              <a:gd name="connsiteY44" fmla="*/ 238051 h 361875"/>
              <a:gd name="connsiteX45" fmla="*/ 243021 w 381085"/>
              <a:gd name="connsiteY45" fmla="*/ 192592 h 361875"/>
              <a:gd name="connsiteX46" fmla="*/ 227907 w 381085"/>
              <a:gd name="connsiteY46" fmla="*/ 94208 h 361875"/>
              <a:gd name="connsiteX47" fmla="*/ 190346 w 381085"/>
              <a:gd name="connsiteY47" fmla="*/ 50868 h 361875"/>
              <a:gd name="connsiteX48" fmla="*/ 190235 w 381085"/>
              <a:gd name="connsiteY48" fmla="*/ 47548 h 36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1085" h="361875">
                <a:moveTo>
                  <a:pt x="279490" y="116215"/>
                </a:moveTo>
                <a:cubicBezTo>
                  <a:pt x="337269" y="126687"/>
                  <a:pt x="381086" y="177251"/>
                  <a:pt x="381086" y="238051"/>
                </a:cubicBezTo>
                <a:cubicBezTo>
                  <a:pt x="381086" y="306436"/>
                  <a:pt x="325648" y="361876"/>
                  <a:pt x="257261" y="361876"/>
                </a:cubicBezTo>
                <a:cubicBezTo>
                  <a:pt x="229013" y="361876"/>
                  <a:pt x="202328" y="352345"/>
                  <a:pt x="180912" y="335552"/>
                </a:cubicBezTo>
                <a:lnTo>
                  <a:pt x="180901" y="347588"/>
                </a:lnTo>
                <a:cubicBezTo>
                  <a:pt x="180901" y="354821"/>
                  <a:pt x="175527" y="360799"/>
                  <a:pt x="168553" y="361744"/>
                </a:cubicBezTo>
                <a:lnTo>
                  <a:pt x="166613" y="361876"/>
                </a:lnTo>
                <a:cubicBezTo>
                  <a:pt x="159380" y="361876"/>
                  <a:pt x="153402" y="356500"/>
                  <a:pt x="152457" y="349525"/>
                </a:cubicBezTo>
                <a:lnTo>
                  <a:pt x="152326" y="347588"/>
                </a:lnTo>
                <a:lnTo>
                  <a:pt x="152326" y="299990"/>
                </a:lnTo>
                <a:cubicBezTo>
                  <a:pt x="152326" y="292756"/>
                  <a:pt x="157702" y="286779"/>
                  <a:pt x="164676" y="285832"/>
                </a:cubicBezTo>
                <a:lnTo>
                  <a:pt x="166613" y="285702"/>
                </a:lnTo>
                <a:lnTo>
                  <a:pt x="214326" y="285702"/>
                </a:lnTo>
                <a:cubicBezTo>
                  <a:pt x="222216" y="285702"/>
                  <a:pt x="228613" y="292097"/>
                  <a:pt x="228613" y="299990"/>
                </a:cubicBezTo>
                <a:cubicBezTo>
                  <a:pt x="228613" y="307223"/>
                  <a:pt x="223239" y="313201"/>
                  <a:pt x="216265" y="314146"/>
                </a:cubicBezTo>
                <a:lnTo>
                  <a:pt x="214326" y="314277"/>
                </a:lnTo>
                <a:lnTo>
                  <a:pt x="200151" y="314298"/>
                </a:lnTo>
                <a:cubicBezTo>
                  <a:pt x="216341" y="326446"/>
                  <a:pt x="236228" y="333301"/>
                  <a:pt x="257261" y="333301"/>
                </a:cubicBezTo>
                <a:cubicBezTo>
                  <a:pt x="309867" y="333301"/>
                  <a:pt x="352511" y="290655"/>
                  <a:pt x="352511" y="238051"/>
                </a:cubicBezTo>
                <a:cubicBezTo>
                  <a:pt x="352511" y="194797"/>
                  <a:pt x="323682" y="158277"/>
                  <a:pt x="284190" y="146660"/>
                </a:cubicBezTo>
                <a:lnTo>
                  <a:pt x="279490" y="116215"/>
                </a:lnTo>
                <a:close/>
                <a:moveTo>
                  <a:pt x="237860" y="0"/>
                </a:moveTo>
                <a:cubicBezTo>
                  <a:pt x="264164" y="0"/>
                  <a:pt x="285485" y="21322"/>
                  <a:pt x="285485" y="47625"/>
                </a:cubicBezTo>
                <a:cubicBezTo>
                  <a:pt x="285485" y="67348"/>
                  <a:pt x="273497" y="84271"/>
                  <a:pt x="256409" y="91503"/>
                </a:cubicBezTo>
                <a:lnTo>
                  <a:pt x="271994" y="192748"/>
                </a:lnTo>
                <a:cubicBezTo>
                  <a:pt x="291086" y="198952"/>
                  <a:pt x="304886" y="216890"/>
                  <a:pt x="304886" y="238051"/>
                </a:cubicBezTo>
                <a:cubicBezTo>
                  <a:pt x="304886" y="264353"/>
                  <a:pt x="283565" y="285676"/>
                  <a:pt x="257261" y="285676"/>
                </a:cubicBezTo>
                <a:cubicBezTo>
                  <a:pt x="241689" y="285676"/>
                  <a:pt x="227861" y="278200"/>
                  <a:pt x="219172" y="266643"/>
                </a:cubicBezTo>
                <a:lnTo>
                  <a:pt x="85715" y="266643"/>
                </a:lnTo>
                <a:cubicBezTo>
                  <a:pt x="77025" y="278200"/>
                  <a:pt x="63198" y="285676"/>
                  <a:pt x="47625" y="285676"/>
                </a:cubicBezTo>
                <a:cubicBezTo>
                  <a:pt x="21322" y="285676"/>
                  <a:pt x="0" y="264353"/>
                  <a:pt x="0" y="238051"/>
                </a:cubicBezTo>
                <a:cubicBezTo>
                  <a:pt x="0" y="216924"/>
                  <a:pt x="13755" y="199011"/>
                  <a:pt x="32798" y="192778"/>
                </a:cubicBezTo>
                <a:lnTo>
                  <a:pt x="48359" y="91600"/>
                </a:lnTo>
                <a:cubicBezTo>
                  <a:pt x="31148" y="84424"/>
                  <a:pt x="19050" y="67437"/>
                  <a:pt x="19050" y="47625"/>
                </a:cubicBezTo>
                <a:cubicBezTo>
                  <a:pt x="19050" y="21322"/>
                  <a:pt x="40372" y="0"/>
                  <a:pt x="66675" y="0"/>
                </a:cubicBezTo>
                <a:cubicBezTo>
                  <a:pt x="82222" y="0"/>
                  <a:pt x="96029" y="7449"/>
                  <a:pt x="104721" y="18973"/>
                </a:cubicBezTo>
                <a:lnTo>
                  <a:pt x="199815" y="18973"/>
                </a:lnTo>
                <a:cubicBezTo>
                  <a:pt x="208508" y="7449"/>
                  <a:pt x="222314" y="0"/>
                  <a:pt x="237860" y="0"/>
                </a:cubicBezTo>
                <a:close/>
                <a:moveTo>
                  <a:pt x="190235" y="47548"/>
                </a:moveTo>
                <a:lnTo>
                  <a:pt x="114300" y="47548"/>
                </a:lnTo>
                <a:cubicBezTo>
                  <a:pt x="114300" y="70425"/>
                  <a:pt x="98278" y="89483"/>
                  <a:pt x="76879" y="94154"/>
                </a:cubicBezTo>
                <a:lnTo>
                  <a:pt x="61734" y="192550"/>
                </a:lnTo>
                <a:cubicBezTo>
                  <a:pt x="80069" y="198228"/>
                  <a:pt x="93667" y="214686"/>
                  <a:pt x="95121" y="234517"/>
                </a:cubicBezTo>
                <a:lnTo>
                  <a:pt x="95250" y="238051"/>
                </a:lnTo>
                <a:lnTo>
                  <a:pt x="209636" y="238051"/>
                </a:lnTo>
                <a:cubicBezTo>
                  <a:pt x="209636" y="216709"/>
                  <a:pt x="223674" y="198646"/>
                  <a:pt x="243021" y="192592"/>
                </a:cubicBezTo>
                <a:lnTo>
                  <a:pt x="227907" y="94208"/>
                </a:lnTo>
                <a:cubicBezTo>
                  <a:pt x="207407" y="89848"/>
                  <a:pt x="191786" y="72301"/>
                  <a:pt x="190346" y="50868"/>
                </a:cubicBezTo>
                <a:lnTo>
                  <a:pt x="190235" y="47548"/>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6" name="Graphic 101">
            <a:extLst>
              <a:ext uri="{FF2B5EF4-FFF2-40B4-BE49-F238E27FC236}">
                <a16:creationId xmlns:a16="http://schemas.microsoft.com/office/drawing/2014/main" id="{1C4662A1-178D-3238-5A50-79F099DB1218}"/>
              </a:ext>
              <a:ext uri="{C183D7F6-B498-43B3-948B-1728B52AA6E4}">
                <adec:decorative xmlns:adec="http://schemas.microsoft.com/office/drawing/2017/decorative" val="1"/>
              </a:ext>
            </a:extLst>
          </p:cNvPr>
          <p:cNvSpPr/>
          <p:nvPr/>
        </p:nvSpPr>
        <p:spPr>
          <a:xfrm>
            <a:off x="5065414" y="3475786"/>
            <a:ext cx="343179" cy="314324"/>
          </a:xfrm>
          <a:custGeom>
            <a:avLst/>
            <a:gdLst>
              <a:gd name="connsiteX0" fmla="*/ 58377 w 343179"/>
              <a:gd name="connsiteY0" fmla="*/ 23696 h 314324"/>
              <a:gd name="connsiteX1" fmla="*/ 57033 w 343179"/>
              <a:gd name="connsiteY1" fmla="*/ 3535 h 314324"/>
              <a:gd name="connsiteX2" fmla="*/ 36873 w 343179"/>
              <a:gd name="connsiteY2" fmla="*/ 4879 h 314324"/>
              <a:gd name="connsiteX3" fmla="*/ 3535 w 343179"/>
              <a:gd name="connsiteY3" fmla="*/ 42979 h 314324"/>
              <a:gd name="connsiteX4" fmla="*/ 3535 w 343179"/>
              <a:gd name="connsiteY4" fmla="*/ 61796 h 314324"/>
              <a:gd name="connsiteX5" fmla="*/ 36873 w 343179"/>
              <a:gd name="connsiteY5" fmla="*/ 99896 h 314324"/>
              <a:gd name="connsiteX6" fmla="*/ 57033 w 343179"/>
              <a:gd name="connsiteY6" fmla="*/ 101240 h 314324"/>
              <a:gd name="connsiteX7" fmla="*/ 58378 w 343179"/>
              <a:gd name="connsiteY7" fmla="*/ 81079 h 314324"/>
              <a:gd name="connsiteX8" fmla="*/ 45774 w 343179"/>
              <a:gd name="connsiteY8" fmla="*/ 66675 h 314324"/>
              <a:gd name="connsiteX9" fmla="*/ 100290 w 343179"/>
              <a:gd name="connsiteY9" fmla="*/ 66675 h 314324"/>
              <a:gd name="connsiteX10" fmla="*/ 114577 w 343179"/>
              <a:gd name="connsiteY10" fmla="*/ 52387 h 314324"/>
              <a:gd name="connsiteX11" fmla="*/ 100290 w 343179"/>
              <a:gd name="connsiteY11" fmla="*/ 38100 h 314324"/>
              <a:gd name="connsiteX12" fmla="*/ 45774 w 343179"/>
              <a:gd name="connsiteY12" fmla="*/ 38100 h 314324"/>
              <a:gd name="connsiteX13" fmla="*/ 58377 w 343179"/>
              <a:gd name="connsiteY13" fmla="*/ 23696 h 314324"/>
              <a:gd name="connsiteX14" fmla="*/ 286146 w 343179"/>
              <a:gd name="connsiteY14" fmla="*/ 3535 h 314324"/>
              <a:gd name="connsiteX15" fmla="*/ 284801 w 343179"/>
              <a:gd name="connsiteY15" fmla="*/ 23696 h 314324"/>
              <a:gd name="connsiteX16" fmla="*/ 297405 w 343179"/>
              <a:gd name="connsiteY16" fmla="*/ 38100 h 314324"/>
              <a:gd name="connsiteX17" fmla="*/ 242889 w 343179"/>
              <a:gd name="connsiteY17" fmla="*/ 38100 h 314324"/>
              <a:gd name="connsiteX18" fmla="*/ 228602 w 343179"/>
              <a:gd name="connsiteY18" fmla="*/ 52387 h 314324"/>
              <a:gd name="connsiteX19" fmla="*/ 242889 w 343179"/>
              <a:gd name="connsiteY19" fmla="*/ 66675 h 314324"/>
              <a:gd name="connsiteX20" fmla="*/ 297405 w 343179"/>
              <a:gd name="connsiteY20" fmla="*/ 66675 h 314324"/>
              <a:gd name="connsiteX21" fmla="*/ 284801 w 343179"/>
              <a:gd name="connsiteY21" fmla="*/ 81079 h 314324"/>
              <a:gd name="connsiteX22" fmla="*/ 286146 w 343179"/>
              <a:gd name="connsiteY22" fmla="*/ 101240 h 314324"/>
              <a:gd name="connsiteX23" fmla="*/ 306307 w 343179"/>
              <a:gd name="connsiteY23" fmla="*/ 99896 h 314324"/>
              <a:gd name="connsiteX24" fmla="*/ 339644 w 343179"/>
              <a:gd name="connsiteY24" fmla="*/ 61796 h 314324"/>
              <a:gd name="connsiteX25" fmla="*/ 339644 w 343179"/>
              <a:gd name="connsiteY25" fmla="*/ 42979 h 314324"/>
              <a:gd name="connsiteX26" fmla="*/ 306307 w 343179"/>
              <a:gd name="connsiteY26" fmla="*/ 4879 h 314324"/>
              <a:gd name="connsiteX27" fmla="*/ 286146 w 343179"/>
              <a:gd name="connsiteY27" fmla="*/ 3535 h 314324"/>
              <a:gd name="connsiteX28" fmla="*/ 52388 w 343179"/>
              <a:gd name="connsiteY28" fmla="*/ 133350 h 314324"/>
              <a:gd name="connsiteX29" fmla="*/ 0 w 343179"/>
              <a:gd name="connsiteY29" fmla="*/ 185738 h 314324"/>
              <a:gd name="connsiteX30" fmla="*/ 0 w 343179"/>
              <a:gd name="connsiteY30" fmla="*/ 261938 h 314324"/>
              <a:gd name="connsiteX31" fmla="*/ 52388 w 343179"/>
              <a:gd name="connsiteY31" fmla="*/ 314325 h 314324"/>
              <a:gd name="connsiteX32" fmla="*/ 290513 w 343179"/>
              <a:gd name="connsiteY32" fmla="*/ 314325 h 314324"/>
              <a:gd name="connsiteX33" fmla="*/ 342900 w 343179"/>
              <a:gd name="connsiteY33" fmla="*/ 261938 h 314324"/>
              <a:gd name="connsiteX34" fmla="*/ 342900 w 343179"/>
              <a:gd name="connsiteY34" fmla="*/ 185738 h 314324"/>
              <a:gd name="connsiteX35" fmla="*/ 290513 w 343179"/>
              <a:gd name="connsiteY35" fmla="*/ 133350 h 314324"/>
              <a:gd name="connsiteX36" fmla="*/ 52388 w 343179"/>
              <a:gd name="connsiteY36" fmla="*/ 133350 h 314324"/>
              <a:gd name="connsiteX37" fmla="*/ 57150 w 343179"/>
              <a:gd name="connsiteY37" fmla="*/ 223838 h 314324"/>
              <a:gd name="connsiteX38" fmla="*/ 71438 w 343179"/>
              <a:gd name="connsiteY38" fmla="*/ 209550 h 314324"/>
              <a:gd name="connsiteX39" fmla="*/ 271463 w 343179"/>
              <a:gd name="connsiteY39" fmla="*/ 209550 h 314324"/>
              <a:gd name="connsiteX40" fmla="*/ 285750 w 343179"/>
              <a:gd name="connsiteY40" fmla="*/ 223838 h 314324"/>
              <a:gd name="connsiteX41" fmla="*/ 271463 w 343179"/>
              <a:gd name="connsiteY41" fmla="*/ 238125 h 314324"/>
              <a:gd name="connsiteX42" fmla="*/ 71438 w 343179"/>
              <a:gd name="connsiteY42" fmla="*/ 238125 h 314324"/>
              <a:gd name="connsiteX43" fmla="*/ 57150 w 343179"/>
              <a:gd name="connsiteY43" fmla="*/ 223838 h 31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3179" h="314324">
                <a:moveTo>
                  <a:pt x="58377" y="23696"/>
                </a:moveTo>
                <a:cubicBezTo>
                  <a:pt x="63573" y="17758"/>
                  <a:pt x="62972" y="8731"/>
                  <a:pt x="57033" y="3535"/>
                </a:cubicBezTo>
                <a:cubicBezTo>
                  <a:pt x="51095" y="-1661"/>
                  <a:pt x="42069" y="-1059"/>
                  <a:pt x="36873" y="4879"/>
                </a:cubicBezTo>
                <a:lnTo>
                  <a:pt x="3535" y="42979"/>
                </a:lnTo>
                <a:cubicBezTo>
                  <a:pt x="-1178" y="48366"/>
                  <a:pt x="-1178" y="56409"/>
                  <a:pt x="3535" y="61796"/>
                </a:cubicBezTo>
                <a:lnTo>
                  <a:pt x="36873" y="99896"/>
                </a:lnTo>
                <a:cubicBezTo>
                  <a:pt x="42069" y="105834"/>
                  <a:pt x="51095" y="106436"/>
                  <a:pt x="57033" y="101240"/>
                </a:cubicBezTo>
                <a:cubicBezTo>
                  <a:pt x="62972" y="96044"/>
                  <a:pt x="63573" y="87018"/>
                  <a:pt x="58378" y="81079"/>
                </a:cubicBezTo>
                <a:lnTo>
                  <a:pt x="45774" y="66675"/>
                </a:lnTo>
                <a:lnTo>
                  <a:pt x="100290" y="66675"/>
                </a:lnTo>
                <a:cubicBezTo>
                  <a:pt x="108181" y="66675"/>
                  <a:pt x="114577" y="60278"/>
                  <a:pt x="114577" y="52387"/>
                </a:cubicBezTo>
                <a:cubicBezTo>
                  <a:pt x="114577" y="44497"/>
                  <a:pt x="108181" y="38100"/>
                  <a:pt x="100290" y="38100"/>
                </a:cubicBezTo>
                <a:lnTo>
                  <a:pt x="45774" y="38100"/>
                </a:lnTo>
                <a:lnTo>
                  <a:pt x="58377" y="23696"/>
                </a:lnTo>
                <a:close/>
                <a:moveTo>
                  <a:pt x="286146" y="3535"/>
                </a:moveTo>
                <a:cubicBezTo>
                  <a:pt x="280206" y="8731"/>
                  <a:pt x="279606" y="17758"/>
                  <a:pt x="284801" y="23696"/>
                </a:cubicBezTo>
                <a:lnTo>
                  <a:pt x="297405" y="38100"/>
                </a:lnTo>
                <a:lnTo>
                  <a:pt x="242889" y="38100"/>
                </a:lnTo>
                <a:cubicBezTo>
                  <a:pt x="234999" y="38100"/>
                  <a:pt x="228602" y="44497"/>
                  <a:pt x="228602" y="52387"/>
                </a:cubicBezTo>
                <a:cubicBezTo>
                  <a:pt x="228602" y="60278"/>
                  <a:pt x="234999" y="66675"/>
                  <a:pt x="242889" y="66675"/>
                </a:cubicBezTo>
                <a:lnTo>
                  <a:pt x="297405" y="66675"/>
                </a:lnTo>
                <a:lnTo>
                  <a:pt x="284801" y="81079"/>
                </a:lnTo>
                <a:cubicBezTo>
                  <a:pt x="279606" y="87018"/>
                  <a:pt x="280206" y="96044"/>
                  <a:pt x="286146" y="101240"/>
                </a:cubicBezTo>
                <a:cubicBezTo>
                  <a:pt x="292084" y="106436"/>
                  <a:pt x="301110" y="105834"/>
                  <a:pt x="306307" y="99896"/>
                </a:cubicBezTo>
                <a:lnTo>
                  <a:pt x="339644" y="61796"/>
                </a:lnTo>
                <a:cubicBezTo>
                  <a:pt x="344357" y="56409"/>
                  <a:pt x="344357" y="48366"/>
                  <a:pt x="339644" y="42979"/>
                </a:cubicBezTo>
                <a:lnTo>
                  <a:pt x="306307" y="4879"/>
                </a:lnTo>
                <a:cubicBezTo>
                  <a:pt x="301110" y="-1059"/>
                  <a:pt x="292084" y="-1661"/>
                  <a:pt x="286146" y="3535"/>
                </a:cubicBezTo>
                <a:close/>
                <a:moveTo>
                  <a:pt x="52388" y="133350"/>
                </a:moveTo>
                <a:cubicBezTo>
                  <a:pt x="23455" y="133350"/>
                  <a:pt x="0" y="156804"/>
                  <a:pt x="0" y="185738"/>
                </a:cubicBezTo>
                <a:lnTo>
                  <a:pt x="0" y="261938"/>
                </a:lnTo>
                <a:cubicBezTo>
                  <a:pt x="0" y="290871"/>
                  <a:pt x="23455" y="314325"/>
                  <a:pt x="52388" y="314325"/>
                </a:cubicBezTo>
                <a:lnTo>
                  <a:pt x="290513" y="314325"/>
                </a:lnTo>
                <a:cubicBezTo>
                  <a:pt x="319446" y="314325"/>
                  <a:pt x="342900" y="290871"/>
                  <a:pt x="342900" y="261938"/>
                </a:cubicBezTo>
                <a:lnTo>
                  <a:pt x="342900" y="185738"/>
                </a:lnTo>
                <a:cubicBezTo>
                  <a:pt x="342900" y="156804"/>
                  <a:pt x="319446" y="133350"/>
                  <a:pt x="290513" y="133350"/>
                </a:cubicBezTo>
                <a:lnTo>
                  <a:pt x="52388" y="133350"/>
                </a:lnTo>
                <a:close/>
                <a:moveTo>
                  <a:pt x="57150" y="223838"/>
                </a:moveTo>
                <a:cubicBezTo>
                  <a:pt x="57150" y="215947"/>
                  <a:pt x="63547" y="209550"/>
                  <a:pt x="71438" y="209550"/>
                </a:cubicBezTo>
                <a:lnTo>
                  <a:pt x="271463" y="209550"/>
                </a:lnTo>
                <a:cubicBezTo>
                  <a:pt x="279353" y="209550"/>
                  <a:pt x="285750" y="215947"/>
                  <a:pt x="285750" y="223838"/>
                </a:cubicBezTo>
                <a:cubicBezTo>
                  <a:pt x="285750" y="231728"/>
                  <a:pt x="279353" y="238125"/>
                  <a:pt x="271463" y="238125"/>
                </a:cubicBezTo>
                <a:lnTo>
                  <a:pt x="71438" y="238125"/>
                </a:lnTo>
                <a:cubicBezTo>
                  <a:pt x="63547" y="238125"/>
                  <a:pt x="57150" y="231728"/>
                  <a:pt x="57150" y="223838"/>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7" name="Graphic 335">
            <a:extLst>
              <a:ext uri="{FF2B5EF4-FFF2-40B4-BE49-F238E27FC236}">
                <a16:creationId xmlns:a16="http://schemas.microsoft.com/office/drawing/2014/main" id="{AD517FB6-A23B-8DD7-E1FA-C2663014C59F}"/>
              </a:ext>
              <a:ext uri="{C183D7F6-B498-43B3-948B-1728B52AA6E4}">
                <adec:decorative xmlns:adec="http://schemas.microsoft.com/office/drawing/2017/decorative" val="1"/>
              </a:ext>
            </a:extLst>
          </p:cNvPr>
          <p:cNvSpPr/>
          <p:nvPr/>
        </p:nvSpPr>
        <p:spPr>
          <a:xfrm>
            <a:off x="6768464" y="3442541"/>
            <a:ext cx="381000" cy="380814"/>
          </a:xfrm>
          <a:custGeom>
            <a:avLst/>
            <a:gdLst>
              <a:gd name="connsiteX0" fmla="*/ 155057 w 381000"/>
              <a:gd name="connsiteY0" fmla="*/ 0 h 380814"/>
              <a:gd name="connsiteX1" fmla="*/ 176213 w 381000"/>
              <a:gd name="connsiteY1" fmla="*/ 26890 h 380814"/>
              <a:gd name="connsiteX2" fmla="*/ 176213 w 381000"/>
              <a:gd name="connsiteY2" fmla="*/ 109426 h 380814"/>
              <a:gd name="connsiteX3" fmla="*/ 159155 w 381000"/>
              <a:gd name="connsiteY3" fmla="*/ 109426 h 380814"/>
              <a:gd name="connsiteX4" fmla="*/ 123825 w 381000"/>
              <a:gd name="connsiteY4" fmla="*/ 85613 h 380814"/>
              <a:gd name="connsiteX5" fmla="*/ 85725 w 381000"/>
              <a:gd name="connsiteY5" fmla="*/ 123713 h 380814"/>
              <a:gd name="connsiteX6" fmla="*/ 123825 w 381000"/>
              <a:gd name="connsiteY6" fmla="*/ 161813 h 380814"/>
              <a:gd name="connsiteX7" fmla="*/ 159155 w 381000"/>
              <a:gd name="connsiteY7" fmla="*/ 138001 h 380814"/>
              <a:gd name="connsiteX8" fmla="*/ 176213 w 381000"/>
              <a:gd name="connsiteY8" fmla="*/ 138001 h 380814"/>
              <a:gd name="connsiteX9" fmla="*/ 176213 w 381000"/>
              <a:gd name="connsiteY9" fmla="*/ 345606 h 380814"/>
              <a:gd name="connsiteX10" fmla="*/ 161302 w 381000"/>
              <a:gd name="connsiteY10" fmla="*/ 373432 h 380814"/>
              <a:gd name="connsiteX11" fmla="*/ 131596 w 381000"/>
              <a:gd name="connsiteY11" fmla="*/ 380814 h 380814"/>
              <a:gd name="connsiteX12" fmla="*/ 67647 w 381000"/>
              <a:gd name="connsiteY12" fmla="*/ 349029 h 380814"/>
              <a:gd name="connsiteX13" fmla="*/ 48233 w 381000"/>
              <a:gd name="connsiteY13" fmla="*/ 308317 h 380814"/>
              <a:gd name="connsiteX14" fmla="*/ 24047 w 381000"/>
              <a:gd name="connsiteY14" fmla="*/ 295181 h 380814"/>
              <a:gd name="connsiteX15" fmla="*/ 0 w 381000"/>
              <a:gd name="connsiteY15" fmla="*/ 237371 h 380814"/>
              <a:gd name="connsiteX16" fmla="*/ 3607 w 381000"/>
              <a:gd name="connsiteY16" fmla="*/ 199913 h 380814"/>
              <a:gd name="connsiteX17" fmla="*/ 83816 w 381000"/>
              <a:gd name="connsiteY17" fmla="*/ 199913 h 380814"/>
              <a:gd name="connsiteX18" fmla="*/ 109257 w 381000"/>
              <a:gd name="connsiteY18" fmla="*/ 221848 h 380814"/>
              <a:gd name="connsiteX19" fmla="*/ 85725 w 381000"/>
              <a:gd name="connsiteY19" fmla="*/ 257063 h 380814"/>
              <a:gd name="connsiteX20" fmla="*/ 123825 w 381000"/>
              <a:gd name="connsiteY20" fmla="*/ 295163 h 380814"/>
              <a:gd name="connsiteX21" fmla="*/ 161925 w 381000"/>
              <a:gd name="connsiteY21" fmla="*/ 257063 h 380814"/>
              <a:gd name="connsiteX22" fmla="*/ 137967 w 381000"/>
              <a:gd name="connsiteY22" fmla="*/ 221674 h 380814"/>
              <a:gd name="connsiteX23" fmla="*/ 83816 w 381000"/>
              <a:gd name="connsiteY23" fmla="*/ 171338 h 380814"/>
              <a:gd name="connsiteX24" fmla="*/ 19801 w 381000"/>
              <a:gd name="connsiteY24" fmla="*/ 171338 h 380814"/>
              <a:gd name="connsiteX25" fmla="*/ 27988 w 381000"/>
              <a:gd name="connsiteY25" fmla="*/ 166147 h 380814"/>
              <a:gd name="connsiteX26" fmla="*/ 29240 w 381000"/>
              <a:gd name="connsiteY26" fmla="*/ 165583 h 380814"/>
              <a:gd name="connsiteX27" fmla="*/ 25859 w 381000"/>
              <a:gd name="connsiteY27" fmla="*/ 144121 h 380814"/>
              <a:gd name="connsiteX28" fmla="*/ 31477 w 381000"/>
              <a:gd name="connsiteY28" fmla="*/ 102569 h 380814"/>
              <a:gd name="connsiteX29" fmla="*/ 51251 w 381000"/>
              <a:gd name="connsiteY29" fmla="*/ 68779 h 380814"/>
              <a:gd name="connsiteX30" fmla="*/ 72119 w 381000"/>
              <a:gd name="connsiteY30" fmla="*/ 57979 h 380814"/>
              <a:gd name="connsiteX31" fmla="*/ 97892 w 381000"/>
              <a:gd name="connsiteY31" fmla="*/ 19158 h 380814"/>
              <a:gd name="connsiteX32" fmla="*/ 155057 w 381000"/>
              <a:gd name="connsiteY32" fmla="*/ 0 h 380814"/>
              <a:gd name="connsiteX33" fmla="*/ 204788 w 381000"/>
              <a:gd name="connsiteY33" fmla="*/ 285638 h 380814"/>
              <a:gd name="connsiteX34" fmla="*/ 236220 w 381000"/>
              <a:gd name="connsiteY34" fmla="*/ 285638 h 380814"/>
              <a:gd name="connsiteX35" fmla="*/ 290513 w 381000"/>
              <a:gd name="connsiteY35" fmla="*/ 231346 h 380814"/>
              <a:gd name="connsiteX36" fmla="*/ 290513 w 381000"/>
              <a:gd name="connsiteY36" fmla="*/ 197144 h 380814"/>
              <a:gd name="connsiteX37" fmla="*/ 314325 w 381000"/>
              <a:gd name="connsiteY37" fmla="*/ 161813 h 380814"/>
              <a:gd name="connsiteX38" fmla="*/ 276225 w 381000"/>
              <a:gd name="connsiteY38" fmla="*/ 123713 h 380814"/>
              <a:gd name="connsiteX39" fmla="*/ 238125 w 381000"/>
              <a:gd name="connsiteY39" fmla="*/ 161813 h 380814"/>
              <a:gd name="connsiteX40" fmla="*/ 261938 w 381000"/>
              <a:gd name="connsiteY40" fmla="*/ 197144 h 380814"/>
              <a:gd name="connsiteX41" fmla="*/ 261938 w 381000"/>
              <a:gd name="connsiteY41" fmla="*/ 231346 h 380814"/>
              <a:gd name="connsiteX42" fmla="*/ 236220 w 381000"/>
              <a:gd name="connsiteY42" fmla="*/ 257063 h 380814"/>
              <a:gd name="connsiteX43" fmla="*/ 204788 w 381000"/>
              <a:gd name="connsiteY43" fmla="*/ 257063 h 380814"/>
              <a:gd name="connsiteX44" fmla="*/ 204788 w 381000"/>
              <a:gd name="connsiteY44" fmla="*/ 123847 h 380814"/>
              <a:gd name="connsiteX45" fmla="*/ 204788 w 381000"/>
              <a:gd name="connsiteY45" fmla="*/ 123713 h 380814"/>
              <a:gd name="connsiteX46" fmla="*/ 204788 w 381000"/>
              <a:gd name="connsiteY46" fmla="*/ 123579 h 380814"/>
              <a:gd name="connsiteX47" fmla="*/ 204788 w 381000"/>
              <a:gd name="connsiteY47" fmla="*/ 26890 h 380814"/>
              <a:gd name="connsiteX48" fmla="*/ 225943 w 381000"/>
              <a:gd name="connsiteY48" fmla="*/ 0 h 380814"/>
              <a:gd name="connsiteX49" fmla="*/ 283108 w 381000"/>
              <a:gd name="connsiteY49" fmla="*/ 19158 h 380814"/>
              <a:gd name="connsiteX50" fmla="*/ 308881 w 381000"/>
              <a:gd name="connsiteY50" fmla="*/ 57979 h 380814"/>
              <a:gd name="connsiteX51" fmla="*/ 329750 w 381000"/>
              <a:gd name="connsiteY51" fmla="*/ 68779 h 380814"/>
              <a:gd name="connsiteX52" fmla="*/ 349524 w 381000"/>
              <a:gd name="connsiteY52" fmla="*/ 102569 h 380814"/>
              <a:gd name="connsiteX53" fmla="*/ 355142 w 381000"/>
              <a:gd name="connsiteY53" fmla="*/ 144121 h 380814"/>
              <a:gd name="connsiteX54" fmla="*/ 351760 w 381000"/>
              <a:gd name="connsiteY54" fmla="*/ 165583 h 380814"/>
              <a:gd name="connsiteX55" fmla="*/ 353012 w 381000"/>
              <a:gd name="connsiteY55" fmla="*/ 166147 h 380814"/>
              <a:gd name="connsiteX56" fmla="*/ 370052 w 381000"/>
              <a:gd name="connsiteY56" fmla="*/ 181589 h 380814"/>
              <a:gd name="connsiteX57" fmla="*/ 381000 w 381000"/>
              <a:gd name="connsiteY57" fmla="*/ 237371 h 380814"/>
              <a:gd name="connsiteX58" fmla="*/ 356953 w 381000"/>
              <a:gd name="connsiteY58" fmla="*/ 295181 h 380814"/>
              <a:gd name="connsiteX59" fmla="*/ 332767 w 381000"/>
              <a:gd name="connsiteY59" fmla="*/ 308317 h 380814"/>
              <a:gd name="connsiteX60" fmla="*/ 313353 w 381000"/>
              <a:gd name="connsiteY60" fmla="*/ 349029 h 380814"/>
              <a:gd name="connsiteX61" fmla="*/ 249403 w 381000"/>
              <a:gd name="connsiteY61" fmla="*/ 380814 h 380814"/>
              <a:gd name="connsiteX62" fmla="*/ 219698 w 381000"/>
              <a:gd name="connsiteY62" fmla="*/ 373432 h 380814"/>
              <a:gd name="connsiteX63" fmla="*/ 204788 w 381000"/>
              <a:gd name="connsiteY63" fmla="*/ 345606 h 380814"/>
              <a:gd name="connsiteX64" fmla="*/ 204788 w 381000"/>
              <a:gd name="connsiteY64" fmla="*/ 285638 h 380814"/>
              <a:gd name="connsiteX65" fmla="*/ 114300 w 381000"/>
              <a:gd name="connsiteY65" fmla="*/ 123713 h 380814"/>
              <a:gd name="connsiteX66" fmla="*/ 123825 w 381000"/>
              <a:gd name="connsiteY66" fmla="*/ 114188 h 380814"/>
              <a:gd name="connsiteX67" fmla="*/ 133350 w 381000"/>
              <a:gd name="connsiteY67" fmla="*/ 123713 h 380814"/>
              <a:gd name="connsiteX68" fmla="*/ 123825 w 381000"/>
              <a:gd name="connsiteY68" fmla="*/ 133238 h 380814"/>
              <a:gd name="connsiteX69" fmla="*/ 114300 w 381000"/>
              <a:gd name="connsiteY69" fmla="*/ 123713 h 380814"/>
              <a:gd name="connsiteX70" fmla="*/ 123825 w 381000"/>
              <a:gd name="connsiteY70" fmla="*/ 247538 h 380814"/>
              <a:gd name="connsiteX71" fmla="*/ 114300 w 381000"/>
              <a:gd name="connsiteY71" fmla="*/ 257063 h 380814"/>
              <a:gd name="connsiteX72" fmla="*/ 123825 w 381000"/>
              <a:gd name="connsiteY72" fmla="*/ 266588 h 380814"/>
              <a:gd name="connsiteX73" fmla="*/ 133350 w 381000"/>
              <a:gd name="connsiteY73" fmla="*/ 257063 h 380814"/>
              <a:gd name="connsiteX74" fmla="*/ 123825 w 381000"/>
              <a:gd name="connsiteY74" fmla="*/ 247538 h 380814"/>
              <a:gd name="connsiteX75" fmla="*/ 266700 w 381000"/>
              <a:gd name="connsiteY75" fmla="*/ 161813 h 380814"/>
              <a:gd name="connsiteX76" fmla="*/ 276225 w 381000"/>
              <a:gd name="connsiteY76" fmla="*/ 171338 h 380814"/>
              <a:gd name="connsiteX77" fmla="*/ 285750 w 381000"/>
              <a:gd name="connsiteY77" fmla="*/ 161813 h 380814"/>
              <a:gd name="connsiteX78" fmla="*/ 276225 w 381000"/>
              <a:gd name="connsiteY78" fmla="*/ 152288 h 380814"/>
              <a:gd name="connsiteX79" fmla="*/ 266700 w 381000"/>
              <a:gd name="connsiteY79" fmla="*/ 161813 h 38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81000" h="380814">
                <a:moveTo>
                  <a:pt x="155057" y="0"/>
                </a:moveTo>
                <a:cubicBezTo>
                  <a:pt x="168539" y="0"/>
                  <a:pt x="176213" y="13409"/>
                  <a:pt x="176213" y="26890"/>
                </a:cubicBezTo>
                <a:lnTo>
                  <a:pt x="176213" y="109426"/>
                </a:lnTo>
                <a:lnTo>
                  <a:pt x="159155" y="109426"/>
                </a:lnTo>
                <a:cubicBezTo>
                  <a:pt x="153503" y="95463"/>
                  <a:pt x="139814" y="85613"/>
                  <a:pt x="123825" y="85613"/>
                </a:cubicBezTo>
                <a:cubicBezTo>
                  <a:pt x="102783" y="85613"/>
                  <a:pt x="85725" y="102671"/>
                  <a:pt x="85725" y="123713"/>
                </a:cubicBezTo>
                <a:cubicBezTo>
                  <a:pt x="85725" y="144755"/>
                  <a:pt x="102783" y="161813"/>
                  <a:pt x="123825" y="161813"/>
                </a:cubicBezTo>
                <a:cubicBezTo>
                  <a:pt x="139815" y="161813"/>
                  <a:pt x="153503" y="151964"/>
                  <a:pt x="159155" y="138001"/>
                </a:cubicBezTo>
                <a:lnTo>
                  <a:pt x="176213" y="138001"/>
                </a:lnTo>
                <a:lnTo>
                  <a:pt x="176213" y="345606"/>
                </a:lnTo>
                <a:cubicBezTo>
                  <a:pt x="176213" y="356962"/>
                  <a:pt x="171412" y="368256"/>
                  <a:pt x="161302" y="373432"/>
                </a:cubicBezTo>
                <a:cubicBezTo>
                  <a:pt x="152655" y="377859"/>
                  <a:pt x="142694" y="380814"/>
                  <a:pt x="131596" y="380814"/>
                </a:cubicBezTo>
                <a:cubicBezTo>
                  <a:pt x="102818" y="380814"/>
                  <a:pt x="81416" y="366256"/>
                  <a:pt x="67647" y="349029"/>
                </a:cubicBezTo>
                <a:cubicBezTo>
                  <a:pt x="57536" y="336380"/>
                  <a:pt x="50890" y="321511"/>
                  <a:pt x="48233" y="308317"/>
                </a:cubicBezTo>
                <a:cubicBezTo>
                  <a:pt x="40561" y="306089"/>
                  <a:pt x="31897" y="301915"/>
                  <a:pt x="24047" y="295181"/>
                </a:cubicBezTo>
                <a:cubicBezTo>
                  <a:pt x="10518" y="283575"/>
                  <a:pt x="0" y="264889"/>
                  <a:pt x="0" y="237371"/>
                </a:cubicBezTo>
                <a:cubicBezTo>
                  <a:pt x="0" y="222983"/>
                  <a:pt x="1029" y="210452"/>
                  <a:pt x="3607" y="199913"/>
                </a:cubicBezTo>
                <a:lnTo>
                  <a:pt x="83816" y="199913"/>
                </a:lnTo>
                <a:cubicBezTo>
                  <a:pt x="96734" y="199913"/>
                  <a:pt x="107428" y="209438"/>
                  <a:pt x="109257" y="221848"/>
                </a:cubicBezTo>
                <a:cubicBezTo>
                  <a:pt x="95443" y="227568"/>
                  <a:pt x="85725" y="241181"/>
                  <a:pt x="85725" y="257063"/>
                </a:cubicBezTo>
                <a:cubicBezTo>
                  <a:pt x="85725" y="278106"/>
                  <a:pt x="102783" y="295163"/>
                  <a:pt x="123825" y="295163"/>
                </a:cubicBezTo>
                <a:cubicBezTo>
                  <a:pt x="144867" y="295163"/>
                  <a:pt x="161925" y="278106"/>
                  <a:pt x="161925" y="257063"/>
                </a:cubicBezTo>
                <a:cubicBezTo>
                  <a:pt x="161925" y="241018"/>
                  <a:pt x="152007" y="227290"/>
                  <a:pt x="137967" y="221674"/>
                </a:cubicBezTo>
                <a:cubicBezTo>
                  <a:pt x="135940" y="193537"/>
                  <a:pt x="112471" y="171338"/>
                  <a:pt x="83816" y="171338"/>
                </a:cubicBezTo>
                <a:lnTo>
                  <a:pt x="19801" y="171338"/>
                </a:lnTo>
                <a:cubicBezTo>
                  <a:pt x="22288" y="169283"/>
                  <a:pt x="25018" y="167549"/>
                  <a:pt x="27988" y="166147"/>
                </a:cubicBezTo>
                <a:cubicBezTo>
                  <a:pt x="28404" y="165953"/>
                  <a:pt x="28821" y="165764"/>
                  <a:pt x="29240" y="165583"/>
                </a:cubicBezTo>
                <a:cubicBezTo>
                  <a:pt x="27230" y="158590"/>
                  <a:pt x="26181" y="151287"/>
                  <a:pt x="25859" y="144121"/>
                </a:cubicBezTo>
                <a:cubicBezTo>
                  <a:pt x="25230" y="130123"/>
                  <a:pt x="27314" y="115541"/>
                  <a:pt x="31477" y="102569"/>
                </a:cubicBezTo>
                <a:cubicBezTo>
                  <a:pt x="35579" y="89790"/>
                  <a:pt x="42092" y="77373"/>
                  <a:pt x="51251" y="68779"/>
                </a:cubicBezTo>
                <a:cubicBezTo>
                  <a:pt x="57002" y="63382"/>
                  <a:pt x="64115" y="59302"/>
                  <a:pt x="72119" y="57979"/>
                </a:cubicBezTo>
                <a:cubicBezTo>
                  <a:pt x="75905" y="41980"/>
                  <a:pt x="85566" y="28753"/>
                  <a:pt x="97892" y="19158"/>
                </a:cubicBezTo>
                <a:cubicBezTo>
                  <a:pt x="113735" y="6824"/>
                  <a:pt x="134460" y="0"/>
                  <a:pt x="155057" y="0"/>
                </a:cubicBezTo>
                <a:close/>
                <a:moveTo>
                  <a:pt x="204788" y="285638"/>
                </a:moveTo>
                <a:lnTo>
                  <a:pt x="236220" y="285638"/>
                </a:lnTo>
                <a:cubicBezTo>
                  <a:pt x="266205" y="285638"/>
                  <a:pt x="290513" y="261331"/>
                  <a:pt x="290513" y="231346"/>
                </a:cubicBezTo>
                <a:lnTo>
                  <a:pt x="290513" y="197144"/>
                </a:lnTo>
                <a:cubicBezTo>
                  <a:pt x="304476" y="191491"/>
                  <a:pt x="314325" y="177802"/>
                  <a:pt x="314325" y="161813"/>
                </a:cubicBezTo>
                <a:cubicBezTo>
                  <a:pt x="314325" y="140771"/>
                  <a:pt x="297268" y="123713"/>
                  <a:pt x="276225" y="123713"/>
                </a:cubicBezTo>
                <a:cubicBezTo>
                  <a:pt x="255182" y="123713"/>
                  <a:pt x="238125" y="140771"/>
                  <a:pt x="238125" y="161813"/>
                </a:cubicBezTo>
                <a:cubicBezTo>
                  <a:pt x="238125" y="177802"/>
                  <a:pt x="247974" y="191491"/>
                  <a:pt x="261938" y="197144"/>
                </a:cubicBezTo>
                <a:lnTo>
                  <a:pt x="261938" y="231346"/>
                </a:lnTo>
                <a:cubicBezTo>
                  <a:pt x="261938" y="245550"/>
                  <a:pt x="250424" y="257063"/>
                  <a:pt x="236220" y="257063"/>
                </a:cubicBezTo>
                <a:lnTo>
                  <a:pt x="204788" y="257063"/>
                </a:lnTo>
                <a:lnTo>
                  <a:pt x="204788" y="123847"/>
                </a:lnTo>
                <a:cubicBezTo>
                  <a:pt x="204788" y="123803"/>
                  <a:pt x="204788" y="123758"/>
                  <a:pt x="204788" y="123713"/>
                </a:cubicBezTo>
                <a:cubicBezTo>
                  <a:pt x="204788" y="123668"/>
                  <a:pt x="204788" y="123624"/>
                  <a:pt x="204788" y="123579"/>
                </a:cubicBezTo>
                <a:lnTo>
                  <a:pt x="204788" y="26890"/>
                </a:lnTo>
                <a:cubicBezTo>
                  <a:pt x="204788" y="13409"/>
                  <a:pt x="212461" y="0"/>
                  <a:pt x="225943" y="0"/>
                </a:cubicBezTo>
                <a:cubicBezTo>
                  <a:pt x="246539" y="0"/>
                  <a:pt x="267266" y="6824"/>
                  <a:pt x="283108" y="19158"/>
                </a:cubicBezTo>
                <a:cubicBezTo>
                  <a:pt x="295433" y="28753"/>
                  <a:pt x="305095" y="41980"/>
                  <a:pt x="308881" y="57979"/>
                </a:cubicBezTo>
                <a:cubicBezTo>
                  <a:pt x="316885" y="59302"/>
                  <a:pt x="323999" y="63382"/>
                  <a:pt x="329750" y="68779"/>
                </a:cubicBezTo>
                <a:cubicBezTo>
                  <a:pt x="338907" y="77373"/>
                  <a:pt x="345420" y="89790"/>
                  <a:pt x="349524" y="102569"/>
                </a:cubicBezTo>
                <a:cubicBezTo>
                  <a:pt x="353686" y="115541"/>
                  <a:pt x="355770" y="130123"/>
                  <a:pt x="355142" y="144121"/>
                </a:cubicBezTo>
                <a:cubicBezTo>
                  <a:pt x="354820" y="151287"/>
                  <a:pt x="353770" y="158590"/>
                  <a:pt x="351760" y="165583"/>
                </a:cubicBezTo>
                <a:cubicBezTo>
                  <a:pt x="352179" y="165764"/>
                  <a:pt x="352596" y="165953"/>
                  <a:pt x="353012" y="166147"/>
                </a:cubicBezTo>
                <a:cubicBezTo>
                  <a:pt x="360064" y="169473"/>
                  <a:pt x="365764" y="174680"/>
                  <a:pt x="370052" y="181589"/>
                </a:cubicBezTo>
                <a:cubicBezTo>
                  <a:pt x="378150" y="194633"/>
                  <a:pt x="381000" y="213427"/>
                  <a:pt x="381000" y="237371"/>
                </a:cubicBezTo>
                <a:cubicBezTo>
                  <a:pt x="381000" y="264889"/>
                  <a:pt x="370483" y="283575"/>
                  <a:pt x="356953" y="295181"/>
                </a:cubicBezTo>
                <a:cubicBezTo>
                  <a:pt x="349103" y="301915"/>
                  <a:pt x="340439" y="306089"/>
                  <a:pt x="332767" y="308317"/>
                </a:cubicBezTo>
                <a:cubicBezTo>
                  <a:pt x="330110" y="321511"/>
                  <a:pt x="323463" y="336380"/>
                  <a:pt x="313353" y="349029"/>
                </a:cubicBezTo>
                <a:cubicBezTo>
                  <a:pt x="299584" y="366256"/>
                  <a:pt x="278181" y="380814"/>
                  <a:pt x="249403" y="380814"/>
                </a:cubicBezTo>
                <a:cubicBezTo>
                  <a:pt x="238306" y="380814"/>
                  <a:pt x="228345" y="377859"/>
                  <a:pt x="219698" y="373432"/>
                </a:cubicBezTo>
                <a:cubicBezTo>
                  <a:pt x="209588" y="368256"/>
                  <a:pt x="204788" y="356962"/>
                  <a:pt x="204788" y="345606"/>
                </a:cubicBezTo>
                <a:lnTo>
                  <a:pt x="204788" y="285638"/>
                </a:lnTo>
                <a:close/>
                <a:moveTo>
                  <a:pt x="114300" y="123713"/>
                </a:moveTo>
                <a:cubicBezTo>
                  <a:pt x="114300" y="118453"/>
                  <a:pt x="118565" y="114188"/>
                  <a:pt x="123825" y="114188"/>
                </a:cubicBezTo>
                <a:cubicBezTo>
                  <a:pt x="129085" y="114188"/>
                  <a:pt x="133350" y="118453"/>
                  <a:pt x="133350" y="123713"/>
                </a:cubicBezTo>
                <a:cubicBezTo>
                  <a:pt x="133350" y="128974"/>
                  <a:pt x="129085" y="133238"/>
                  <a:pt x="123825" y="133238"/>
                </a:cubicBezTo>
                <a:cubicBezTo>
                  <a:pt x="118565" y="133238"/>
                  <a:pt x="114300" y="128974"/>
                  <a:pt x="114300" y="123713"/>
                </a:cubicBezTo>
                <a:close/>
                <a:moveTo>
                  <a:pt x="123825" y="247538"/>
                </a:moveTo>
                <a:cubicBezTo>
                  <a:pt x="118565" y="247538"/>
                  <a:pt x="114300" y="251804"/>
                  <a:pt x="114300" y="257063"/>
                </a:cubicBezTo>
                <a:cubicBezTo>
                  <a:pt x="114300" y="262323"/>
                  <a:pt x="118565" y="266588"/>
                  <a:pt x="123825" y="266588"/>
                </a:cubicBezTo>
                <a:cubicBezTo>
                  <a:pt x="129085" y="266588"/>
                  <a:pt x="133350" y="262323"/>
                  <a:pt x="133350" y="257063"/>
                </a:cubicBezTo>
                <a:cubicBezTo>
                  <a:pt x="133350" y="251804"/>
                  <a:pt x="129085" y="247538"/>
                  <a:pt x="123825" y="247538"/>
                </a:cubicBezTo>
                <a:close/>
                <a:moveTo>
                  <a:pt x="266700" y="161813"/>
                </a:moveTo>
                <a:cubicBezTo>
                  <a:pt x="266700" y="167073"/>
                  <a:pt x="270965" y="171338"/>
                  <a:pt x="276225" y="171338"/>
                </a:cubicBezTo>
                <a:cubicBezTo>
                  <a:pt x="281485" y="171338"/>
                  <a:pt x="285750" y="167073"/>
                  <a:pt x="285750" y="161813"/>
                </a:cubicBezTo>
                <a:cubicBezTo>
                  <a:pt x="285750" y="156554"/>
                  <a:pt x="281485" y="152288"/>
                  <a:pt x="276225" y="152288"/>
                </a:cubicBezTo>
                <a:cubicBezTo>
                  <a:pt x="270965" y="152288"/>
                  <a:pt x="266700" y="156554"/>
                  <a:pt x="266700" y="161813"/>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8" name="Graphic 81">
            <a:extLst>
              <a:ext uri="{FF2B5EF4-FFF2-40B4-BE49-F238E27FC236}">
                <a16:creationId xmlns:a16="http://schemas.microsoft.com/office/drawing/2014/main" id="{CC9B0BAA-1098-8680-BC35-348277712248}"/>
              </a:ext>
              <a:ext uri="{C183D7F6-B498-43B3-948B-1728B52AA6E4}">
                <adec:decorative xmlns:adec="http://schemas.microsoft.com/office/drawing/2017/decorative" val="1"/>
              </a:ext>
            </a:extLst>
          </p:cNvPr>
          <p:cNvSpPr/>
          <p:nvPr/>
        </p:nvSpPr>
        <p:spPr>
          <a:xfrm>
            <a:off x="8522453" y="3442541"/>
            <a:ext cx="316944" cy="380814"/>
          </a:xfrm>
          <a:custGeom>
            <a:avLst/>
            <a:gdLst>
              <a:gd name="connsiteX0" fmla="*/ 104775 w 400051"/>
              <a:gd name="connsiteY0" fmla="*/ 161925 h 380651"/>
              <a:gd name="connsiteX1" fmla="*/ 104775 w 400051"/>
              <a:gd name="connsiteY1" fmla="*/ 123825 h 380651"/>
              <a:gd name="connsiteX2" fmla="*/ 276225 w 400051"/>
              <a:gd name="connsiteY2" fmla="*/ 123825 h 380651"/>
              <a:gd name="connsiteX3" fmla="*/ 276225 w 400051"/>
              <a:gd name="connsiteY3" fmla="*/ 146971 h 380651"/>
              <a:gd name="connsiteX4" fmla="*/ 250822 w 400051"/>
              <a:gd name="connsiteY4" fmla="*/ 161925 h 380651"/>
              <a:gd name="connsiteX5" fmla="*/ 104775 w 400051"/>
              <a:gd name="connsiteY5" fmla="*/ 161925 h 380651"/>
              <a:gd name="connsiteX6" fmla="*/ 304800 w 400051"/>
              <a:gd name="connsiteY6" fmla="*/ 109538 h 380651"/>
              <a:gd name="connsiteX7" fmla="*/ 304800 w 400051"/>
              <a:gd name="connsiteY7" fmla="*/ 132717 h 380651"/>
              <a:gd name="connsiteX8" fmla="*/ 324543 w 400051"/>
              <a:gd name="connsiteY8" fmla="*/ 139966 h 380651"/>
              <a:gd name="connsiteX9" fmla="*/ 361950 w 400051"/>
              <a:gd name="connsiteY9" fmla="*/ 163304 h 380651"/>
              <a:gd name="connsiteX10" fmla="*/ 361950 w 400051"/>
              <a:gd name="connsiteY10" fmla="*/ 71103 h 380651"/>
              <a:gd name="connsiteX11" fmla="*/ 381000 w 400051"/>
              <a:gd name="connsiteY11" fmla="*/ 38100 h 380651"/>
              <a:gd name="connsiteX12" fmla="*/ 342900 w 400051"/>
              <a:gd name="connsiteY12" fmla="*/ 0 h 380651"/>
              <a:gd name="connsiteX13" fmla="*/ 38100 w 400051"/>
              <a:gd name="connsiteY13" fmla="*/ 0 h 380651"/>
              <a:gd name="connsiteX14" fmla="*/ 0 w 400051"/>
              <a:gd name="connsiteY14" fmla="*/ 38100 h 380651"/>
              <a:gd name="connsiteX15" fmla="*/ 19050 w 400051"/>
              <a:gd name="connsiteY15" fmla="*/ 71103 h 380651"/>
              <a:gd name="connsiteX16" fmla="*/ 19050 w 400051"/>
              <a:gd name="connsiteY16" fmla="*/ 328613 h 380651"/>
              <a:gd name="connsiteX17" fmla="*/ 33338 w 400051"/>
              <a:gd name="connsiteY17" fmla="*/ 342900 h 380651"/>
              <a:gd name="connsiteX18" fmla="*/ 76200 w 400051"/>
              <a:gd name="connsiteY18" fmla="*/ 342900 h 380651"/>
              <a:gd name="connsiteX19" fmla="*/ 76200 w 400051"/>
              <a:gd name="connsiteY19" fmla="*/ 242888 h 380651"/>
              <a:gd name="connsiteX20" fmla="*/ 90488 w 400051"/>
              <a:gd name="connsiteY20" fmla="*/ 228600 h 380651"/>
              <a:gd name="connsiteX21" fmla="*/ 166688 w 400051"/>
              <a:gd name="connsiteY21" fmla="*/ 228600 h 380651"/>
              <a:gd name="connsiteX22" fmla="*/ 180975 w 400051"/>
              <a:gd name="connsiteY22" fmla="*/ 242888 h 380651"/>
              <a:gd name="connsiteX23" fmla="*/ 180975 w 400051"/>
              <a:gd name="connsiteY23" fmla="*/ 342900 h 380651"/>
              <a:gd name="connsiteX24" fmla="*/ 215556 w 400051"/>
              <a:gd name="connsiteY24" fmla="*/ 342900 h 380651"/>
              <a:gd name="connsiteX25" fmla="*/ 190510 w 400051"/>
              <a:gd name="connsiteY25" fmla="*/ 266702 h 380651"/>
              <a:gd name="connsiteX26" fmla="*/ 190506 w 400051"/>
              <a:gd name="connsiteY26" fmla="*/ 200027 h 380651"/>
              <a:gd name="connsiteX27" fmla="*/ 192102 w 400051"/>
              <a:gd name="connsiteY27" fmla="*/ 190500 h 380651"/>
              <a:gd name="connsiteX28" fmla="*/ 90488 w 400051"/>
              <a:gd name="connsiteY28" fmla="*/ 190500 h 380651"/>
              <a:gd name="connsiteX29" fmla="*/ 76200 w 400051"/>
              <a:gd name="connsiteY29" fmla="*/ 176213 h 380651"/>
              <a:gd name="connsiteX30" fmla="*/ 76200 w 400051"/>
              <a:gd name="connsiteY30" fmla="*/ 109538 h 380651"/>
              <a:gd name="connsiteX31" fmla="*/ 90488 w 400051"/>
              <a:gd name="connsiteY31" fmla="*/ 95250 h 380651"/>
              <a:gd name="connsiteX32" fmla="*/ 290513 w 400051"/>
              <a:gd name="connsiteY32" fmla="*/ 95250 h 380651"/>
              <a:gd name="connsiteX33" fmla="*/ 304800 w 400051"/>
              <a:gd name="connsiteY33" fmla="*/ 109538 h 380651"/>
              <a:gd name="connsiteX34" fmla="*/ 28575 w 400051"/>
              <a:gd name="connsiteY34" fmla="*/ 38100 h 380651"/>
              <a:gd name="connsiteX35" fmla="*/ 38100 w 400051"/>
              <a:gd name="connsiteY35" fmla="*/ 28575 h 380651"/>
              <a:gd name="connsiteX36" fmla="*/ 342900 w 400051"/>
              <a:gd name="connsiteY36" fmla="*/ 28575 h 380651"/>
              <a:gd name="connsiteX37" fmla="*/ 352425 w 400051"/>
              <a:gd name="connsiteY37" fmla="*/ 38100 h 380651"/>
              <a:gd name="connsiteX38" fmla="*/ 342900 w 400051"/>
              <a:gd name="connsiteY38" fmla="*/ 47625 h 380651"/>
              <a:gd name="connsiteX39" fmla="*/ 38100 w 400051"/>
              <a:gd name="connsiteY39" fmla="*/ 47625 h 380651"/>
              <a:gd name="connsiteX40" fmla="*/ 28575 w 400051"/>
              <a:gd name="connsiteY40" fmla="*/ 38100 h 380651"/>
              <a:gd name="connsiteX41" fmla="*/ 152400 w 400051"/>
              <a:gd name="connsiteY41" fmla="*/ 257175 h 380651"/>
              <a:gd name="connsiteX42" fmla="*/ 152400 w 400051"/>
              <a:gd name="connsiteY42" fmla="*/ 342900 h 380651"/>
              <a:gd name="connsiteX43" fmla="*/ 104775 w 400051"/>
              <a:gd name="connsiteY43" fmla="*/ 342900 h 380651"/>
              <a:gd name="connsiteX44" fmla="*/ 104775 w 400051"/>
              <a:gd name="connsiteY44" fmla="*/ 257175 h 380651"/>
              <a:gd name="connsiteX45" fmla="*/ 152400 w 400051"/>
              <a:gd name="connsiteY45" fmla="*/ 257175 h 380651"/>
              <a:gd name="connsiteX46" fmla="*/ 390536 w 400051"/>
              <a:gd name="connsiteY46" fmla="*/ 190068 h 380651"/>
              <a:gd name="connsiteX47" fmla="*/ 312142 w 400051"/>
              <a:gd name="connsiteY47" fmla="*/ 154425 h 380651"/>
              <a:gd name="connsiteX48" fmla="*/ 297475 w 400051"/>
              <a:gd name="connsiteY48" fmla="*/ 154423 h 380651"/>
              <a:gd name="connsiteX49" fmla="*/ 219071 w 400051"/>
              <a:gd name="connsiteY49" fmla="*/ 190068 h 380651"/>
              <a:gd name="connsiteX50" fmla="*/ 209556 w 400051"/>
              <a:gd name="connsiteY50" fmla="*/ 200025 h 380651"/>
              <a:gd name="connsiteX51" fmla="*/ 209560 w 400051"/>
              <a:gd name="connsiteY51" fmla="*/ 266700 h 380651"/>
              <a:gd name="connsiteX52" fmla="*/ 302384 w 400051"/>
              <a:gd name="connsiteY52" fmla="*/ 380276 h 380651"/>
              <a:gd name="connsiteX53" fmla="*/ 307233 w 400051"/>
              <a:gd name="connsiteY53" fmla="*/ 380276 h 380651"/>
              <a:gd name="connsiteX54" fmla="*/ 400052 w 400051"/>
              <a:gd name="connsiteY54" fmla="*/ 266700 h 380651"/>
              <a:gd name="connsiteX55" fmla="*/ 400052 w 400051"/>
              <a:gd name="connsiteY55" fmla="*/ 200025 h 380651"/>
              <a:gd name="connsiteX56" fmla="*/ 390536 w 400051"/>
              <a:gd name="connsiteY56" fmla="*/ 190068 h 380651"/>
              <a:gd name="connsiteX0" fmla="*/ 104775 w 400052"/>
              <a:gd name="connsiteY0" fmla="*/ 161925 h 380651"/>
              <a:gd name="connsiteX1" fmla="*/ 104775 w 400052"/>
              <a:gd name="connsiteY1" fmla="*/ 123825 h 380651"/>
              <a:gd name="connsiteX2" fmla="*/ 276225 w 400052"/>
              <a:gd name="connsiteY2" fmla="*/ 123825 h 380651"/>
              <a:gd name="connsiteX3" fmla="*/ 276225 w 400052"/>
              <a:gd name="connsiteY3" fmla="*/ 146971 h 380651"/>
              <a:gd name="connsiteX4" fmla="*/ 250822 w 400052"/>
              <a:gd name="connsiteY4" fmla="*/ 161925 h 380651"/>
              <a:gd name="connsiteX5" fmla="*/ 104775 w 400052"/>
              <a:gd name="connsiteY5" fmla="*/ 161925 h 380651"/>
              <a:gd name="connsiteX6" fmla="*/ 304800 w 400052"/>
              <a:gd name="connsiteY6" fmla="*/ 109538 h 380651"/>
              <a:gd name="connsiteX7" fmla="*/ 304800 w 400052"/>
              <a:gd name="connsiteY7" fmla="*/ 132717 h 380651"/>
              <a:gd name="connsiteX8" fmla="*/ 324543 w 400052"/>
              <a:gd name="connsiteY8" fmla="*/ 139966 h 380651"/>
              <a:gd name="connsiteX9" fmla="*/ 361950 w 400052"/>
              <a:gd name="connsiteY9" fmla="*/ 163304 h 380651"/>
              <a:gd name="connsiteX10" fmla="*/ 361950 w 400052"/>
              <a:gd name="connsiteY10" fmla="*/ 71103 h 380651"/>
              <a:gd name="connsiteX11" fmla="*/ 381000 w 400052"/>
              <a:gd name="connsiteY11" fmla="*/ 38100 h 380651"/>
              <a:gd name="connsiteX12" fmla="*/ 342900 w 400052"/>
              <a:gd name="connsiteY12" fmla="*/ 0 h 380651"/>
              <a:gd name="connsiteX13" fmla="*/ 38100 w 400052"/>
              <a:gd name="connsiteY13" fmla="*/ 0 h 380651"/>
              <a:gd name="connsiteX14" fmla="*/ 0 w 400052"/>
              <a:gd name="connsiteY14" fmla="*/ 38100 h 380651"/>
              <a:gd name="connsiteX15" fmla="*/ 19050 w 400052"/>
              <a:gd name="connsiteY15" fmla="*/ 71103 h 380651"/>
              <a:gd name="connsiteX16" fmla="*/ 19050 w 400052"/>
              <a:gd name="connsiteY16" fmla="*/ 328613 h 380651"/>
              <a:gd name="connsiteX17" fmla="*/ 33338 w 400052"/>
              <a:gd name="connsiteY17" fmla="*/ 342900 h 380651"/>
              <a:gd name="connsiteX18" fmla="*/ 76200 w 400052"/>
              <a:gd name="connsiteY18" fmla="*/ 342900 h 380651"/>
              <a:gd name="connsiteX19" fmla="*/ 76200 w 400052"/>
              <a:gd name="connsiteY19" fmla="*/ 242888 h 380651"/>
              <a:gd name="connsiteX20" fmla="*/ 90488 w 400052"/>
              <a:gd name="connsiteY20" fmla="*/ 228600 h 380651"/>
              <a:gd name="connsiteX21" fmla="*/ 166688 w 400052"/>
              <a:gd name="connsiteY21" fmla="*/ 228600 h 380651"/>
              <a:gd name="connsiteX22" fmla="*/ 180975 w 400052"/>
              <a:gd name="connsiteY22" fmla="*/ 242888 h 380651"/>
              <a:gd name="connsiteX23" fmla="*/ 180975 w 400052"/>
              <a:gd name="connsiteY23" fmla="*/ 342900 h 380651"/>
              <a:gd name="connsiteX24" fmla="*/ 215556 w 400052"/>
              <a:gd name="connsiteY24" fmla="*/ 342900 h 380651"/>
              <a:gd name="connsiteX25" fmla="*/ 190510 w 400052"/>
              <a:gd name="connsiteY25" fmla="*/ 266702 h 380651"/>
              <a:gd name="connsiteX26" fmla="*/ 190506 w 400052"/>
              <a:gd name="connsiteY26" fmla="*/ 200027 h 380651"/>
              <a:gd name="connsiteX27" fmla="*/ 90488 w 400052"/>
              <a:gd name="connsiteY27" fmla="*/ 190500 h 380651"/>
              <a:gd name="connsiteX28" fmla="*/ 76200 w 400052"/>
              <a:gd name="connsiteY28" fmla="*/ 176213 h 380651"/>
              <a:gd name="connsiteX29" fmla="*/ 76200 w 400052"/>
              <a:gd name="connsiteY29" fmla="*/ 109538 h 380651"/>
              <a:gd name="connsiteX30" fmla="*/ 90488 w 400052"/>
              <a:gd name="connsiteY30" fmla="*/ 95250 h 380651"/>
              <a:gd name="connsiteX31" fmla="*/ 290513 w 400052"/>
              <a:gd name="connsiteY31" fmla="*/ 95250 h 380651"/>
              <a:gd name="connsiteX32" fmla="*/ 304800 w 400052"/>
              <a:gd name="connsiteY32" fmla="*/ 109538 h 380651"/>
              <a:gd name="connsiteX33" fmla="*/ 28575 w 400052"/>
              <a:gd name="connsiteY33" fmla="*/ 38100 h 380651"/>
              <a:gd name="connsiteX34" fmla="*/ 38100 w 400052"/>
              <a:gd name="connsiteY34" fmla="*/ 28575 h 380651"/>
              <a:gd name="connsiteX35" fmla="*/ 342900 w 400052"/>
              <a:gd name="connsiteY35" fmla="*/ 28575 h 380651"/>
              <a:gd name="connsiteX36" fmla="*/ 352425 w 400052"/>
              <a:gd name="connsiteY36" fmla="*/ 38100 h 380651"/>
              <a:gd name="connsiteX37" fmla="*/ 342900 w 400052"/>
              <a:gd name="connsiteY37" fmla="*/ 47625 h 380651"/>
              <a:gd name="connsiteX38" fmla="*/ 38100 w 400052"/>
              <a:gd name="connsiteY38" fmla="*/ 47625 h 380651"/>
              <a:gd name="connsiteX39" fmla="*/ 28575 w 400052"/>
              <a:gd name="connsiteY39" fmla="*/ 38100 h 380651"/>
              <a:gd name="connsiteX40" fmla="*/ 152400 w 400052"/>
              <a:gd name="connsiteY40" fmla="*/ 257175 h 380651"/>
              <a:gd name="connsiteX41" fmla="*/ 152400 w 400052"/>
              <a:gd name="connsiteY41" fmla="*/ 342900 h 380651"/>
              <a:gd name="connsiteX42" fmla="*/ 104775 w 400052"/>
              <a:gd name="connsiteY42" fmla="*/ 342900 h 380651"/>
              <a:gd name="connsiteX43" fmla="*/ 104775 w 400052"/>
              <a:gd name="connsiteY43" fmla="*/ 257175 h 380651"/>
              <a:gd name="connsiteX44" fmla="*/ 152400 w 400052"/>
              <a:gd name="connsiteY44" fmla="*/ 257175 h 380651"/>
              <a:gd name="connsiteX45" fmla="*/ 390536 w 400052"/>
              <a:gd name="connsiteY45" fmla="*/ 190068 h 380651"/>
              <a:gd name="connsiteX46" fmla="*/ 312142 w 400052"/>
              <a:gd name="connsiteY46" fmla="*/ 154425 h 380651"/>
              <a:gd name="connsiteX47" fmla="*/ 297475 w 400052"/>
              <a:gd name="connsiteY47" fmla="*/ 154423 h 380651"/>
              <a:gd name="connsiteX48" fmla="*/ 219071 w 400052"/>
              <a:gd name="connsiteY48" fmla="*/ 190068 h 380651"/>
              <a:gd name="connsiteX49" fmla="*/ 209556 w 400052"/>
              <a:gd name="connsiteY49" fmla="*/ 200025 h 380651"/>
              <a:gd name="connsiteX50" fmla="*/ 209560 w 400052"/>
              <a:gd name="connsiteY50" fmla="*/ 266700 h 380651"/>
              <a:gd name="connsiteX51" fmla="*/ 302384 w 400052"/>
              <a:gd name="connsiteY51" fmla="*/ 380276 h 380651"/>
              <a:gd name="connsiteX52" fmla="*/ 307233 w 400052"/>
              <a:gd name="connsiteY52" fmla="*/ 380276 h 380651"/>
              <a:gd name="connsiteX53" fmla="*/ 400052 w 400052"/>
              <a:gd name="connsiteY53" fmla="*/ 266700 h 380651"/>
              <a:gd name="connsiteX54" fmla="*/ 400052 w 400052"/>
              <a:gd name="connsiteY54" fmla="*/ 200025 h 380651"/>
              <a:gd name="connsiteX55" fmla="*/ 390536 w 400052"/>
              <a:gd name="connsiteY55" fmla="*/ 190068 h 380651"/>
              <a:gd name="connsiteX0" fmla="*/ 104775 w 400052"/>
              <a:gd name="connsiteY0" fmla="*/ 161925 h 380651"/>
              <a:gd name="connsiteX1" fmla="*/ 104775 w 400052"/>
              <a:gd name="connsiteY1" fmla="*/ 123825 h 380651"/>
              <a:gd name="connsiteX2" fmla="*/ 276225 w 400052"/>
              <a:gd name="connsiteY2" fmla="*/ 123825 h 380651"/>
              <a:gd name="connsiteX3" fmla="*/ 276225 w 400052"/>
              <a:gd name="connsiteY3" fmla="*/ 146971 h 380651"/>
              <a:gd name="connsiteX4" fmla="*/ 250822 w 400052"/>
              <a:gd name="connsiteY4" fmla="*/ 161925 h 380651"/>
              <a:gd name="connsiteX5" fmla="*/ 104775 w 400052"/>
              <a:gd name="connsiteY5" fmla="*/ 161925 h 380651"/>
              <a:gd name="connsiteX6" fmla="*/ 304800 w 400052"/>
              <a:gd name="connsiteY6" fmla="*/ 109538 h 380651"/>
              <a:gd name="connsiteX7" fmla="*/ 304800 w 400052"/>
              <a:gd name="connsiteY7" fmla="*/ 132717 h 380651"/>
              <a:gd name="connsiteX8" fmla="*/ 324543 w 400052"/>
              <a:gd name="connsiteY8" fmla="*/ 139966 h 380651"/>
              <a:gd name="connsiteX9" fmla="*/ 361950 w 400052"/>
              <a:gd name="connsiteY9" fmla="*/ 163304 h 380651"/>
              <a:gd name="connsiteX10" fmla="*/ 361950 w 400052"/>
              <a:gd name="connsiteY10" fmla="*/ 71103 h 380651"/>
              <a:gd name="connsiteX11" fmla="*/ 381000 w 400052"/>
              <a:gd name="connsiteY11" fmla="*/ 38100 h 380651"/>
              <a:gd name="connsiteX12" fmla="*/ 342900 w 400052"/>
              <a:gd name="connsiteY12" fmla="*/ 0 h 380651"/>
              <a:gd name="connsiteX13" fmla="*/ 38100 w 400052"/>
              <a:gd name="connsiteY13" fmla="*/ 0 h 380651"/>
              <a:gd name="connsiteX14" fmla="*/ 0 w 400052"/>
              <a:gd name="connsiteY14" fmla="*/ 38100 h 380651"/>
              <a:gd name="connsiteX15" fmla="*/ 19050 w 400052"/>
              <a:gd name="connsiteY15" fmla="*/ 71103 h 380651"/>
              <a:gd name="connsiteX16" fmla="*/ 19050 w 400052"/>
              <a:gd name="connsiteY16" fmla="*/ 328613 h 380651"/>
              <a:gd name="connsiteX17" fmla="*/ 33338 w 400052"/>
              <a:gd name="connsiteY17" fmla="*/ 342900 h 380651"/>
              <a:gd name="connsiteX18" fmla="*/ 76200 w 400052"/>
              <a:gd name="connsiteY18" fmla="*/ 342900 h 380651"/>
              <a:gd name="connsiteX19" fmla="*/ 76200 w 400052"/>
              <a:gd name="connsiteY19" fmla="*/ 242888 h 380651"/>
              <a:gd name="connsiteX20" fmla="*/ 90488 w 400052"/>
              <a:gd name="connsiteY20" fmla="*/ 228600 h 380651"/>
              <a:gd name="connsiteX21" fmla="*/ 166688 w 400052"/>
              <a:gd name="connsiteY21" fmla="*/ 228600 h 380651"/>
              <a:gd name="connsiteX22" fmla="*/ 180975 w 400052"/>
              <a:gd name="connsiteY22" fmla="*/ 242888 h 380651"/>
              <a:gd name="connsiteX23" fmla="*/ 180975 w 400052"/>
              <a:gd name="connsiteY23" fmla="*/ 342900 h 380651"/>
              <a:gd name="connsiteX24" fmla="*/ 215556 w 400052"/>
              <a:gd name="connsiteY24" fmla="*/ 342900 h 380651"/>
              <a:gd name="connsiteX25" fmla="*/ 190510 w 400052"/>
              <a:gd name="connsiteY25" fmla="*/ 266702 h 380651"/>
              <a:gd name="connsiteX26" fmla="*/ 190506 w 400052"/>
              <a:gd name="connsiteY26" fmla="*/ 200027 h 380651"/>
              <a:gd name="connsiteX27" fmla="*/ 90488 w 400052"/>
              <a:gd name="connsiteY27" fmla="*/ 190500 h 380651"/>
              <a:gd name="connsiteX28" fmla="*/ 76200 w 400052"/>
              <a:gd name="connsiteY28" fmla="*/ 176213 h 380651"/>
              <a:gd name="connsiteX29" fmla="*/ 76200 w 400052"/>
              <a:gd name="connsiteY29" fmla="*/ 109538 h 380651"/>
              <a:gd name="connsiteX30" fmla="*/ 90488 w 400052"/>
              <a:gd name="connsiteY30" fmla="*/ 95250 h 380651"/>
              <a:gd name="connsiteX31" fmla="*/ 304800 w 400052"/>
              <a:gd name="connsiteY31" fmla="*/ 109538 h 380651"/>
              <a:gd name="connsiteX32" fmla="*/ 28575 w 400052"/>
              <a:gd name="connsiteY32" fmla="*/ 38100 h 380651"/>
              <a:gd name="connsiteX33" fmla="*/ 38100 w 400052"/>
              <a:gd name="connsiteY33" fmla="*/ 28575 h 380651"/>
              <a:gd name="connsiteX34" fmla="*/ 342900 w 400052"/>
              <a:gd name="connsiteY34" fmla="*/ 28575 h 380651"/>
              <a:gd name="connsiteX35" fmla="*/ 352425 w 400052"/>
              <a:gd name="connsiteY35" fmla="*/ 38100 h 380651"/>
              <a:gd name="connsiteX36" fmla="*/ 342900 w 400052"/>
              <a:gd name="connsiteY36" fmla="*/ 47625 h 380651"/>
              <a:gd name="connsiteX37" fmla="*/ 38100 w 400052"/>
              <a:gd name="connsiteY37" fmla="*/ 47625 h 380651"/>
              <a:gd name="connsiteX38" fmla="*/ 28575 w 400052"/>
              <a:gd name="connsiteY38" fmla="*/ 38100 h 380651"/>
              <a:gd name="connsiteX39" fmla="*/ 152400 w 400052"/>
              <a:gd name="connsiteY39" fmla="*/ 257175 h 380651"/>
              <a:gd name="connsiteX40" fmla="*/ 152400 w 400052"/>
              <a:gd name="connsiteY40" fmla="*/ 342900 h 380651"/>
              <a:gd name="connsiteX41" fmla="*/ 104775 w 400052"/>
              <a:gd name="connsiteY41" fmla="*/ 342900 h 380651"/>
              <a:gd name="connsiteX42" fmla="*/ 104775 w 400052"/>
              <a:gd name="connsiteY42" fmla="*/ 257175 h 380651"/>
              <a:gd name="connsiteX43" fmla="*/ 152400 w 400052"/>
              <a:gd name="connsiteY43" fmla="*/ 257175 h 380651"/>
              <a:gd name="connsiteX44" fmla="*/ 390536 w 400052"/>
              <a:gd name="connsiteY44" fmla="*/ 190068 h 380651"/>
              <a:gd name="connsiteX45" fmla="*/ 312142 w 400052"/>
              <a:gd name="connsiteY45" fmla="*/ 154425 h 380651"/>
              <a:gd name="connsiteX46" fmla="*/ 297475 w 400052"/>
              <a:gd name="connsiteY46" fmla="*/ 154423 h 380651"/>
              <a:gd name="connsiteX47" fmla="*/ 219071 w 400052"/>
              <a:gd name="connsiteY47" fmla="*/ 190068 h 380651"/>
              <a:gd name="connsiteX48" fmla="*/ 209556 w 400052"/>
              <a:gd name="connsiteY48" fmla="*/ 200025 h 380651"/>
              <a:gd name="connsiteX49" fmla="*/ 209560 w 400052"/>
              <a:gd name="connsiteY49" fmla="*/ 266700 h 380651"/>
              <a:gd name="connsiteX50" fmla="*/ 302384 w 400052"/>
              <a:gd name="connsiteY50" fmla="*/ 380276 h 380651"/>
              <a:gd name="connsiteX51" fmla="*/ 307233 w 400052"/>
              <a:gd name="connsiteY51" fmla="*/ 380276 h 380651"/>
              <a:gd name="connsiteX52" fmla="*/ 400052 w 400052"/>
              <a:gd name="connsiteY52" fmla="*/ 266700 h 380651"/>
              <a:gd name="connsiteX53" fmla="*/ 400052 w 400052"/>
              <a:gd name="connsiteY53" fmla="*/ 200025 h 380651"/>
              <a:gd name="connsiteX54" fmla="*/ 390536 w 400052"/>
              <a:gd name="connsiteY54" fmla="*/ 190068 h 380651"/>
              <a:gd name="connsiteX0" fmla="*/ 104775 w 400052"/>
              <a:gd name="connsiteY0" fmla="*/ 161925 h 380651"/>
              <a:gd name="connsiteX1" fmla="*/ 104775 w 400052"/>
              <a:gd name="connsiteY1" fmla="*/ 123825 h 380651"/>
              <a:gd name="connsiteX2" fmla="*/ 276225 w 400052"/>
              <a:gd name="connsiteY2" fmla="*/ 123825 h 380651"/>
              <a:gd name="connsiteX3" fmla="*/ 276225 w 400052"/>
              <a:gd name="connsiteY3" fmla="*/ 146971 h 380651"/>
              <a:gd name="connsiteX4" fmla="*/ 250822 w 400052"/>
              <a:gd name="connsiteY4" fmla="*/ 161925 h 380651"/>
              <a:gd name="connsiteX5" fmla="*/ 104775 w 400052"/>
              <a:gd name="connsiteY5" fmla="*/ 161925 h 380651"/>
              <a:gd name="connsiteX6" fmla="*/ 90488 w 400052"/>
              <a:gd name="connsiteY6" fmla="*/ 95250 h 380651"/>
              <a:gd name="connsiteX7" fmla="*/ 304800 w 400052"/>
              <a:gd name="connsiteY7" fmla="*/ 132717 h 380651"/>
              <a:gd name="connsiteX8" fmla="*/ 324543 w 400052"/>
              <a:gd name="connsiteY8" fmla="*/ 139966 h 380651"/>
              <a:gd name="connsiteX9" fmla="*/ 361950 w 400052"/>
              <a:gd name="connsiteY9" fmla="*/ 163304 h 380651"/>
              <a:gd name="connsiteX10" fmla="*/ 361950 w 400052"/>
              <a:gd name="connsiteY10" fmla="*/ 71103 h 380651"/>
              <a:gd name="connsiteX11" fmla="*/ 381000 w 400052"/>
              <a:gd name="connsiteY11" fmla="*/ 38100 h 380651"/>
              <a:gd name="connsiteX12" fmla="*/ 342900 w 400052"/>
              <a:gd name="connsiteY12" fmla="*/ 0 h 380651"/>
              <a:gd name="connsiteX13" fmla="*/ 38100 w 400052"/>
              <a:gd name="connsiteY13" fmla="*/ 0 h 380651"/>
              <a:gd name="connsiteX14" fmla="*/ 0 w 400052"/>
              <a:gd name="connsiteY14" fmla="*/ 38100 h 380651"/>
              <a:gd name="connsiteX15" fmla="*/ 19050 w 400052"/>
              <a:gd name="connsiteY15" fmla="*/ 71103 h 380651"/>
              <a:gd name="connsiteX16" fmla="*/ 19050 w 400052"/>
              <a:gd name="connsiteY16" fmla="*/ 328613 h 380651"/>
              <a:gd name="connsiteX17" fmla="*/ 33338 w 400052"/>
              <a:gd name="connsiteY17" fmla="*/ 342900 h 380651"/>
              <a:gd name="connsiteX18" fmla="*/ 76200 w 400052"/>
              <a:gd name="connsiteY18" fmla="*/ 342900 h 380651"/>
              <a:gd name="connsiteX19" fmla="*/ 76200 w 400052"/>
              <a:gd name="connsiteY19" fmla="*/ 242888 h 380651"/>
              <a:gd name="connsiteX20" fmla="*/ 90488 w 400052"/>
              <a:gd name="connsiteY20" fmla="*/ 228600 h 380651"/>
              <a:gd name="connsiteX21" fmla="*/ 166688 w 400052"/>
              <a:gd name="connsiteY21" fmla="*/ 228600 h 380651"/>
              <a:gd name="connsiteX22" fmla="*/ 180975 w 400052"/>
              <a:gd name="connsiteY22" fmla="*/ 242888 h 380651"/>
              <a:gd name="connsiteX23" fmla="*/ 180975 w 400052"/>
              <a:gd name="connsiteY23" fmla="*/ 342900 h 380651"/>
              <a:gd name="connsiteX24" fmla="*/ 215556 w 400052"/>
              <a:gd name="connsiteY24" fmla="*/ 342900 h 380651"/>
              <a:gd name="connsiteX25" fmla="*/ 190510 w 400052"/>
              <a:gd name="connsiteY25" fmla="*/ 266702 h 380651"/>
              <a:gd name="connsiteX26" fmla="*/ 190506 w 400052"/>
              <a:gd name="connsiteY26" fmla="*/ 200027 h 380651"/>
              <a:gd name="connsiteX27" fmla="*/ 90488 w 400052"/>
              <a:gd name="connsiteY27" fmla="*/ 190500 h 380651"/>
              <a:gd name="connsiteX28" fmla="*/ 76200 w 400052"/>
              <a:gd name="connsiteY28" fmla="*/ 176213 h 380651"/>
              <a:gd name="connsiteX29" fmla="*/ 76200 w 400052"/>
              <a:gd name="connsiteY29" fmla="*/ 109538 h 380651"/>
              <a:gd name="connsiteX30" fmla="*/ 90488 w 400052"/>
              <a:gd name="connsiteY30" fmla="*/ 95250 h 380651"/>
              <a:gd name="connsiteX31" fmla="*/ 28575 w 400052"/>
              <a:gd name="connsiteY31" fmla="*/ 38100 h 380651"/>
              <a:gd name="connsiteX32" fmla="*/ 38100 w 400052"/>
              <a:gd name="connsiteY32" fmla="*/ 28575 h 380651"/>
              <a:gd name="connsiteX33" fmla="*/ 342900 w 400052"/>
              <a:gd name="connsiteY33" fmla="*/ 28575 h 380651"/>
              <a:gd name="connsiteX34" fmla="*/ 352425 w 400052"/>
              <a:gd name="connsiteY34" fmla="*/ 38100 h 380651"/>
              <a:gd name="connsiteX35" fmla="*/ 342900 w 400052"/>
              <a:gd name="connsiteY35" fmla="*/ 47625 h 380651"/>
              <a:gd name="connsiteX36" fmla="*/ 38100 w 400052"/>
              <a:gd name="connsiteY36" fmla="*/ 47625 h 380651"/>
              <a:gd name="connsiteX37" fmla="*/ 28575 w 400052"/>
              <a:gd name="connsiteY37" fmla="*/ 38100 h 380651"/>
              <a:gd name="connsiteX38" fmla="*/ 152400 w 400052"/>
              <a:gd name="connsiteY38" fmla="*/ 257175 h 380651"/>
              <a:gd name="connsiteX39" fmla="*/ 152400 w 400052"/>
              <a:gd name="connsiteY39" fmla="*/ 342900 h 380651"/>
              <a:gd name="connsiteX40" fmla="*/ 104775 w 400052"/>
              <a:gd name="connsiteY40" fmla="*/ 342900 h 380651"/>
              <a:gd name="connsiteX41" fmla="*/ 104775 w 400052"/>
              <a:gd name="connsiteY41" fmla="*/ 257175 h 380651"/>
              <a:gd name="connsiteX42" fmla="*/ 152400 w 400052"/>
              <a:gd name="connsiteY42" fmla="*/ 257175 h 380651"/>
              <a:gd name="connsiteX43" fmla="*/ 390536 w 400052"/>
              <a:gd name="connsiteY43" fmla="*/ 190068 h 380651"/>
              <a:gd name="connsiteX44" fmla="*/ 312142 w 400052"/>
              <a:gd name="connsiteY44" fmla="*/ 154425 h 380651"/>
              <a:gd name="connsiteX45" fmla="*/ 297475 w 400052"/>
              <a:gd name="connsiteY45" fmla="*/ 154423 h 380651"/>
              <a:gd name="connsiteX46" fmla="*/ 219071 w 400052"/>
              <a:gd name="connsiteY46" fmla="*/ 190068 h 380651"/>
              <a:gd name="connsiteX47" fmla="*/ 209556 w 400052"/>
              <a:gd name="connsiteY47" fmla="*/ 200025 h 380651"/>
              <a:gd name="connsiteX48" fmla="*/ 209560 w 400052"/>
              <a:gd name="connsiteY48" fmla="*/ 266700 h 380651"/>
              <a:gd name="connsiteX49" fmla="*/ 302384 w 400052"/>
              <a:gd name="connsiteY49" fmla="*/ 380276 h 380651"/>
              <a:gd name="connsiteX50" fmla="*/ 307233 w 400052"/>
              <a:gd name="connsiteY50" fmla="*/ 380276 h 380651"/>
              <a:gd name="connsiteX51" fmla="*/ 400052 w 400052"/>
              <a:gd name="connsiteY51" fmla="*/ 266700 h 380651"/>
              <a:gd name="connsiteX52" fmla="*/ 400052 w 400052"/>
              <a:gd name="connsiteY52" fmla="*/ 200025 h 380651"/>
              <a:gd name="connsiteX53" fmla="*/ 390536 w 400052"/>
              <a:gd name="connsiteY53" fmla="*/ 190068 h 380651"/>
              <a:gd name="connsiteX0" fmla="*/ 104775 w 400052"/>
              <a:gd name="connsiteY0" fmla="*/ 161925 h 380651"/>
              <a:gd name="connsiteX1" fmla="*/ 104775 w 400052"/>
              <a:gd name="connsiteY1" fmla="*/ 123825 h 380651"/>
              <a:gd name="connsiteX2" fmla="*/ 276225 w 400052"/>
              <a:gd name="connsiteY2" fmla="*/ 146971 h 380651"/>
              <a:gd name="connsiteX3" fmla="*/ 250822 w 400052"/>
              <a:gd name="connsiteY3" fmla="*/ 161925 h 380651"/>
              <a:gd name="connsiteX4" fmla="*/ 104775 w 400052"/>
              <a:gd name="connsiteY4" fmla="*/ 161925 h 380651"/>
              <a:gd name="connsiteX5" fmla="*/ 90488 w 400052"/>
              <a:gd name="connsiteY5" fmla="*/ 95250 h 380651"/>
              <a:gd name="connsiteX6" fmla="*/ 304800 w 400052"/>
              <a:gd name="connsiteY6" fmla="*/ 132717 h 380651"/>
              <a:gd name="connsiteX7" fmla="*/ 324543 w 400052"/>
              <a:gd name="connsiteY7" fmla="*/ 139966 h 380651"/>
              <a:gd name="connsiteX8" fmla="*/ 361950 w 400052"/>
              <a:gd name="connsiteY8" fmla="*/ 163304 h 380651"/>
              <a:gd name="connsiteX9" fmla="*/ 361950 w 400052"/>
              <a:gd name="connsiteY9" fmla="*/ 71103 h 380651"/>
              <a:gd name="connsiteX10" fmla="*/ 381000 w 400052"/>
              <a:gd name="connsiteY10" fmla="*/ 38100 h 380651"/>
              <a:gd name="connsiteX11" fmla="*/ 342900 w 400052"/>
              <a:gd name="connsiteY11" fmla="*/ 0 h 380651"/>
              <a:gd name="connsiteX12" fmla="*/ 38100 w 400052"/>
              <a:gd name="connsiteY12" fmla="*/ 0 h 380651"/>
              <a:gd name="connsiteX13" fmla="*/ 0 w 400052"/>
              <a:gd name="connsiteY13" fmla="*/ 38100 h 380651"/>
              <a:gd name="connsiteX14" fmla="*/ 19050 w 400052"/>
              <a:gd name="connsiteY14" fmla="*/ 71103 h 380651"/>
              <a:gd name="connsiteX15" fmla="*/ 19050 w 400052"/>
              <a:gd name="connsiteY15" fmla="*/ 328613 h 380651"/>
              <a:gd name="connsiteX16" fmla="*/ 33338 w 400052"/>
              <a:gd name="connsiteY16" fmla="*/ 342900 h 380651"/>
              <a:gd name="connsiteX17" fmla="*/ 76200 w 400052"/>
              <a:gd name="connsiteY17" fmla="*/ 342900 h 380651"/>
              <a:gd name="connsiteX18" fmla="*/ 76200 w 400052"/>
              <a:gd name="connsiteY18" fmla="*/ 242888 h 380651"/>
              <a:gd name="connsiteX19" fmla="*/ 90488 w 400052"/>
              <a:gd name="connsiteY19" fmla="*/ 228600 h 380651"/>
              <a:gd name="connsiteX20" fmla="*/ 166688 w 400052"/>
              <a:gd name="connsiteY20" fmla="*/ 228600 h 380651"/>
              <a:gd name="connsiteX21" fmla="*/ 180975 w 400052"/>
              <a:gd name="connsiteY21" fmla="*/ 242888 h 380651"/>
              <a:gd name="connsiteX22" fmla="*/ 180975 w 400052"/>
              <a:gd name="connsiteY22" fmla="*/ 342900 h 380651"/>
              <a:gd name="connsiteX23" fmla="*/ 215556 w 400052"/>
              <a:gd name="connsiteY23" fmla="*/ 342900 h 380651"/>
              <a:gd name="connsiteX24" fmla="*/ 190510 w 400052"/>
              <a:gd name="connsiteY24" fmla="*/ 266702 h 380651"/>
              <a:gd name="connsiteX25" fmla="*/ 190506 w 400052"/>
              <a:gd name="connsiteY25" fmla="*/ 200027 h 380651"/>
              <a:gd name="connsiteX26" fmla="*/ 90488 w 400052"/>
              <a:gd name="connsiteY26" fmla="*/ 190500 h 380651"/>
              <a:gd name="connsiteX27" fmla="*/ 76200 w 400052"/>
              <a:gd name="connsiteY27" fmla="*/ 176213 h 380651"/>
              <a:gd name="connsiteX28" fmla="*/ 76200 w 400052"/>
              <a:gd name="connsiteY28" fmla="*/ 109538 h 380651"/>
              <a:gd name="connsiteX29" fmla="*/ 90488 w 400052"/>
              <a:gd name="connsiteY29" fmla="*/ 95250 h 380651"/>
              <a:gd name="connsiteX30" fmla="*/ 28575 w 400052"/>
              <a:gd name="connsiteY30" fmla="*/ 38100 h 380651"/>
              <a:gd name="connsiteX31" fmla="*/ 38100 w 400052"/>
              <a:gd name="connsiteY31" fmla="*/ 28575 h 380651"/>
              <a:gd name="connsiteX32" fmla="*/ 342900 w 400052"/>
              <a:gd name="connsiteY32" fmla="*/ 28575 h 380651"/>
              <a:gd name="connsiteX33" fmla="*/ 352425 w 400052"/>
              <a:gd name="connsiteY33" fmla="*/ 38100 h 380651"/>
              <a:gd name="connsiteX34" fmla="*/ 342900 w 400052"/>
              <a:gd name="connsiteY34" fmla="*/ 47625 h 380651"/>
              <a:gd name="connsiteX35" fmla="*/ 38100 w 400052"/>
              <a:gd name="connsiteY35" fmla="*/ 47625 h 380651"/>
              <a:gd name="connsiteX36" fmla="*/ 28575 w 400052"/>
              <a:gd name="connsiteY36" fmla="*/ 38100 h 380651"/>
              <a:gd name="connsiteX37" fmla="*/ 152400 w 400052"/>
              <a:gd name="connsiteY37" fmla="*/ 257175 h 380651"/>
              <a:gd name="connsiteX38" fmla="*/ 152400 w 400052"/>
              <a:gd name="connsiteY38" fmla="*/ 342900 h 380651"/>
              <a:gd name="connsiteX39" fmla="*/ 104775 w 400052"/>
              <a:gd name="connsiteY39" fmla="*/ 342900 h 380651"/>
              <a:gd name="connsiteX40" fmla="*/ 104775 w 400052"/>
              <a:gd name="connsiteY40" fmla="*/ 257175 h 380651"/>
              <a:gd name="connsiteX41" fmla="*/ 152400 w 400052"/>
              <a:gd name="connsiteY41" fmla="*/ 257175 h 380651"/>
              <a:gd name="connsiteX42" fmla="*/ 390536 w 400052"/>
              <a:gd name="connsiteY42" fmla="*/ 190068 h 380651"/>
              <a:gd name="connsiteX43" fmla="*/ 312142 w 400052"/>
              <a:gd name="connsiteY43" fmla="*/ 154425 h 380651"/>
              <a:gd name="connsiteX44" fmla="*/ 297475 w 400052"/>
              <a:gd name="connsiteY44" fmla="*/ 154423 h 380651"/>
              <a:gd name="connsiteX45" fmla="*/ 219071 w 400052"/>
              <a:gd name="connsiteY45" fmla="*/ 190068 h 380651"/>
              <a:gd name="connsiteX46" fmla="*/ 209556 w 400052"/>
              <a:gd name="connsiteY46" fmla="*/ 200025 h 380651"/>
              <a:gd name="connsiteX47" fmla="*/ 209560 w 400052"/>
              <a:gd name="connsiteY47" fmla="*/ 266700 h 380651"/>
              <a:gd name="connsiteX48" fmla="*/ 302384 w 400052"/>
              <a:gd name="connsiteY48" fmla="*/ 380276 h 380651"/>
              <a:gd name="connsiteX49" fmla="*/ 307233 w 400052"/>
              <a:gd name="connsiteY49" fmla="*/ 380276 h 380651"/>
              <a:gd name="connsiteX50" fmla="*/ 400052 w 400052"/>
              <a:gd name="connsiteY50" fmla="*/ 266700 h 380651"/>
              <a:gd name="connsiteX51" fmla="*/ 400052 w 400052"/>
              <a:gd name="connsiteY51" fmla="*/ 200025 h 380651"/>
              <a:gd name="connsiteX52" fmla="*/ 390536 w 400052"/>
              <a:gd name="connsiteY52" fmla="*/ 190068 h 380651"/>
              <a:gd name="connsiteX0" fmla="*/ 104775 w 400052"/>
              <a:gd name="connsiteY0" fmla="*/ 161925 h 380651"/>
              <a:gd name="connsiteX1" fmla="*/ 104775 w 400052"/>
              <a:gd name="connsiteY1" fmla="*/ 123825 h 380651"/>
              <a:gd name="connsiteX2" fmla="*/ 276225 w 400052"/>
              <a:gd name="connsiteY2" fmla="*/ 146971 h 380651"/>
              <a:gd name="connsiteX3" fmla="*/ 250822 w 400052"/>
              <a:gd name="connsiteY3" fmla="*/ 161925 h 380651"/>
              <a:gd name="connsiteX4" fmla="*/ 104775 w 400052"/>
              <a:gd name="connsiteY4" fmla="*/ 161925 h 380651"/>
              <a:gd name="connsiteX5" fmla="*/ 76200 w 400052"/>
              <a:gd name="connsiteY5" fmla="*/ 109538 h 380651"/>
              <a:gd name="connsiteX6" fmla="*/ 304800 w 400052"/>
              <a:gd name="connsiteY6" fmla="*/ 132717 h 380651"/>
              <a:gd name="connsiteX7" fmla="*/ 324543 w 400052"/>
              <a:gd name="connsiteY7" fmla="*/ 139966 h 380651"/>
              <a:gd name="connsiteX8" fmla="*/ 361950 w 400052"/>
              <a:gd name="connsiteY8" fmla="*/ 163304 h 380651"/>
              <a:gd name="connsiteX9" fmla="*/ 361950 w 400052"/>
              <a:gd name="connsiteY9" fmla="*/ 71103 h 380651"/>
              <a:gd name="connsiteX10" fmla="*/ 381000 w 400052"/>
              <a:gd name="connsiteY10" fmla="*/ 38100 h 380651"/>
              <a:gd name="connsiteX11" fmla="*/ 342900 w 400052"/>
              <a:gd name="connsiteY11" fmla="*/ 0 h 380651"/>
              <a:gd name="connsiteX12" fmla="*/ 38100 w 400052"/>
              <a:gd name="connsiteY12" fmla="*/ 0 h 380651"/>
              <a:gd name="connsiteX13" fmla="*/ 0 w 400052"/>
              <a:gd name="connsiteY13" fmla="*/ 38100 h 380651"/>
              <a:gd name="connsiteX14" fmla="*/ 19050 w 400052"/>
              <a:gd name="connsiteY14" fmla="*/ 71103 h 380651"/>
              <a:gd name="connsiteX15" fmla="*/ 19050 w 400052"/>
              <a:gd name="connsiteY15" fmla="*/ 328613 h 380651"/>
              <a:gd name="connsiteX16" fmla="*/ 33338 w 400052"/>
              <a:gd name="connsiteY16" fmla="*/ 342900 h 380651"/>
              <a:gd name="connsiteX17" fmla="*/ 76200 w 400052"/>
              <a:gd name="connsiteY17" fmla="*/ 342900 h 380651"/>
              <a:gd name="connsiteX18" fmla="*/ 76200 w 400052"/>
              <a:gd name="connsiteY18" fmla="*/ 242888 h 380651"/>
              <a:gd name="connsiteX19" fmla="*/ 90488 w 400052"/>
              <a:gd name="connsiteY19" fmla="*/ 228600 h 380651"/>
              <a:gd name="connsiteX20" fmla="*/ 166688 w 400052"/>
              <a:gd name="connsiteY20" fmla="*/ 228600 h 380651"/>
              <a:gd name="connsiteX21" fmla="*/ 180975 w 400052"/>
              <a:gd name="connsiteY21" fmla="*/ 242888 h 380651"/>
              <a:gd name="connsiteX22" fmla="*/ 180975 w 400052"/>
              <a:gd name="connsiteY22" fmla="*/ 342900 h 380651"/>
              <a:gd name="connsiteX23" fmla="*/ 215556 w 400052"/>
              <a:gd name="connsiteY23" fmla="*/ 342900 h 380651"/>
              <a:gd name="connsiteX24" fmla="*/ 190510 w 400052"/>
              <a:gd name="connsiteY24" fmla="*/ 266702 h 380651"/>
              <a:gd name="connsiteX25" fmla="*/ 190506 w 400052"/>
              <a:gd name="connsiteY25" fmla="*/ 200027 h 380651"/>
              <a:gd name="connsiteX26" fmla="*/ 90488 w 400052"/>
              <a:gd name="connsiteY26" fmla="*/ 190500 h 380651"/>
              <a:gd name="connsiteX27" fmla="*/ 76200 w 400052"/>
              <a:gd name="connsiteY27" fmla="*/ 176213 h 380651"/>
              <a:gd name="connsiteX28" fmla="*/ 76200 w 400052"/>
              <a:gd name="connsiteY28" fmla="*/ 109538 h 380651"/>
              <a:gd name="connsiteX29" fmla="*/ 28575 w 400052"/>
              <a:gd name="connsiteY29" fmla="*/ 38100 h 380651"/>
              <a:gd name="connsiteX30" fmla="*/ 38100 w 400052"/>
              <a:gd name="connsiteY30" fmla="*/ 28575 h 380651"/>
              <a:gd name="connsiteX31" fmla="*/ 342900 w 400052"/>
              <a:gd name="connsiteY31" fmla="*/ 28575 h 380651"/>
              <a:gd name="connsiteX32" fmla="*/ 352425 w 400052"/>
              <a:gd name="connsiteY32" fmla="*/ 38100 h 380651"/>
              <a:gd name="connsiteX33" fmla="*/ 342900 w 400052"/>
              <a:gd name="connsiteY33" fmla="*/ 47625 h 380651"/>
              <a:gd name="connsiteX34" fmla="*/ 38100 w 400052"/>
              <a:gd name="connsiteY34" fmla="*/ 47625 h 380651"/>
              <a:gd name="connsiteX35" fmla="*/ 28575 w 400052"/>
              <a:gd name="connsiteY35" fmla="*/ 38100 h 380651"/>
              <a:gd name="connsiteX36" fmla="*/ 152400 w 400052"/>
              <a:gd name="connsiteY36" fmla="*/ 257175 h 380651"/>
              <a:gd name="connsiteX37" fmla="*/ 152400 w 400052"/>
              <a:gd name="connsiteY37" fmla="*/ 342900 h 380651"/>
              <a:gd name="connsiteX38" fmla="*/ 104775 w 400052"/>
              <a:gd name="connsiteY38" fmla="*/ 342900 h 380651"/>
              <a:gd name="connsiteX39" fmla="*/ 104775 w 400052"/>
              <a:gd name="connsiteY39" fmla="*/ 257175 h 380651"/>
              <a:gd name="connsiteX40" fmla="*/ 152400 w 400052"/>
              <a:gd name="connsiteY40" fmla="*/ 257175 h 380651"/>
              <a:gd name="connsiteX41" fmla="*/ 390536 w 400052"/>
              <a:gd name="connsiteY41" fmla="*/ 190068 h 380651"/>
              <a:gd name="connsiteX42" fmla="*/ 312142 w 400052"/>
              <a:gd name="connsiteY42" fmla="*/ 154425 h 380651"/>
              <a:gd name="connsiteX43" fmla="*/ 297475 w 400052"/>
              <a:gd name="connsiteY43" fmla="*/ 154423 h 380651"/>
              <a:gd name="connsiteX44" fmla="*/ 219071 w 400052"/>
              <a:gd name="connsiteY44" fmla="*/ 190068 h 380651"/>
              <a:gd name="connsiteX45" fmla="*/ 209556 w 400052"/>
              <a:gd name="connsiteY45" fmla="*/ 200025 h 380651"/>
              <a:gd name="connsiteX46" fmla="*/ 209560 w 400052"/>
              <a:gd name="connsiteY46" fmla="*/ 266700 h 380651"/>
              <a:gd name="connsiteX47" fmla="*/ 302384 w 400052"/>
              <a:gd name="connsiteY47" fmla="*/ 380276 h 380651"/>
              <a:gd name="connsiteX48" fmla="*/ 307233 w 400052"/>
              <a:gd name="connsiteY48" fmla="*/ 380276 h 380651"/>
              <a:gd name="connsiteX49" fmla="*/ 400052 w 400052"/>
              <a:gd name="connsiteY49" fmla="*/ 266700 h 380651"/>
              <a:gd name="connsiteX50" fmla="*/ 400052 w 400052"/>
              <a:gd name="connsiteY50" fmla="*/ 200025 h 380651"/>
              <a:gd name="connsiteX51" fmla="*/ 390536 w 400052"/>
              <a:gd name="connsiteY51" fmla="*/ 190068 h 380651"/>
              <a:gd name="connsiteX0" fmla="*/ 104775 w 400052"/>
              <a:gd name="connsiteY0" fmla="*/ 161925 h 380651"/>
              <a:gd name="connsiteX1" fmla="*/ 104775 w 400052"/>
              <a:gd name="connsiteY1" fmla="*/ 123825 h 380651"/>
              <a:gd name="connsiteX2" fmla="*/ 276225 w 400052"/>
              <a:gd name="connsiteY2" fmla="*/ 146971 h 380651"/>
              <a:gd name="connsiteX3" fmla="*/ 250822 w 400052"/>
              <a:gd name="connsiteY3" fmla="*/ 161925 h 380651"/>
              <a:gd name="connsiteX4" fmla="*/ 104775 w 400052"/>
              <a:gd name="connsiteY4" fmla="*/ 161925 h 380651"/>
              <a:gd name="connsiteX5" fmla="*/ 76200 w 400052"/>
              <a:gd name="connsiteY5" fmla="*/ 176213 h 380651"/>
              <a:gd name="connsiteX6" fmla="*/ 304800 w 400052"/>
              <a:gd name="connsiteY6" fmla="*/ 132717 h 380651"/>
              <a:gd name="connsiteX7" fmla="*/ 324543 w 400052"/>
              <a:gd name="connsiteY7" fmla="*/ 139966 h 380651"/>
              <a:gd name="connsiteX8" fmla="*/ 361950 w 400052"/>
              <a:gd name="connsiteY8" fmla="*/ 163304 h 380651"/>
              <a:gd name="connsiteX9" fmla="*/ 361950 w 400052"/>
              <a:gd name="connsiteY9" fmla="*/ 71103 h 380651"/>
              <a:gd name="connsiteX10" fmla="*/ 381000 w 400052"/>
              <a:gd name="connsiteY10" fmla="*/ 38100 h 380651"/>
              <a:gd name="connsiteX11" fmla="*/ 342900 w 400052"/>
              <a:gd name="connsiteY11" fmla="*/ 0 h 380651"/>
              <a:gd name="connsiteX12" fmla="*/ 38100 w 400052"/>
              <a:gd name="connsiteY12" fmla="*/ 0 h 380651"/>
              <a:gd name="connsiteX13" fmla="*/ 0 w 400052"/>
              <a:gd name="connsiteY13" fmla="*/ 38100 h 380651"/>
              <a:gd name="connsiteX14" fmla="*/ 19050 w 400052"/>
              <a:gd name="connsiteY14" fmla="*/ 71103 h 380651"/>
              <a:gd name="connsiteX15" fmla="*/ 19050 w 400052"/>
              <a:gd name="connsiteY15" fmla="*/ 328613 h 380651"/>
              <a:gd name="connsiteX16" fmla="*/ 33338 w 400052"/>
              <a:gd name="connsiteY16" fmla="*/ 342900 h 380651"/>
              <a:gd name="connsiteX17" fmla="*/ 76200 w 400052"/>
              <a:gd name="connsiteY17" fmla="*/ 342900 h 380651"/>
              <a:gd name="connsiteX18" fmla="*/ 76200 w 400052"/>
              <a:gd name="connsiteY18" fmla="*/ 242888 h 380651"/>
              <a:gd name="connsiteX19" fmla="*/ 90488 w 400052"/>
              <a:gd name="connsiteY19" fmla="*/ 228600 h 380651"/>
              <a:gd name="connsiteX20" fmla="*/ 166688 w 400052"/>
              <a:gd name="connsiteY20" fmla="*/ 228600 h 380651"/>
              <a:gd name="connsiteX21" fmla="*/ 180975 w 400052"/>
              <a:gd name="connsiteY21" fmla="*/ 242888 h 380651"/>
              <a:gd name="connsiteX22" fmla="*/ 180975 w 400052"/>
              <a:gd name="connsiteY22" fmla="*/ 342900 h 380651"/>
              <a:gd name="connsiteX23" fmla="*/ 215556 w 400052"/>
              <a:gd name="connsiteY23" fmla="*/ 342900 h 380651"/>
              <a:gd name="connsiteX24" fmla="*/ 190510 w 400052"/>
              <a:gd name="connsiteY24" fmla="*/ 266702 h 380651"/>
              <a:gd name="connsiteX25" fmla="*/ 190506 w 400052"/>
              <a:gd name="connsiteY25" fmla="*/ 200027 h 380651"/>
              <a:gd name="connsiteX26" fmla="*/ 90488 w 400052"/>
              <a:gd name="connsiteY26" fmla="*/ 190500 h 380651"/>
              <a:gd name="connsiteX27" fmla="*/ 76200 w 400052"/>
              <a:gd name="connsiteY27" fmla="*/ 176213 h 380651"/>
              <a:gd name="connsiteX28" fmla="*/ 28575 w 400052"/>
              <a:gd name="connsiteY28" fmla="*/ 38100 h 380651"/>
              <a:gd name="connsiteX29" fmla="*/ 38100 w 400052"/>
              <a:gd name="connsiteY29" fmla="*/ 28575 h 380651"/>
              <a:gd name="connsiteX30" fmla="*/ 342900 w 400052"/>
              <a:gd name="connsiteY30" fmla="*/ 28575 h 380651"/>
              <a:gd name="connsiteX31" fmla="*/ 352425 w 400052"/>
              <a:gd name="connsiteY31" fmla="*/ 38100 h 380651"/>
              <a:gd name="connsiteX32" fmla="*/ 342900 w 400052"/>
              <a:gd name="connsiteY32" fmla="*/ 47625 h 380651"/>
              <a:gd name="connsiteX33" fmla="*/ 38100 w 400052"/>
              <a:gd name="connsiteY33" fmla="*/ 47625 h 380651"/>
              <a:gd name="connsiteX34" fmla="*/ 28575 w 400052"/>
              <a:gd name="connsiteY34" fmla="*/ 38100 h 380651"/>
              <a:gd name="connsiteX35" fmla="*/ 152400 w 400052"/>
              <a:gd name="connsiteY35" fmla="*/ 257175 h 380651"/>
              <a:gd name="connsiteX36" fmla="*/ 152400 w 400052"/>
              <a:gd name="connsiteY36" fmla="*/ 342900 h 380651"/>
              <a:gd name="connsiteX37" fmla="*/ 104775 w 400052"/>
              <a:gd name="connsiteY37" fmla="*/ 342900 h 380651"/>
              <a:gd name="connsiteX38" fmla="*/ 104775 w 400052"/>
              <a:gd name="connsiteY38" fmla="*/ 257175 h 380651"/>
              <a:gd name="connsiteX39" fmla="*/ 152400 w 400052"/>
              <a:gd name="connsiteY39" fmla="*/ 257175 h 380651"/>
              <a:gd name="connsiteX40" fmla="*/ 390536 w 400052"/>
              <a:gd name="connsiteY40" fmla="*/ 190068 h 380651"/>
              <a:gd name="connsiteX41" fmla="*/ 312142 w 400052"/>
              <a:gd name="connsiteY41" fmla="*/ 154425 h 380651"/>
              <a:gd name="connsiteX42" fmla="*/ 297475 w 400052"/>
              <a:gd name="connsiteY42" fmla="*/ 154423 h 380651"/>
              <a:gd name="connsiteX43" fmla="*/ 219071 w 400052"/>
              <a:gd name="connsiteY43" fmla="*/ 190068 h 380651"/>
              <a:gd name="connsiteX44" fmla="*/ 209556 w 400052"/>
              <a:gd name="connsiteY44" fmla="*/ 200025 h 380651"/>
              <a:gd name="connsiteX45" fmla="*/ 209560 w 400052"/>
              <a:gd name="connsiteY45" fmla="*/ 266700 h 380651"/>
              <a:gd name="connsiteX46" fmla="*/ 302384 w 400052"/>
              <a:gd name="connsiteY46" fmla="*/ 380276 h 380651"/>
              <a:gd name="connsiteX47" fmla="*/ 307233 w 400052"/>
              <a:gd name="connsiteY47" fmla="*/ 380276 h 380651"/>
              <a:gd name="connsiteX48" fmla="*/ 400052 w 400052"/>
              <a:gd name="connsiteY48" fmla="*/ 266700 h 380651"/>
              <a:gd name="connsiteX49" fmla="*/ 400052 w 400052"/>
              <a:gd name="connsiteY49" fmla="*/ 200025 h 380651"/>
              <a:gd name="connsiteX50" fmla="*/ 390536 w 400052"/>
              <a:gd name="connsiteY50" fmla="*/ 190068 h 380651"/>
              <a:gd name="connsiteX0" fmla="*/ 104775 w 400052"/>
              <a:gd name="connsiteY0" fmla="*/ 161925 h 380651"/>
              <a:gd name="connsiteX1" fmla="*/ 276225 w 400052"/>
              <a:gd name="connsiteY1" fmla="*/ 146971 h 380651"/>
              <a:gd name="connsiteX2" fmla="*/ 250822 w 400052"/>
              <a:gd name="connsiteY2" fmla="*/ 161925 h 380651"/>
              <a:gd name="connsiteX3" fmla="*/ 104775 w 400052"/>
              <a:gd name="connsiteY3" fmla="*/ 161925 h 380651"/>
              <a:gd name="connsiteX4" fmla="*/ 76200 w 400052"/>
              <a:gd name="connsiteY4" fmla="*/ 176213 h 380651"/>
              <a:gd name="connsiteX5" fmla="*/ 304800 w 400052"/>
              <a:gd name="connsiteY5" fmla="*/ 132717 h 380651"/>
              <a:gd name="connsiteX6" fmla="*/ 324543 w 400052"/>
              <a:gd name="connsiteY6" fmla="*/ 139966 h 380651"/>
              <a:gd name="connsiteX7" fmla="*/ 361950 w 400052"/>
              <a:gd name="connsiteY7" fmla="*/ 163304 h 380651"/>
              <a:gd name="connsiteX8" fmla="*/ 361950 w 400052"/>
              <a:gd name="connsiteY8" fmla="*/ 71103 h 380651"/>
              <a:gd name="connsiteX9" fmla="*/ 381000 w 400052"/>
              <a:gd name="connsiteY9" fmla="*/ 38100 h 380651"/>
              <a:gd name="connsiteX10" fmla="*/ 342900 w 400052"/>
              <a:gd name="connsiteY10" fmla="*/ 0 h 380651"/>
              <a:gd name="connsiteX11" fmla="*/ 38100 w 400052"/>
              <a:gd name="connsiteY11" fmla="*/ 0 h 380651"/>
              <a:gd name="connsiteX12" fmla="*/ 0 w 400052"/>
              <a:gd name="connsiteY12" fmla="*/ 38100 h 380651"/>
              <a:gd name="connsiteX13" fmla="*/ 19050 w 400052"/>
              <a:gd name="connsiteY13" fmla="*/ 71103 h 380651"/>
              <a:gd name="connsiteX14" fmla="*/ 19050 w 400052"/>
              <a:gd name="connsiteY14" fmla="*/ 328613 h 380651"/>
              <a:gd name="connsiteX15" fmla="*/ 33338 w 400052"/>
              <a:gd name="connsiteY15" fmla="*/ 342900 h 380651"/>
              <a:gd name="connsiteX16" fmla="*/ 76200 w 400052"/>
              <a:gd name="connsiteY16" fmla="*/ 342900 h 380651"/>
              <a:gd name="connsiteX17" fmla="*/ 76200 w 400052"/>
              <a:gd name="connsiteY17" fmla="*/ 242888 h 380651"/>
              <a:gd name="connsiteX18" fmla="*/ 90488 w 400052"/>
              <a:gd name="connsiteY18" fmla="*/ 228600 h 380651"/>
              <a:gd name="connsiteX19" fmla="*/ 166688 w 400052"/>
              <a:gd name="connsiteY19" fmla="*/ 228600 h 380651"/>
              <a:gd name="connsiteX20" fmla="*/ 180975 w 400052"/>
              <a:gd name="connsiteY20" fmla="*/ 242888 h 380651"/>
              <a:gd name="connsiteX21" fmla="*/ 180975 w 400052"/>
              <a:gd name="connsiteY21" fmla="*/ 342900 h 380651"/>
              <a:gd name="connsiteX22" fmla="*/ 215556 w 400052"/>
              <a:gd name="connsiteY22" fmla="*/ 342900 h 380651"/>
              <a:gd name="connsiteX23" fmla="*/ 190510 w 400052"/>
              <a:gd name="connsiteY23" fmla="*/ 266702 h 380651"/>
              <a:gd name="connsiteX24" fmla="*/ 190506 w 400052"/>
              <a:gd name="connsiteY24" fmla="*/ 200027 h 380651"/>
              <a:gd name="connsiteX25" fmla="*/ 90488 w 400052"/>
              <a:gd name="connsiteY25" fmla="*/ 190500 h 380651"/>
              <a:gd name="connsiteX26" fmla="*/ 76200 w 400052"/>
              <a:gd name="connsiteY26" fmla="*/ 176213 h 380651"/>
              <a:gd name="connsiteX27" fmla="*/ 28575 w 400052"/>
              <a:gd name="connsiteY27" fmla="*/ 38100 h 380651"/>
              <a:gd name="connsiteX28" fmla="*/ 38100 w 400052"/>
              <a:gd name="connsiteY28" fmla="*/ 28575 h 380651"/>
              <a:gd name="connsiteX29" fmla="*/ 342900 w 400052"/>
              <a:gd name="connsiteY29" fmla="*/ 28575 h 380651"/>
              <a:gd name="connsiteX30" fmla="*/ 352425 w 400052"/>
              <a:gd name="connsiteY30" fmla="*/ 38100 h 380651"/>
              <a:gd name="connsiteX31" fmla="*/ 342900 w 400052"/>
              <a:gd name="connsiteY31" fmla="*/ 47625 h 380651"/>
              <a:gd name="connsiteX32" fmla="*/ 38100 w 400052"/>
              <a:gd name="connsiteY32" fmla="*/ 47625 h 380651"/>
              <a:gd name="connsiteX33" fmla="*/ 28575 w 400052"/>
              <a:gd name="connsiteY33" fmla="*/ 38100 h 380651"/>
              <a:gd name="connsiteX34" fmla="*/ 152400 w 400052"/>
              <a:gd name="connsiteY34" fmla="*/ 257175 h 380651"/>
              <a:gd name="connsiteX35" fmla="*/ 152400 w 400052"/>
              <a:gd name="connsiteY35" fmla="*/ 342900 h 380651"/>
              <a:gd name="connsiteX36" fmla="*/ 104775 w 400052"/>
              <a:gd name="connsiteY36" fmla="*/ 342900 h 380651"/>
              <a:gd name="connsiteX37" fmla="*/ 104775 w 400052"/>
              <a:gd name="connsiteY37" fmla="*/ 257175 h 380651"/>
              <a:gd name="connsiteX38" fmla="*/ 152400 w 400052"/>
              <a:gd name="connsiteY38" fmla="*/ 257175 h 380651"/>
              <a:gd name="connsiteX39" fmla="*/ 390536 w 400052"/>
              <a:gd name="connsiteY39" fmla="*/ 190068 h 380651"/>
              <a:gd name="connsiteX40" fmla="*/ 312142 w 400052"/>
              <a:gd name="connsiteY40" fmla="*/ 154425 h 380651"/>
              <a:gd name="connsiteX41" fmla="*/ 297475 w 400052"/>
              <a:gd name="connsiteY41" fmla="*/ 154423 h 380651"/>
              <a:gd name="connsiteX42" fmla="*/ 219071 w 400052"/>
              <a:gd name="connsiteY42" fmla="*/ 190068 h 380651"/>
              <a:gd name="connsiteX43" fmla="*/ 209556 w 400052"/>
              <a:gd name="connsiteY43" fmla="*/ 200025 h 380651"/>
              <a:gd name="connsiteX44" fmla="*/ 209560 w 400052"/>
              <a:gd name="connsiteY44" fmla="*/ 266700 h 380651"/>
              <a:gd name="connsiteX45" fmla="*/ 302384 w 400052"/>
              <a:gd name="connsiteY45" fmla="*/ 380276 h 380651"/>
              <a:gd name="connsiteX46" fmla="*/ 307233 w 400052"/>
              <a:gd name="connsiteY46" fmla="*/ 380276 h 380651"/>
              <a:gd name="connsiteX47" fmla="*/ 400052 w 400052"/>
              <a:gd name="connsiteY47" fmla="*/ 266700 h 380651"/>
              <a:gd name="connsiteX48" fmla="*/ 400052 w 400052"/>
              <a:gd name="connsiteY48" fmla="*/ 200025 h 380651"/>
              <a:gd name="connsiteX49" fmla="*/ 390536 w 400052"/>
              <a:gd name="connsiteY49"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76200 w 400052"/>
              <a:gd name="connsiteY3" fmla="*/ 176213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19050 w 400052"/>
              <a:gd name="connsiteY13" fmla="*/ 328613 h 380651"/>
              <a:gd name="connsiteX14" fmla="*/ 33338 w 400052"/>
              <a:gd name="connsiteY14" fmla="*/ 342900 h 380651"/>
              <a:gd name="connsiteX15" fmla="*/ 76200 w 400052"/>
              <a:gd name="connsiteY15" fmla="*/ 342900 h 380651"/>
              <a:gd name="connsiteX16" fmla="*/ 76200 w 400052"/>
              <a:gd name="connsiteY16" fmla="*/ 242888 h 380651"/>
              <a:gd name="connsiteX17" fmla="*/ 90488 w 400052"/>
              <a:gd name="connsiteY17" fmla="*/ 228600 h 380651"/>
              <a:gd name="connsiteX18" fmla="*/ 166688 w 400052"/>
              <a:gd name="connsiteY18" fmla="*/ 228600 h 380651"/>
              <a:gd name="connsiteX19" fmla="*/ 180975 w 400052"/>
              <a:gd name="connsiteY19" fmla="*/ 242888 h 380651"/>
              <a:gd name="connsiteX20" fmla="*/ 180975 w 400052"/>
              <a:gd name="connsiteY20" fmla="*/ 342900 h 380651"/>
              <a:gd name="connsiteX21" fmla="*/ 215556 w 400052"/>
              <a:gd name="connsiteY21" fmla="*/ 342900 h 380651"/>
              <a:gd name="connsiteX22" fmla="*/ 190510 w 400052"/>
              <a:gd name="connsiteY22" fmla="*/ 266702 h 380651"/>
              <a:gd name="connsiteX23" fmla="*/ 190506 w 400052"/>
              <a:gd name="connsiteY23" fmla="*/ 200027 h 380651"/>
              <a:gd name="connsiteX24" fmla="*/ 90488 w 400052"/>
              <a:gd name="connsiteY24" fmla="*/ 190500 h 380651"/>
              <a:gd name="connsiteX25" fmla="*/ 76200 w 400052"/>
              <a:gd name="connsiteY25" fmla="*/ 176213 h 380651"/>
              <a:gd name="connsiteX26" fmla="*/ 28575 w 400052"/>
              <a:gd name="connsiteY26" fmla="*/ 38100 h 380651"/>
              <a:gd name="connsiteX27" fmla="*/ 38100 w 400052"/>
              <a:gd name="connsiteY27" fmla="*/ 28575 h 380651"/>
              <a:gd name="connsiteX28" fmla="*/ 342900 w 400052"/>
              <a:gd name="connsiteY28" fmla="*/ 28575 h 380651"/>
              <a:gd name="connsiteX29" fmla="*/ 352425 w 400052"/>
              <a:gd name="connsiteY29" fmla="*/ 38100 h 380651"/>
              <a:gd name="connsiteX30" fmla="*/ 342900 w 400052"/>
              <a:gd name="connsiteY30" fmla="*/ 47625 h 380651"/>
              <a:gd name="connsiteX31" fmla="*/ 38100 w 400052"/>
              <a:gd name="connsiteY31" fmla="*/ 47625 h 380651"/>
              <a:gd name="connsiteX32" fmla="*/ 28575 w 400052"/>
              <a:gd name="connsiteY32" fmla="*/ 38100 h 380651"/>
              <a:gd name="connsiteX33" fmla="*/ 152400 w 400052"/>
              <a:gd name="connsiteY33" fmla="*/ 257175 h 380651"/>
              <a:gd name="connsiteX34" fmla="*/ 152400 w 400052"/>
              <a:gd name="connsiteY34" fmla="*/ 342900 h 380651"/>
              <a:gd name="connsiteX35" fmla="*/ 104775 w 400052"/>
              <a:gd name="connsiteY35" fmla="*/ 342900 h 380651"/>
              <a:gd name="connsiteX36" fmla="*/ 104775 w 400052"/>
              <a:gd name="connsiteY36" fmla="*/ 257175 h 380651"/>
              <a:gd name="connsiteX37" fmla="*/ 152400 w 400052"/>
              <a:gd name="connsiteY37" fmla="*/ 257175 h 380651"/>
              <a:gd name="connsiteX38" fmla="*/ 390536 w 400052"/>
              <a:gd name="connsiteY38" fmla="*/ 190068 h 380651"/>
              <a:gd name="connsiteX39" fmla="*/ 312142 w 400052"/>
              <a:gd name="connsiteY39" fmla="*/ 154425 h 380651"/>
              <a:gd name="connsiteX40" fmla="*/ 297475 w 400052"/>
              <a:gd name="connsiteY40" fmla="*/ 154423 h 380651"/>
              <a:gd name="connsiteX41" fmla="*/ 219071 w 400052"/>
              <a:gd name="connsiteY41" fmla="*/ 190068 h 380651"/>
              <a:gd name="connsiteX42" fmla="*/ 209556 w 400052"/>
              <a:gd name="connsiteY42" fmla="*/ 200025 h 380651"/>
              <a:gd name="connsiteX43" fmla="*/ 209560 w 400052"/>
              <a:gd name="connsiteY43" fmla="*/ 266700 h 380651"/>
              <a:gd name="connsiteX44" fmla="*/ 302384 w 400052"/>
              <a:gd name="connsiteY44" fmla="*/ 380276 h 380651"/>
              <a:gd name="connsiteX45" fmla="*/ 307233 w 400052"/>
              <a:gd name="connsiteY45" fmla="*/ 380276 h 380651"/>
              <a:gd name="connsiteX46" fmla="*/ 400052 w 400052"/>
              <a:gd name="connsiteY46" fmla="*/ 266700 h 380651"/>
              <a:gd name="connsiteX47" fmla="*/ 400052 w 400052"/>
              <a:gd name="connsiteY47" fmla="*/ 200025 h 380651"/>
              <a:gd name="connsiteX48" fmla="*/ 390536 w 400052"/>
              <a:gd name="connsiteY48"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90488 w 400052"/>
              <a:gd name="connsiteY3" fmla="*/ 190500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19050 w 400052"/>
              <a:gd name="connsiteY13" fmla="*/ 328613 h 380651"/>
              <a:gd name="connsiteX14" fmla="*/ 33338 w 400052"/>
              <a:gd name="connsiteY14" fmla="*/ 342900 h 380651"/>
              <a:gd name="connsiteX15" fmla="*/ 76200 w 400052"/>
              <a:gd name="connsiteY15" fmla="*/ 342900 h 380651"/>
              <a:gd name="connsiteX16" fmla="*/ 76200 w 400052"/>
              <a:gd name="connsiteY16" fmla="*/ 242888 h 380651"/>
              <a:gd name="connsiteX17" fmla="*/ 90488 w 400052"/>
              <a:gd name="connsiteY17" fmla="*/ 228600 h 380651"/>
              <a:gd name="connsiteX18" fmla="*/ 166688 w 400052"/>
              <a:gd name="connsiteY18" fmla="*/ 228600 h 380651"/>
              <a:gd name="connsiteX19" fmla="*/ 180975 w 400052"/>
              <a:gd name="connsiteY19" fmla="*/ 242888 h 380651"/>
              <a:gd name="connsiteX20" fmla="*/ 180975 w 400052"/>
              <a:gd name="connsiteY20" fmla="*/ 342900 h 380651"/>
              <a:gd name="connsiteX21" fmla="*/ 215556 w 400052"/>
              <a:gd name="connsiteY21" fmla="*/ 342900 h 380651"/>
              <a:gd name="connsiteX22" fmla="*/ 190510 w 400052"/>
              <a:gd name="connsiteY22" fmla="*/ 266702 h 380651"/>
              <a:gd name="connsiteX23" fmla="*/ 190506 w 400052"/>
              <a:gd name="connsiteY23" fmla="*/ 200027 h 380651"/>
              <a:gd name="connsiteX24" fmla="*/ 90488 w 400052"/>
              <a:gd name="connsiteY24" fmla="*/ 190500 h 380651"/>
              <a:gd name="connsiteX25" fmla="*/ 28575 w 400052"/>
              <a:gd name="connsiteY25" fmla="*/ 38100 h 380651"/>
              <a:gd name="connsiteX26" fmla="*/ 38100 w 400052"/>
              <a:gd name="connsiteY26" fmla="*/ 28575 h 380651"/>
              <a:gd name="connsiteX27" fmla="*/ 342900 w 400052"/>
              <a:gd name="connsiteY27" fmla="*/ 28575 h 380651"/>
              <a:gd name="connsiteX28" fmla="*/ 352425 w 400052"/>
              <a:gd name="connsiteY28" fmla="*/ 38100 h 380651"/>
              <a:gd name="connsiteX29" fmla="*/ 342900 w 400052"/>
              <a:gd name="connsiteY29" fmla="*/ 47625 h 380651"/>
              <a:gd name="connsiteX30" fmla="*/ 38100 w 400052"/>
              <a:gd name="connsiteY30" fmla="*/ 47625 h 380651"/>
              <a:gd name="connsiteX31" fmla="*/ 28575 w 400052"/>
              <a:gd name="connsiteY31" fmla="*/ 38100 h 380651"/>
              <a:gd name="connsiteX32" fmla="*/ 152400 w 400052"/>
              <a:gd name="connsiteY32" fmla="*/ 257175 h 380651"/>
              <a:gd name="connsiteX33" fmla="*/ 152400 w 400052"/>
              <a:gd name="connsiteY33" fmla="*/ 342900 h 380651"/>
              <a:gd name="connsiteX34" fmla="*/ 104775 w 400052"/>
              <a:gd name="connsiteY34" fmla="*/ 342900 h 380651"/>
              <a:gd name="connsiteX35" fmla="*/ 104775 w 400052"/>
              <a:gd name="connsiteY35" fmla="*/ 257175 h 380651"/>
              <a:gd name="connsiteX36" fmla="*/ 152400 w 400052"/>
              <a:gd name="connsiteY36" fmla="*/ 257175 h 380651"/>
              <a:gd name="connsiteX37" fmla="*/ 390536 w 400052"/>
              <a:gd name="connsiteY37" fmla="*/ 190068 h 380651"/>
              <a:gd name="connsiteX38" fmla="*/ 312142 w 400052"/>
              <a:gd name="connsiteY38" fmla="*/ 154425 h 380651"/>
              <a:gd name="connsiteX39" fmla="*/ 297475 w 400052"/>
              <a:gd name="connsiteY39" fmla="*/ 154423 h 380651"/>
              <a:gd name="connsiteX40" fmla="*/ 219071 w 400052"/>
              <a:gd name="connsiteY40" fmla="*/ 190068 h 380651"/>
              <a:gd name="connsiteX41" fmla="*/ 209556 w 400052"/>
              <a:gd name="connsiteY41" fmla="*/ 200025 h 380651"/>
              <a:gd name="connsiteX42" fmla="*/ 209560 w 400052"/>
              <a:gd name="connsiteY42" fmla="*/ 266700 h 380651"/>
              <a:gd name="connsiteX43" fmla="*/ 302384 w 400052"/>
              <a:gd name="connsiteY43" fmla="*/ 380276 h 380651"/>
              <a:gd name="connsiteX44" fmla="*/ 307233 w 400052"/>
              <a:gd name="connsiteY44" fmla="*/ 380276 h 380651"/>
              <a:gd name="connsiteX45" fmla="*/ 400052 w 400052"/>
              <a:gd name="connsiteY45" fmla="*/ 266700 h 380651"/>
              <a:gd name="connsiteX46" fmla="*/ 400052 w 400052"/>
              <a:gd name="connsiteY46" fmla="*/ 200025 h 380651"/>
              <a:gd name="connsiteX47" fmla="*/ 390536 w 400052"/>
              <a:gd name="connsiteY47"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190506 w 400052"/>
              <a:gd name="connsiteY3" fmla="*/ 200027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19050 w 400052"/>
              <a:gd name="connsiteY13" fmla="*/ 328613 h 380651"/>
              <a:gd name="connsiteX14" fmla="*/ 33338 w 400052"/>
              <a:gd name="connsiteY14" fmla="*/ 342900 h 380651"/>
              <a:gd name="connsiteX15" fmla="*/ 76200 w 400052"/>
              <a:gd name="connsiteY15" fmla="*/ 342900 h 380651"/>
              <a:gd name="connsiteX16" fmla="*/ 76200 w 400052"/>
              <a:gd name="connsiteY16" fmla="*/ 242888 h 380651"/>
              <a:gd name="connsiteX17" fmla="*/ 90488 w 400052"/>
              <a:gd name="connsiteY17" fmla="*/ 228600 h 380651"/>
              <a:gd name="connsiteX18" fmla="*/ 166688 w 400052"/>
              <a:gd name="connsiteY18" fmla="*/ 228600 h 380651"/>
              <a:gd name="connsiteX19" fmla="*/ 180975 w 400052"/>
              <a:gd name="connsiteY19" fmla="*/ 242888 h 380651"/>
              <a:gd name="connsiteX20" fmla="*/ 180975 w 400052"/>
              <a:gd name="connsiteY20" fmla="*/ 342900 h 380651"/>
              <a:gd name="connsiteX21" fmla="*/ 215556 w 400052"/>
              <a:gd name="connsiteY21" fmla="*/ 342900 h 380651"/>
              <a:gd name="connsiteX22" fmla="*/ 190510 w 400052"/>
              <a:gd name="connsiteY22" fmla="*/ 266702 h 380651"/>
              <a:gd name="connsiteX23" fmla="*/ 190506 w 400052"/>
              <a:gd name="connsiteY23" fmla="*/ 200027 h 380651"/>
              <a:gd name="connsiteX24" fmla="*/ 28575 w 400052"/>
              <a:gd name="connsiteY24" fmla="*/ 38100 h 380651"/>
              <a:gd name="connsiteX25" fmla="*/ 38100 w 400052"/>
              <a:gd name="connsiteY25" fmla="*/ 28575 h 380651"/>
              <a:gd name="connsiteX26" fmla="*/ 342900 w 400052"/>
              <a:gd name="connsiteY26" fmla="*/ 28575 h 380651"/>
              <a:gd name="connsiteX27" fmla="*/ 352425 w 400052"/>
              <a:gd name="connsiteY27" fmla="*/ 38100 h 380651"/>
              <a:gd name="connsiteX28" fmla="*/ 342900 w 400052"/>
              <a:gd name="connsiteY28" fmla="*/ 47625 h 380651"/>
              <a:gd name="connsiteX29" fmla="*/ 38100 w 400052"/>
              <a:gd name="connsiteY29" fmla="*/ 47625 h 380651"/>
              <a:gd name="connsiteX30" fmla="*/ 28575 w 400052"/>
              <a:gd name="connsiteY30" fmla="*/ 38100 h 380651"/>
              <a:gd name="connsiteX31" fmla="*/ 152400 w 400052"/>
              <a:gd name="connsiteY31" fmla="*/ 257175 h 380651"/>
              <a:gd name="connsiteX32" fmla="*/ 152400 w 400052"/>
              <a:gd name="connsiteY32" fmla="*/ 342900 h 380651"/>
              <a:gd name="connsiteX33" fmla="*/ 104775 w 400052"/>
              <a:gd name="connsiteY33" fmla="*/ 342900 h 380651"/>
              <a:gd name="connsiteX34" fmla="*/ 104775 w 400052"/>
              <a:gd name="connsiteY34" fmla="*/ 257175 h 380651"/>
              <a:gd name="connsiteX35" fmla="*/ 152400 w 400052"/>
              <a:gd name="connsiteY35" fmla="*/ 257175 h 380651"/>
              <a:gd name="connsiteX36" fmla="*/ 390536 w 400052"/>
              <a:gd name="connsiteY36" fmla="*/ 190068 h 380651"/>
              <a:gd name="connsiteX37" fmla="*/ 312142 w 400052"/>
              <a:gd name="connsiteY37" fmla="*/ 154425 h 380651"/>
              <a:gd name="connsiteX38" fmla="*/ 297475 w 400052"/>
              <a:gd name="connsiteY38" fmla="*/ 154423 h 380651"/>
              <a:gd name="connsiteX39" fmla="*/ 219071 w 400052"/>
              <a:gd name="connsiteY39" fmla="*/ 190068 h 380651"/>
              <a:gd name="connsiteX40" fmla="*/ 209556 w 400052"/>
              <a:gd name="connsiteY40" fmla="*/ 200025 h 380651"/>
              <a:gd name="connsiteX41" fmla="*/ 209560 w 400052"/>
              <a:gd name="connsiteY41" fmla="*/ 266700 h 380651"/>
              <a:gd name="connsiteX42" fmla="*/ 302384 w 400052"/>
              <a:gd name="connsiteY42" fmla="*/ 380276 h 380651"/>
              <a:gd name="connsiteX43" fmla="*/ 307233 w 400052"/>
              <a:gd name="connsiteY43" fmla="*/ 380276 h 380651"/>
              <a:gd name="connsiteX44" fmla="*/ 400052 w 400052"/>
              <a:gd name="connsiteY44" fmla="*/ 266700 h 380651"/>
              <a:gd name="connsiteX45" fmla="*/ 400052 w 400052"/>
              <a:gd name="connsiteY45" fmla="*/ 200025 h 380651"/>
              <a:gd name="connsiteX46" fmla="*/ 390536 w 400052"/>
              <a:gd name="connsiteY46"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190506 w 400052"/>
              <a:gd name="connsiteY3" fmla="*/ 200027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19050 w 400052"/>
              <a:gd name="connsiteY13" fmla="*/ 328613 h 380651"/>
              <a:gd name="connsiteX14" fmla="*/ 33338 w 400052"/>
              <a:gd name="connsiteY14" fmla="*/ 342900 h 380651"/>
              <a:gd name="connsiteX15" fmla="*/ 76200 w 400052"/>
              <a:gd name="connsiteY15" fmla="*/ 342900 h 380651"/>
              <a:gd name="connsiteX16" fmla="*/ 76200 w 400052"/>
              <a:gd name="connsiteY16" fmla="*/ 242888 h 380651"/>
              <a:gd name="connsiteX17" fmla="*/ 90488 w 400052"/>
              <a:gd name="connsiteY17" fmla="*/ 228600 h 380651"/>
              <a:gd name="connsiteX18" fmla="*/ 180975 w 400052"/>
              <a:gd name="connsiteY18" fmla="*/ 242888 h 380651"/>
              <a:gd name="connsiteX19" fmla="*/ 180975 w 400052"/>
              <a:gd name="connsiteY19" fmla="*/ 342900 h 380651"/>
              <a:gd name="connsiteX20" fmla="*/ 215556 w 400052"/>
              <a:gd name="connsiteY20" fmla="*/ 342900 h 380651"/>
              <a:gd name="connsiteX21" fmla="*/ 190510 w 400052"/>
              <a:gd name="connsiteY21" fmla="*/ 266702 h 380651"/>
              <a:gd name="connsiteX22" fmla="*/ 190506 w 400052"/>
              <a:gd name="connsiteY22" fmla="*/ 200027 h 380651"/>
              <a:gd name="connsiteX23" fmla="*/ 28575 w 400052"/>
              <a:gd name="connsiteY23" fmla="*/ 38100 h 380651"/>
              <a:gd name="connsiteX24" fmla="*/ 38100 w 400052"/>
              <a:gd name="connsiteY24" fmla="*/ 28575 h 380651"/>
              <a:gd name="connsiteX25" fmla="*/ 342900 w 400052"/>
              <a:gd name="connsiteY25" fmla="*/ 28575 h 380651"/>
              <a:gd name="connsiteX26" fmla="*/ 352425 w 400052"/>
              <a:gd name="connsiteY26" fmla="*/ 38100 h 380651"/>
              <a:gd name="connsiteX27" fmla="*/ 342900 w 400052"/>
              <a:gd name="connsiteY27" fmla="*/ 47625 h 380651"/>
              <a:gd name="connsiteX28" fmla="*/ 38100 w 400052"/>
              <a:gd name="connsiteY28" fmla="*/ 47625 h 380651"/>
              <a:gd name="connsiteX29" fmla="*/ 28575 w 400052"/>
              <a:gd name="connsiteY29" fmla="*/ 38100 h 380651"/>
              <a:gd name="connsiteX30" fmla="*/ 152400 w 400052"/>
              <a:gd name="connsiteY30" fmla="*/ 257175 h 380651"/>
              <a:gd name="connsiteX31" fmla="*/ 152400 w 400052"/>
              <a:gd name="connsiteY31" fmla="*/ 342900 h 380651"/>
              <a:gd name="connsiteX32" fmla="*/ 104775 w 400052"/>
              <a:gd name="connsiteY32" fmla="*/ 342900 h 380651"/>
              <a:gd name="connsiteX33" fmla="*/ 104775 w 400052"/>
              <a:gd name="connsiteY33" fmla="*/ 257175 h 380651"/>
              <a:gd name="connsiteX34" fmla="*/ 152400 w 400052"/>
              <a:gd name="connsiteY34" fmla="*/ 257175 h 380651"/>
              <a:gd name="connsiteX35" fmla="*/ 390536 w 400052"/>
              <a:gd name="connsiteY35" fmla="*/ 190068 h 380651"/>
              <a:gd name="connsiteX36" fmla="*/ 312142 w 400052"/>
              <a:gd name="connsiteY36" fmla="*/ 154425 h 380651"/>
              <a:gd name="connsiteX37" fmla="*/ 297475 w 400052"/>
              <a:gd name="connsiteY37" fmla="*/ 154423 h 380651"/>
              <a:gd name="connsiteX38" fmla="*/ 219071 w 400052"/>
              <a:gd name="connsiteY38" fmla="*/ 190068 h 380651"/>
              <a:gd name="connsiteX39" fmla="*/ 209556 w 400052"/>
              <a:gd name="connsiteY39" fmla="*/ 200025 h 380651"/>
              <a:gd name="connsiteX40" fmla="*/ 209560 w 400052"/>
              <a:gd name="connsiteY40" fmla="*/ 266700 h 380651"/>
              <a:gd name="connsiteX41" fmla="*/ 302384 w 400052"/>
              <a:gd name="connsiteY41" fmla="*/ 380276 h 380651"/>
              <a:gd name="connsiteX42" fmla="*/ 307233 w 400052"/>
              <a:gd name="connsiteY42" fmla="*/ 380276 h 380651"/>
              <a:gd name="connsiteX43" fmla="*/ 400052 w 400052"/>
              <a:gd name="connsiteY43" fmla="*/ 266700 h 380651"/>
              <a:gd name="connsiteX44" fmla="*/ 400052 w 400052"/>
              <a:gd name="connsiteY44" fmla="*/ 200025 h 380651"/>
              <a:gd name="connsiteX45" fmla="*/ 390536 w 400052"/>
              <a:gd name="connsiteY45"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190506 w 400052"/>
              <a:gd name="connsiteY3" fmla="*/ 200027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19050 w 400052"/>
              <a:gd name="connsiteY13" fmla="*/ 328613 h 380651"/>
              <a:gd name="connsiteX14" fmla="*/ 33338 w 400052"/>
              <a:gd name="connsiteY14" fmla="*/ 342900 h 380651"/>
              <a:gd name="connsiteX15" fmla="*/ 76200 w 400052"/>
              <a:gd name="connsiteY15" fmla="*/ 342900 h 380651"/>
              <a:gd name="connsiteX16" fmla="*/ 76200 w 400052"/>
              <a:gd name="connsiteY16" fmla="*/ 242888 h 380651"/>
              <a:gd name="connsiteX17" fmla="*/ 90488 w 400052"/>
              <a:gd name="connsiteY17" fmla="*/ 228600 h 380651"/>
              <a:gd name="connsiteX18" fmla="*/ 180975 w 400052"/>
              <a:gd name="connsiteY18" fmla="*/ 242888 h 380651"/>
              <a:gd name="connsiteX19" fmla="*/ 180975 w 400052"/>
              <a:gd name="connsiteY19" fmla="*/ 342900 h 380651"/>
              <a:gd name="connsiteX20" fmla="*/ 215556 w 400052"/>
              <a:gd name="connsiteY20" fmla="*/ 342900 h 380651"/>
              <a:gd name="connsiteX21" fmla="*/ 190510 w 400052"/>
              <a:gd name="connsiteY21" fmla="*/ 266702 h 380651"/>
              <a:gd name="connsiteX22" fmla="*/ 190506 w 400052"/>
              <a:gd name="connsiteY22" fmla="*/ 200027 h 380651"/>
              <a:gd name="connsiteX23" fmla="*/ 28575 w 400052"/>
              <a:gd name="connsiteY23" fmla="*/ 38100 h 380651"/>
              <a:gd name="connsiteX24" fmla="*/ 38100 w 400052"/>
              <a:gd name="connsiteY24" fmla="*/ 28575 h 380651"/>
              <a:gd name="connsiteX25" fmla="*/ 342900 w 400052"/>
              <a:gd name="connsiteY25" fmla="*/ 28575 h 380651"/>
              <a:gd name="connsiteX26" fmla="*/ 352425 w 400052"/>
              <a:gd name="connsiteY26" fmla="*/ 38100 h 380651"/>
              <a:gd name="connsiteX27" fmla="*/ 342900 w 400052"/>
              <a:gd name="connsiteY27" fmla="*/ 47625 h 380651"/>
              <a:gd name="connsiteX28" fmla="*/ 38100 w 400052"/>
              <a:gd name="connsiteY28" fmla="*/ 47625 h 380651"/>
              <a:gd name="connsiteX29" fmla="*/ 28575 w 400052"/>
              <a:gd name="connsiteY29" fmla="*/ 38100 h 380651"/>
              <a:gd name="connsiteX30" fmla="*/ 104775 w 400052"/>
              <a:gd name="connsiteY30" fmla="*/ 257175 h 380651"/>
              <a:gd name="connsiteX31" fmla="*/ 152400 w 400052"/>
              <a:gd name="connsiteY31" fmla="*/ 342900 h 380651"/>
              <a:gd name="connsiteX32" fmla="*/ 104775 w 400052"/>
              <a:gd name="connsiteY32" fmla="*/ 342900 h 380651"/>
              <a:gd name="connsiteX33" fmla="*/ 104775 w 400052"/>
              <a:gd name="connsiteY33" fmla="*/ 257175 h 380651"/>
              <a:gd name="connsiteX34" fmla="*/ 390536 w 400052"/>
              <a:gd name="connsiteY34" fmla="*/ 190068 h 380651"/>
              <a:gd name="connsiteX35" fmla="*/ 312142 w 400052"/>
              <a:gd name="connsiteY35" fmla="*/ 154425 h 380651"/>
              <a:gd name="connsiteX36" fmla="*/ 297475 w 400052"/>
              <a:gd name="connsiteY36" fmla="*/ 154423 h 380651"/>
              <a:gd name="connsiteX37" fmla="*/ 219071 w 400052"/>
              <a:gd name="connsiteY37" fmla="*/ 190068 h 380651"/>
              <a:gd name="connsiteX38" fmla="*/ 209556 w 400052"/>
              <a:gd name="connsiteY38" fmla="*/ 200025 h 380651"/>
              <a:gd name="connsiteX39" fmla="*/ 209560 w 400052"/>
              <a:gd name="connsiteY39" fmla="*/ 266700 h 380651"/>
              <a:gd name="connsiteX40" fmla="*/ 302384 w 400052"/>
              <a:gd name="connsiteY40" fmla="*/ 380276 h 380651"/>
              <a:gd name="connsiteX41" fmla="*/ 307233 w 400052"/>
              <a:gd name="connsiteY41" fmla="*/ 380276 h 380651"/>
              <a:gd name="connsiteX42" fmla="*/ 400052 w 400052"/>
              <a:gd name="connsiteY42" fmla="*/ 266700 h 380651"/>
              <a:gd name="connsiteX43" fmla="*/ 400052 w 400052"/>
              <a:gd name="connsiteY43" fmla="*/ 200025 h 380651"/>
              <a:gd name="connsiteX44" fmla="*/ 390536 w 400052"/>
              <a:gd name="connsiteY44"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190506 w 400052"/>
              <a:gd name="connsiteY3" fmla="*/ 200027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19050 w 400052"/>
              <a:gd name="connsiteY13" fmla="*/ 328613 h 380651"/>
              <a:gd name="connsiteX14" fmla="*/ 33338 w 400052"/>
              <a:gd name="connsiteY14" fmla="*/ 342900 h 380651"/>
              <a:gd name="connsiteX15" fmla="*/ 76200 w 400052"/>
              <a:gd name="connsiteY15" fmla="*/ 342900 h 380651"/>
              <a:gd name="connsiteX16" fmla="*/ 76200 w 400052"/>
              <a:gd name="connsiteY16" fmla="*/ 242888 h 380651"/>
              <a:gd name="connsiteX17" fmla="*/ 90488 w 400052"/>
              <a:gd name="connsiteY17" fmla="*/ 228600 h 380651"/>
              <a:gd name="connsiteX18" fmla="*/ 180975 w 400052"/>
              <a:gd name="connsiteY18" fmla="*/ 242888 h 380651"/>
              <a:gd name="connsiteX19" fmla="*/ 180975 w 400052"/>
              <a:gd name="connsiteY19" fmla="*/ 342900 h 380651"/>
              <a:gd name="connsiteX20" fmla="*/ 215556 w 400052"/>
              <a:gd name="connsiteY20" fmla="*/ 342900 h 380651"/>
              <a:gd name="connsiteX21" fmla="*/ 190510 w 400052"/>
              <a:gd name="connsiteY21" fmla="*/ 266702 h 380651"/>
              <a:gd name="connsiteX22" fmla="*/ 190506 w 400052"/>
              <a:gd name="connsiteY22" fmla="*/ 200027 h 380651"/>
              <a:gd name="connsiteX23" fmla="*/ 28575 w 400052"/>
              <a:gd name="connsiteY23" fmla="*/ 38100 h 380651"/>
              <a:gd name="connsiteX24" fmla="*/ 38100 w 400052"/>
              <a:gd name="connsiteY24" fmla="*/ 28575 h 380651"/>
              <a:gd name="connsiteX25" fmla="*/ 342900 w 400052"/>
              <a:gd name="connsiteY25" fmla="*/ 28575 h 380651"/>
              <a:gd name="connsiteX26" fmla="*/ 352425 w 400052"/>
              <a:gd name="connsiteY26" fmla="*/ 38100 h 380651"/>
              <a:gd name="connsiteX27" fmla="*/ 342900 w 400052"/>
              <a:gd name="connsiteY27" fmla="*/ 47625 h 380651"/>
              <a:gd name="connsiteX28" fmla="*/ 38100 w 400052"/>
              <a:gd name="connsiteY28" fmla="*/ 47625 h 380651"/>
              <a:gd name="connsiteX29" fmla="*/ 28575 w 400052"/>
              <a:gd name="connsiteY29" fmla="*/ 38100 h 380651"/>
              <a:gd name="connsiteX30" fmla="*/ 104775 w 400052"/>
              <a:gd name="connsiteY30" fmla="*/ 342900 h 380651"/>
              <a:gd name="connsiteX31" fmla="*/ 152400 w 400052"/>
              <a:gd name="connsiteY31" fmla="*/ 342900 h 380651"/>
              <a:gd name="connsiteX32" fmla="*/ 104775 w 400052"/>
              <a:gd name="connsiteY32" fmla="*/ 342900 h 380651"/>
              <a:gd name="connsiteX33" fmla="*/ 390536 w 400052"/>
              <a:gd name="connsiteY33" fmla="*/ 190068 h 380651"/>
              <a:gd name="connsiteX34" fmla="*/ 312142 w 400052"/>
              <a:gd name="connsiteY34" fmla="*/ 154425 h 380651"/>
              <a:gd name="connsiteX35" fmla="*/ 297475 w 400052"/>
              <a:gd name="connsiteY35" fmla="*/ 154423 h 380651"/>
              <a:gd name="connsiteX36" fmla="*/ 219071 w 400052"/>
              <a:gd name="connsiteY36" fmla="*/ 190068 h 380651"/>
              <a:gd name="connsiteX37" fmla="*/ 209556 w 400052"/>
              <a:gd name="connsiteY37" fmla="*/ 200025 h 380651"/>
              <a:gd name="connsiteX38" fmla="*/ 209560 w 400052"/>
              <a:gd name="connsiteY38" fmla="*/ 266700 h 380651"/>
              <a:gd name="connsiteX39" fmla="*/ 302384 w 400052"/>
              <a:gd name="connsiteY39" fmla="*/ 380276 h 380651"/>
              <a:gd name="connsiteX40" fmla="*/ 307233 w 400052"/>
              <a:gd name="connsiteY40" fmla="*/ 380276 h 380651"/>
              <a:gd name="connsiteX41" fmla="*/ 400052 w 400052"/>
              <a:gd name="connsiteY41" fmla="*/ 266700 h 380651"/>
              <a:gd name="connsiteX42" fmla="*/ 400052 w 400052"/>
              <a:gd name="connsiteY42" fmla="*/ 200025 h 380651"/>
              <a:gd name="connsiteX43" fmla="*/ 390536 w 400052"/>
              <a:gd name="connsiteY43"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190506 w 400052"/>
              <a:gd name="connsiteY3" fmla="*/ 200027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19050 w 400052"/>
              <a:gd name="connsiteY13" fmla="*/ 328613 h 380651"/>
              <a:gd name="connsiteX14" fmla="*/ 33338 w 400052"/>
              <a:gd name="connsiteY14" fmla="*/ 342900 h 380651"/>
              <a:gd name="connsiteX15" fmla="*/ 76200 w 400052"/>
              <a:gd name="connsiteY15" fmla="*/ 342900 h 380651"/>
              <a:gd name="connsiteX16" fmla="*/ 76200 w 400052"/>
              <a:gd name="connsiteY16" fmla="*/ 242888 h 380651"/>
              <a:gd name="connsiteX17" fmla="*/ 90488 w 400052"/>
              <a:gd name="connsiteY17" fmla="*/ 228600 h 380651"/>
              <a:gd name="connsiteX18" fmla="*/ 180975 w 400052"/>
              <a:gd name="connsiteY18" fmla="*/ 242888 h 380651"/>
              <a:gd name="connsiteX19" fmla="*/ 180975 w 400052"/>
              <a:gd name="connsiteY19" fmla="*/ 342900 h 380651"/>
              <a:gd name="connsiteX20" fmla="*/ 215556 w 400052"/>
              <a:gd name="connsiteY20" fmla="*/ 342900 h 380651"/>
              <a:gd name="connsiteX21" fmla="*/ 190510 w 400052"/>
              <a:gd name="connsiteY21" fmla="*/ 266702 h 380651"/>
              <a:gd name="connsiteX22" fmla="*/ 190506 w 400052"/>
              <a:gd name="connsiteY22" fmla="*/ 200027 h 380651"/>
              <a:gd name="connsiteX23" fmla="*/ 28575 w 400052"/>
              <a:gd name="connsiteY23" fmla="*/ 38100 h 380651"/>
              <a:gd name="connsiteX24" fmla="*/ 38100 w 400052"/>
              <a:gd name="connsiteY24" fmla="*/ 28575 h 380651"/>
              <a:gd name="connsiteX25" fmla="*/ 342900 w 400052"/>
              <a:gd name="connsiteY25" fmla="*/ 28575 h 380651"/>
              <a:gd name="connsiteX26" fmla="*/ 352425 w 400052"/>
              <a:gd name="connsiteY26" fmla="*/ 38100 h 380651"/>
              <a:gd name="connsiteX27" fmla="*/ 342900 w 400052"/>
              <a:gd name="connsiteY27" fmla="*/ 47625 h 380651"/>
              <a:gd name="connsiteX28" fmla="*/ 38100 w 400052"/>
              <a:gd name="connsiteY28" fmla="*/ 47625 h 380651"/>
              <a:gd name="connsiteX29" fmla="*/ 28575 w 400052"/>
              <a:gd name="connsiteY29" fmla="*/ 38100 h 380651"/>
              <a:gd name="connsiteX30" fmla="*/ 390536 w 400052"/>
              <a:gd name="connsiteY30" fmla="*/ 190068 h 380651"/>
              <a:gd name="connsiteX31" fmla="*/ 312142 w 400052"/>
              <a:gd name="connsiteY31" fmla="*/ 154425 h 380651"/>
              <a:gd name="connsiteX32" fmla="*/ 297475 w 400052"/>
              <a:gd name="connsiteY32" fmla="*/ 154423 h 380651"/>
              <a:gd name="connsiteX33" fmla="*/ 219071 w 400052"/>
              <a:gd name="connsiteY33" fmla="*/ 190068 h 380651"/>
              <a:gd name="connsiteX34" fmla="*/ 209556 w 400052"/>
              <a:gd name="connsiteY34" fmla="*/ 200025 h 380651"/>
              <a:gd name="connsiteX35" fmla="*/ 209560 w 400052"/>
              <a:gd name="connsiteY35" fmla="*/ 266700 h 380651"/>
              <a:gd name="connsiteX36" fmla="*/ 302384 w 400052"/>
              <a:gd name="connsiteY36" fmla="*/ 380276 h 380651"/>
              <a:gd name="connsiteX37" fmla="*/ 307233 w 400052"/>
              <a:gd name="connsiteY37" fmla="*/ 380276 h 380651"/>
              <a:gd name="connsiteX38" fmla="*/ 400052 w 400052"/>
              <a:gd name="connsiteY38" fmla="*/ 266700 h 380651"/>
              <a:gd name="connsiteX39" fmla="*/ 400052 w 400052"/>
              <a:gd name="connsiteY39" fmla="*/ 200025 h 380651"/>
              <a:gd name="connsiteX40" fmla="*/ 390536 w 400052"/>
              <a:gd name="connsiteY40"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190506 w 400052"/>
              <a:gd name="connsiteY3" fmla="*/ 200027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19050 w 400052"/>
              <a:gd name="connsiteY13" fmla="*/ 328613 h 380651"/>
              <a:gd name="connsiteX14" fmla="*/ 33338 w 400052"/>
              <a:gd name="connsiteY14" fmla="*/ 342900 h 380651"/>
              <a:gd name="connsiteX15" fmla="*/ 76200 w 400052"/>
              <a:gd name="connsiteY15" fmla="*/ 242888 h 380651"/>
              <a:gd name="connsiteX16" fmla="*/ 90488 w 400052"/>
              <a:gd name="connsiteY16" fmla="*/ 228600 h 380651"/>
              <a:gd name="connsiteX17" fmla="*/ 180975 w 400052"/>
              <a:gd name="connsiteY17" fmla="*/ 242888 h 380651"/>
              <a:gd name="connsiteX18" fmla="*/ 180975 w 400052"/>
              <a:gd name="connsiteY18" fmla="*/ 342900 h 380651"/>
              <a:gd name="connsiteX19" fmla="*/ 215556 w 400052"/>
              <a:gd name="connsiteY19" fmla="*/ 342900 h 380651"/>
              <a:gd name="connsiteX20" fmla="*/ 190510 w 400052"/>
              <a:gd name="connsiteY20" fmla="*/ 266702 h 380651"/>
              <a:gd name="connsiteX21" fmla="*/ 190506 w 400052"/>
              <a:gd name="connsiteY21" fmla="*/ 200027 h 380651"/>
              <a:gd name="connsiteX22" fmla="*/ 28575 w 400052"/>
              <a:gd name="connsiteY22" fmla="*/ 38100 h 380651"/>
              <a:gd name="connsiteX23" fmla="*/ 38100 w 400052"/>
              <a:gd name="connsiteY23" fmla="*/ 28575 h 380651"/>
              <a:gd name="connsiteX24" fmla="*/ 342900 w 400052"/>
              <a:gd name="connsiteY24" fmla="*/ 28575 h 380651"/>
              <a:gd name="connsiteX25" fmla="*/ 352425 w 400052"/>
              <a:gd name="connsiteY25" fmla="*/ 38100 h 380651"/>
              <a:gd name="connsiteX26" fmla="*/ 342900 w 400052"/>
              <a:gd name="connsiteY26" fmla="*/ 47625 h 380651"/>
              <a:gd name="connsiteX27" fmla="*/ 38100 w 400052"/>
              <a:gd name="connsiteY27" fmla="*/ 47625 h 380651"/>
              <a:gd name="connsiteX28" fmla="*/ 28575 w 400052"/>
              <a:gd name="connsiteY28" fmla="*/ 38100 h 380651"/>
              <a:gd name="connsiteX29" fmla="*/ 390536 w 400052"/>
              <a:gd name="connsiteY29" fmla="*/ 190068 h 380651"/>
              <a:gd name="connsiteX30" fmla="*/ 312142 w 400052"/>
              <a:gd name="connsiteY30" fmla="*/ 154425 h 380651"/>
              <a:gd name="connsiteX31" fmla="*/ 297475 w 400052"/>
              <a:gd name="connsiteY31" fmla="*/ 154423 h 380651"/>
              <a:gd name="connsiteX32" fmla="*/ 219071 w 400052"/>
              <a:gd name="connsiteY32" fmla="*/ 190068 h 380651"/>
              <a:gd name="connsiteX33" fmla="*/ 209556 w 400052"/>
              <a:gd name="connsiteY33" fmla="*/ 200025 h 380651"/>
              <a:gd name="connsiteX34" fmla="*/ 209560 w 400052"/>
              <a:gd name="connsiteY34" fmla="*/ 266700 h 380651"/>
              <a:gd name="connsiteX35" fmla="*/ 302384 w 400052"/>
              <a:gd name="connsiteY35" fmla="*/ 380276 h 380651"/>
              <a:gd name="connsiteX36" fmla="*/ 307233 w 400052"/>
              <a:gd name="connsiteY36" fmla="*/ 380276 h 380651"/>
              <a:gd name="connsiteX37" fmla="*/ 400052 w 400052"/>
              <a:gd name="connsiteY37" fmla="*/ 266700 h 380651"/>
              <a:gd name="connsiteX38" fmla="*/ 400052 w 400052"/>
              <a:gd name="connsiteY38" fmla="*/ 200025 h 380651"/>
              <a:gd name="connsiteX39" fmla="*/ 390536 w 400052"/>
              <a:gd name="connsiteY39"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190506 w 400052"/>
              <a:gd name="connsiteY3" fmla="*/ 200027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19050 w 400052"/>
              <a:gd name="connsiteY13" fmla="*/ 328613 h 380651"/>
              <a:gd name="connsiteX14" fmla="*/ 76200 w 400052"/>
              <a:gd name="connsiteY14" fmla="*/ 242888 h 380651"/>
              <a:gd name="connsiteX15" fmla="*/ 90488 w 400052"/>
              <a:gd name="connsiteY15" fmla="*/ 228600 h 380651"/>
              <a:gd name="connsiteX16" fmla="*/ 180975 w 400052"/>
              <a:gd name="connsiteY16" fmla="*/ 242888 h 380651"/>
              <a:gd name="connsiteX17" fmla="*/ 180975 w 400052"/>
              <a:gd name="connsiteY17" fmla="*/ 342900 h 380651"/>
              <a:gd name="connsiteX18" fmla="*/ 215556 w 400052"/>
              <a:gd name="connsiteY18" fmla="*/ 342900 h 380651"/>
              <a:gd name="connsiteX19" fmla="*/ 190510 w 400052"/>
              <a:gd name="connsiteY19" fmla="*/ 266702 h 380651"/>
              <a:gd name="connsiteX20" fmla="*/ 190506 w 400052"/>
              <a:gd name="connsiteY20" fmla="*/ 200027 h 380651"/>
              <a:gd name="connsiteX21" fmla="*/ 28575 w 400052"/>
              <a:gd name="connsiteY21" fmla="*/ 38100 h 380651"/>
              <a:gd name="connsiteX22" fmla="*/ 38100 w 400052"/>
              <a:gd name="connsiteY22" fmla="*/ 28575 h 380651"/>
              <a:gd name="connsiteX23" fmla="*/ 342900 w 400052"/>
              <a:gd name="connsiteY23" fmla="*/ 28575 h 380651"/>
              <a:gd name="connsiteX24" fmla="*/ 352425 w 400052"/>
              <a:gd name="connsiteY24" fmla="*/ 38100 h 380651"/>
              <a:gd name="connsiteX25" fmla="*/ 342900 w 400052"/>
              <a:gd name="connsiteY25" fmla="*/ 47625 h 380651"/>
              <a:gd name="connsiteX26" fmla="*/ 38100 w 400052"/>
              <a:gd name="connsiteY26" fmla="*/ 47625 h 380651"/>
              <a:gd name="connsiteX27" fmla="*/ 28575 w 400052"/>
              <a:gd name="connsiteY27" fmla="*/ 38100 h 380651"/>
              <a:gd name="connsiteX28" fmla="*/ 390536 w 400052"/>
              <a:gd name="connsiteY28" fmla="*/ 190068 h 380651"/>
              <a:gd name="connsiteX29" fmla="*/ 312142 w 400052"/>
              <a:gd name="connsiteY29" fmla="*/ 154425 h 380651"/>
              <a:gd name="connsiteX30" fmla="*/ 297475 w 400052"/>
              <a:gd name="connsiteY30" fmla="*/ 154423 h 380651"/>
              <a:gd name="connsiteX31" fmla="*/ 219071 w 400052"/>
              <a:gd name="connsiteY31" fmla="*/ 190068 h 380651"/>
              <a:gd name="connsiteX32" fmla="*/ 209556 w 400052"/>
              <a:gd name="connsiteY32" fmla="*/ 200025 h 380651"/>
              <a:gd name="connsiteX33" fmla="*/ 209560 w 400052"/>
              <a:gd name="connsiteY33" fmla="*/ 266700 h 380651"/>
              <a:gd name="connsiteX34" fmla="*/ 302384 w 400052"/>
              <a:gd name="connsiteY34" fmla="*/ 380276 h 380651"/>
              <a:gd name="connsiteX35" fmla="*/ 307233 w 400052"/>
              <a:gd name="connsiteY35" fmla="*/ 380276 h 380651"/>
              <a:gd name="connsiteX36" fmla="*/ 400052 w 400052"/>
              <a:gd name="connsiteY36" fmla="*/ 266700 h 380651"/>
              <a:gd name="connsiteX37" fmla="*/ 400052 w 400052"/>
              <a:gd name="connsiteY37" fmla="*/ 200025 h 380651"/>
              <a:gd name="connsiteX38" fmla="*/ 390536 w 400052"/>
              <a:gd name="connsiteY38"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190506 w 400052"/>
              <a:gd name="connsiteY3" fmla="*/ 200027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76200 w 400052"/>
              <a:gd name="connsiteY13" fmla="*/ 242888 h 380651"/>
              <a:gd name="connsiteX14" fmla="*/ 90488 w 400052"/>
              <a:gd name="connsiteY14" fmla="*/ 228600 h 380651"/>
              <a:gd name="connsiteX15" fmla="*/ 180975 w 400052"/>
              <a:gd name="connsiteY15" fmla="*/ 242888 h 380651"/>
              <a:gd name="connsiteX16" fmla="*/ 180975 w 400052"/>
              <a:gd name="connsiteY16" fmla="*/ 342900 h 380651"/>
              <a:gd name="connsiteX17" fmla="*/ 215556 w 400052"/>
              <a:gd name="connsiteY17" fmla="*/ 342900 h 380651"/>
              <a:gd name="connsiteX18" fmla="*/ 190510 w 400052"/>
              <a:gd name="connsiteY18" fmla="*/ 266702 h 380651"/>
              <a:gd name="connsiteX19" fmla="*/ 190506 w 400052"/>
              <a:gd name="connsiteY19" fmla="*/ 200027 h 380651"/>
              <a:gd name="connsiteX20" fmla="*/ 28575 w 400052"/>
              <a:gd name="connsiteY20" fmla="*/ 38100 h 380651"/>
              <a:gd name="connsiteX21" fmla="*/ 38100 w 400052"/>
              <a:gd name="connsiteY21" fmla="*/ 28575 h 380651"/>
              <a:gd name="connsiteX22" fmla="*/ 342900 w 400052"/>
              <a:gd name="connsiteY22" fmla="*/ 28575 h 380651"/>
              <a:gd name="connsiteX23" fmla="*/ 352425 w 400052"/>
              <a:gd name="connsiteY23" fmla="*/ 38100 h 380651"/>
              <a:gd name="connsiteX24" fmla="*/ 342900 w 400052"/>
              <a:gd name="connsiteY24" fmla="*/ 47625 h 380651"/>
              <a:gd name="connsiteX25" fmla="*/ 38100 w 400052"/>
              <a:gd name="connsiteY25" fmla="*/ 47625 h 380651"/>
              <a:gd name="connsiteX26" fmla="*/ 28575 w 400052"/>
              <a:gd name="connsiteY26" fmla="*/ 38100 h 380651"/>
              <a:gd name="connsiteX27" fmla="*/ 390536 w 400052"/>
              <a:gd name="connsiteY27" fmla="*/ 190068 h 380651"/>
              <a:gd name="connsiteX28" fmla="*/ 312142 w 400052"/>
              <a:gd name="connsiteY28" fmla="*/ 154425 h 380651"/>
              <a:gd name="connsiteX29" fmla="*/ 297475 w 400052"/>
              <a:gd name="connsiteY29" fmla="*/ 154423 h 380651"/>
              <a:gd name="connsiteX30" fmla="*/ 219071 w 400052"/>
              <a:gd name="connsiteY30" fmla="*/ 190068 h 380651"/>
              <a:gd name="connsiteX31" fmla="*/ 209556 w 400052"/>
              <a:gd name="connsiteY31" fmla="*/ 200025 h 380651"/>
              <a:gd name="connsiteX32" fmla="*/ 209560 w 400052"/>
              <a:gd name="connsiteY32" fmla="*/ 266700 h 380651"/>
              <a:gd name="connsiteX33" fmla="*/ 302384 w 400052"/>
              <a:gd name="connsiteY33" fmla="*/ 380276 h 380651"/>
              <a:gd name="connsiteX34" fmla="*/ 307233 w 400052"/>
              <a:gd name="connsiteY34" fmla="*/ 380276 h 380651"/>
              <a:gd name="connsiteX35" fmla="*/ 400052 w 400052"/>
              <a:gd name="connsiteY35" fmla="*/ 266700 h 380651"/>
              <a:gd name="connsiteX36" fmla="*/ 400052 w 400052"/>
              <a:gd name="connsiteY36" fmla="*/ 200025 h 380651"/>
              <a:gd name="connsiteX37" fmla="*/ 390536 w 400052"/>
              <a:gd name="connsiteY37"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190506 w 400052"/>
              <a:gd name="connsiteY3" fmla="*/ 200027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90488 w 400052"/>
              <a:gd name="connsiteY13" fmla="*/ 228600 h 380651"/>
              <a:gd name="connsiteX14" fmla="*/ 180975 w 400052"/>
              <a:gd name="connsiteY14" fmla="*/ 242888 h 380651"/>
              <a:gd name="connsiteX15" fmla="*/ 180975 w 400052"/>
              <a:gd name="connsiteY15" fmla="*/ 342900 h 380651"/>
              <a:gd name="connsiteX16" fmla="*/ 215556 w 400052"/>
              <a:gd name="connsiteY16" fmla="*/ 342900 h 380651"/>
              <a:gd name="connsiteX17" fmla="*/ 190510 w 400052"/>
              <a:gd name="connsiteY17" fmla="*/ 266702 h 380651"/>
              <a:gd name="connsiteX18" fmla="*/ 190506 w 400052"/>
              <a:gd name="connsiteY18" fmla="*/ 200027 h 380651"/>
              <a:gd name="connsiteX19" fmla="*/ 28575 w 400052"/>
              <a:gd name="connsiteY19" fmla="*/ 38100 h 380651"/>
              <a:gd name="connsiteX20" fmla="*/ 38100 w 400052"/>
              <a:gd name="connsiteY20" fmla="*/ 28575 h 380651"/>
              <a:gd name="connsiteX21" fmla="*/ 342900 w 400052"/>
              <a:gd name="connsiteY21" fmla="*/ 28575 h 380651"/>
              <a:gd name="connsiteX22" fmla="*/ 352425 w 400052"/>
              <a:gd name="connsiteY22" fmla="*/ 38100 h 380651"/>
              <a:gd name="connsiteX23" fmla="*/ 342900 w 400052"/>
              <a:gd name="connsiteY23" fmla="*/ 47625 h 380651"/>
              <a:gd name="connsiteX24" fmla="*/ 38100 w 400052"/>
              <a:gd name="connsiteY24" fmla="*/ 47625 h 380651"/>
              <a:gd name="connsiteX25" fmla="*/ 28575 w 400052"/>
              <a:gd name="connsiteY25" fmla="*/ 38100 h 380651"/>
              <a:gd name="connsiteX26" fmla="*/ 390536 w 400052"/>
              <a:gd name="connsiteY26" fmla="*/ 190068 h 380651"/>
              <a:gd name="connsiteX27" fmla="*/ 312142 w 400052"/>
              <a:gd name="connsiteY27" fmla="*/ 154425 h 380651"/>
              <a:gd name="connsiteX28" fmla="*/ 297475 w 400052"/>
              <a:gd name="connsiteY28" fmla="*/ 154423 h 380651"/>
              <a:gd name="connsiteX29" fmla="*/ 219071 w 400052"/>
              <a:gd name="connsiteY29" fmla="*/ 190068 h 380651"/>
              <a:gd name="connsiteX30" fmla="*/ 209556 w 400052"/>
              <a:gd name="connsiteY30" fmla="*/ 200025 h 380651"/>
              <a:gd name="connsiteX31" fmla="*/ 209560 w 400052"/>
              <a:gd name="connsiteY31" fmla="*/ 266700 h 380651"/>
              <a:gd name="connsiteX32" fmla="*/ 302384 w 400052"/>
              <a:gd name="connsiteY32" fmla="*/ 380276 h 380651"/>
              <a:gd name="connsiteX33" fmla="*/ 307233 w 400052"/>
              <a:gd name="connsiteY33" fmla="*/ 380276 h 380651"/>
              <a:gd name="connsiteX34" fmla="*/ 400052 w 400052"/>
              <a:gd name="connsiteY34" fmla="*/ 266700 h 380651"/>
              <a:gd name="connsiteX35" fmla="*/ 400052 w 400052"/>
              <a:gd name="connsiteY35" fmla="*/ 200025 h 380651"/>
              <a:gd name="connsiteX36" fmla="*/ 390536 w 400052"/>
              <a:gd name="connsiteY36"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190506 w 400052"/>
              <a:gd name="connsiteY3" fmla="*/ 200027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38100 w 400052"/>
              <a:gd name="connsiteY10" fmla="*/ 0 h 380651"/>
              <a:gd name="connsiteX11" fmla="*/ 0 w 400052"/>
              <a:gd name="connsiteY11" fmla="*/ 38100 h 380651"/>
              <a:gd name="connsiteX12" fmla="*/ 19050 w 400052"/>
              <a:gd name="connsiteY12" fmla="*/ 71103 h 380651"/>
              <a:gd name="connsiteX13" fmla="*/ 180975 w 400052"/>
              <a:gd name="connsiteY13" fmla="*/ 242888 h 380651"/>
              <a:gd name="connsiteX14" fmla="*/ 180975 w 400052"/>
              <a:gd name="connsiteY14" fmla="*/ 342900 h 380651"/>
              <a:gd name="connsiteX15" fmla="*/ 215556 w 400052"/>
              <a:gd name="connsiteY15" fmla="*/ 342900 h 380651"/>
              <a:gd name="connsiteX16" fmla="*/ 190510 w 400052"/>
              <a:gd name="connsiteY16" fmla="*/ 266702 h 380651"/>
              <a:gd name="connsiteX17" fmla="*/ 190506 w 400052"/>
              <a:gd name="connsiteY17" fmla="*/ 200027 h 380651"/>
              <a:gd name="connsiteX18" fmla="*/ 28575 w 400052"/>
              <a:gd name="connsiteY18" fmla="*/ 38100 h 380651"/>
              <a:gd name="connsiteX19" fmla="*/ 38100 w 400052"/>
              <a:gd name="connsiteY19" fmla="*/ 28575 h 380651"/>
              <a:gd name="connsiteX20" fmla="*/ 342900 w 400052"/>
              <a:gd name="connsiteY20" fmla="*/ 28575 h 380651"/>
              <a:gd name="connsiteX21" fmla="*/ 352425 w 400052"/>
              <a:gd name="connsiteY21" fmla="*/ 38100 h 380651"/>
              <a:gd name="connsiteX22" fmla="*/ 342900 w 400052"/>
              <a:gd name="connsiteY22" fmla="*/ 47625 h 380651"/>
              <a:gd name="connsiteX23" fmla="*/ 38100 w 400052"/>
              <a:gd name="connsiteY23" fmla="*/ 47625 h 380651"/>
              <a:gd name="connsiteX24" fmla="*/ 28575 w 400052"/>
              <a:gd name="connsiteY24" fmla="*/ 38100 h 380651"/>
              <a:gd name="connsiteX25" fmla="*/ 390536 w 400052"/>
              <a:gd name="connsiteY25" fmla="*/ 190068 h 380651"/>
              <a:gd name="connsiteX26" fmla="*/ 312142 w 400052"/>
              <a:gd name="connsiteY26" fmla="*/ 154425 h 380651"/>
              <a:gd name="connsiteX27" fmla="*/ 297475 w 400052"/>
              <a:gd name="connsiteY27" fmla="*/ 154423 h 380651"/>
              <a:gd name="connsiteX28" fmla="*/ 219071 w 400052"/>
              <a:gd name="connsiteY28" fmla="*/ 190068 h 380651"/>
              <a:gd name="connsiteX29" fmla="*/ 209556 w 400052"/>
              <a:gd name="connsiteY29" fmla="*/ 200025 h 380651"/>
              <a:gd name="connsiteX30" fmla="*/ 209560 w 400052"/>
              <a:gd name="connsiteY30" fmla="*/ 266700 h 380651"/>
              <a:gd name="connsiteX31" fmla="*/ 302384 w 400052"/>
              <a:gd name="connsiteY31" fmla="*/ 380276 h 380651"/>
              <a:gd name="connsiteX32" fmla="*/ 307233 w 400052"/>
              <a:gd name="connsiteY32" fmla="*/ 380276 h 380651"/>
              <a:gd name="connsiteX33" fmla="*/ 400052 w 400052"/>
              <a:gd name="connsiteY33" fmla="*/ 266700 h 380651"/>
              <a:gd name="connsiteX34" fmla="*/ 400052 w 400052"/>
              <a:gd name="connsiteY34" fmla="*/ 200025 h 380651"/>
              <a:gd name="connsiteX35" fmla="*/ 390536 w 400052"/>
              <a:gd name="connsiteY35" fmla="*/ 190068 h 380651"/>
              <a:gd name="connsiteX0" fmla="*/ 258051 w 407281"/>
              <a:gd name="connsiteY0" fmla="*/ 161951 h 380677"/>
              <a:gd name="connsiteX1" fmla="*/ 283454 w 407281"/>
              <a:gd name="connsiteY1" fmla="*/ 146997 h 380677"/>
              <a:gd name="connsiteX2" fmla="*/ 258051 w 407281"/>
              <a:gd name="connsiteY2" fmla="*/ 161951 h 380677"/>
              <a:gd name="connsiteX3" fmla="*/ 197735 w 407281"/>
              <a:gd name="connsiteY3" fmla="*/ 200053 h 380677"/>
              <a:gd name="connsiteX4" fmla="*/ 312029 w 407281"/>
              <a:gd name="connsiteY4" fmla="*/ 132743 h 380677"/>
              <a:gd name="connsiteX5" fmla="*/ 331772 w 407281"/>
              <a:gd name="connsiteY5" fmla="*/ 139992 h 380677"/>
              <a:gd name="connsiteX6" fmla="*/ 369179 w 407281"/>
              <a:gd name="connsiteY6" fmla="*/ 163330 h 380677"/>
              <a:gd name="connsiteX7" fmla="*/ 369179 w 407281"/>
              <a:gd name="connsiteY7" fmla="*/ 71129 h 380677"/>
              <a:gd name="connsiteX8" fmla="*/ 388229 w 407281"/>
              <a:gd name="connsiteY8" fmla="*/ 38126 h 380677"/>
              <a:gd name="connsiteX9" fmla="*/ 350129 w 407281"/>
              <a:gd name="connsiteY9" fmla="*/ 26 h 380677"/>
              <a:gd name="connsiteX10" fmla="*/ 45329 w 407281"/>
              <a:gd name="connsiteY10" fmla="*/ 26 h 380677"/>
              <a:gd name="connsiteX11" fmla="*/ 7229 w 407281"/>
              <a:gd name="connsiteY11" fmla="*/ 38126 h 380677"/>
              <a:gd name="connsiteX12" fmla="*/ 188204 w 407281"/>
              <a:gd name="connsiteY12" fmla="*/ 242914 h 380677"/>
              <a:gd name="connsiteX13" fmla="*/ 188204 w 407281"/>
              <a:gd name="connsiteY13" fmla="*/ 342926 h 380677"/>
              <a:gd name="connsiteX14" fmla="*/ 222785 w 407281"/>
              <a:gd name="connsiteY14" fmla="*/ 342926 h 380677"/>
              <a:gd name="connsiteX15" fmla="*/ 197739 w 407281"/>
              <a:gd name="connsiteY15" fmla="*/ 266728 h 380677"/>
              <a:gd name="connsiteX16" fmla="*/ 197735 w 407281"/>
              <a:gd name="connsiteY16" fmla="*/ 200053 h 380677"/>
              <a:gd name="connsiteX17" fmla="*/ 35804 w 407281"/>
              <a:gd name="connsiteY17" fmla="*/ 38126 h 380677"/>
              <a:gd name="connsiteX18" fmla="*/ 45329 w 407281"/>
              <a:gd name="connsiteY18" fmla="*/ 28601 h 380677"/>
              <a:gd name="connsiteX19" fmla="*/ 350129 w 407281"/>
              <a:gd name="connsiteY19" fmla="*/ 28601 h 380677"/>
              <a:gd name="connsiteX20" fmla="*/ 359654 w 407281"/>
              <a:gd name="connsiteY20" fmla="*/ 38126 h 380677"/>
              <a:gd name="connsiteX21" fmla="*/ 350129 w 407281"/>
              <a:gd name="connsiteY21" fmla="*/ 47651 h 380677"/>
              <a:gd name="connsiteX22" fmla="*/ 45329 w 407281"/>
              <a:gd name="connsiteY22" fmla="*/ 47651 h 380677"/>
              <a:gd name="connsiteX23" fmla="*/ 35804 w 407281"/>
              <a:gd name="connsiteY23" fmla="*/ 38126 h 380677"/>
              <a:gd name="connsiteX24" fmla="*/ 397765 w 407281"/>
              <a:gd name="connsiteY24" fmla="*/ 190094 h 380677"/>
              <a:gd name="connsiteX25" fmla="*/ 319371 w 407281"/>
              <a:gd name="connsiteY25" fmla="*/ 154451 h 380677"/>
              <a:gd name="connsiteX26" fmla="*/ 304704 w 407281"/>
              <a:gd name="connsiteY26" fmla="*/ 154449 h 380677"/>
              <a:gd name="connsiteX27" fmla="*/ 226300 w 407281"/>
              <a:gd name="connsiteY27" fmla="*/ 190094 h 380677"/>
              <a:gd name="connsiteX28" fmla="*/ 216785 w 407281"/>
              <a:gd name="connsiteY28" fmla="*/ 200051 h 380677"/>
              <a:gd name="connsiteX29" fmla="*/ 216789 w 407281"/>
              <a:gd name="connsiteY29" fmla="*/ 266726 h 380677"/>
              <a:gd name="connsiteX30" fmla="*/ 309613 w 407281"/>
              <a:gd name="connsiteY30" fmla="*/ 380302 h 380677"/>
              <a:gd name="connsiteX31" fmla="*/ 314462 w 407281"/>
              <a:gd name="connsiteY31" fmla="*/ 380302 h 380677"/>
              <a:gd name="connsiteX32" fmla="*/ 407281 w 407281"/>
              <a:gd name="connsiteY32" fmla="*/ 266726 h 380677"/>
              <a:gd name="connsiteX33" fmla="*/ 407281 w 407281"/>
              <a:gd name="connsiteY33" fmla="*/ 200051 h 380677"/>
              <a:gd name="connsiteX34" fmla="*/ 397765 w 407281"/>
              <a:gd name="connsiteY34" fmla="*/ 190094 h 380677"/>
              <a:gd name="connsiteX0" fmla="*/ 222247 w 371477"/>
              <a:gd name="connsiteY0" fmla="*/ 161925 h 380651"/>
              <a:gd name="connsiteX1" fmla="*/ 247650 w 371477"/>
              <a:gd name="connsiteY1" fmla="*/ 146971 h 380651"/>
              <a:gd name="connsiteX2" fmla="*/ 222247 w 371477"/>
              <a:gd name="connsiteY2" fmla="*/ 161925 h 380651"/>
              <a:gd name="connsiteX3" fmla="*/ 161931 w 371477"/>
              <a:gd name="connsiteY3" fmla="*/ 200027 h 380651"/>
              <a:gd name="connsiteX4" fmla="*/ 276225 w 371477"/>
              <a:gd name="connsiteY4" fmla="*/ 132717 h 380651"/>
              <a:gd name="connsiteX5" fmla="*/ 295968 w 371477"/>
              <a:gd name="connsiteY5" fmla="*/ 139966 h 380651"/>
              <a:gd name="connsiteX6" fmla="*/ 333375 w 371477"/>
              <a:gd name="connsiteY6" fmla="*/ 163304 h 380651"/>
              <a:gd name="connsiteX7" fmla="*/ 333375 w 371477"/>
              <a:gd name="connsiteY7" fmla="*/ 71103 h 380651"/>
              <a:gd name="connsiteX8" fmla="*/ 352425 w 371477"/>
              <a:gd name="connsiteY8" fmla="*/ 38100 h 380651"/>
              <a:gd name="connsiteX9" fmla="*/ 314325 w 371477"/>
              <a:gd name="connsiteY9" fmla="*/ 0 h 380651"/>
              <a:gd name="connsiteX10" fmla="*/ 9525 w 371477"/>
              <a:gd name="connsiteY10" fmla="*/ 0 h 380651"/>
              <a:gd name="connsiteX11" fmla="*/ 152400 w 371477"/>
              <a:gd name="connsiteY11" fmla="*/ 242888 h 380651"/>
              <a:gd name="connsiteX12" fmla="*/ 152400 w 371477"/>
              <a:gd name="connsiteY12" fmla="*/ 342900 h 380651"/>
              <a:gd name="connsiteX13" fmla="*/ 186981 w 371477"/>
              <a:gd name="connsiteY13" fmla="*/ 342900 h 380651"/>
              <a:gd name="connsiteX14" fmla="*/ 161935 w 371477"/>
              <a:gd name="connsiteY14" fmla="*/ 266702 h 380651"/>
              <a:gd name="connsiteX15" fmla="*/ 161931 w 371477"/>
              <a:gd name="connsiteY15" fmla="*/ 200027 h 380651"/>
              <a:gd name="connsiteX16" fmla="*/ 0 w 371477"/>
              <a:gd name="connsiteY16" fmla="*/ 38100 h 380651"/>
              <a:gd name="connsiteX17" fmla="*/ 9525 w 371477"/>
              <a:gd name="connsiteY17" fmla="*/ 28575 h 380651"/>
              <a:gd name="connsiteX18" fmla="*/ 314325 w 371477"/>
              <a:gd name="connsiteY18" fmla="*/ 28575 h 380651"/>
              <a:gd name="connsiteX19" fmla="*/ 323850 w 371477"/>
              <a:gd name="connsiteY19" fmla="*/ 38100 h 380651"/>
              <a:gd name="connsiteX20" fmla="*/ 314325 w 371477"/>
              <a:gd name="connsiteY20" fmla="*/ 47625 h 380651"/>
              <a:gd name="connsiteX21" fmla="*/ 9525 w 371477"/>
              <a:gd name="connsiteY21" fmla="*/ 47625 h 380651"/>
              <a:gd name="connsiteX22" fmla="*/ 0 w 371477"/>
              <a:gd name="connsiteY22" fmla="*/ 38100 h 380651"/>
              <a:gd name="connsiteX23" fmla="*/ 361961 w 371477"/>
              <a:gd name="connsiteY23" fmla="*/ 190068 h 380651"/>
              <a:gd name="connsiteX24" fmla="*/ 283567 w 371477"/>
              <a:gd name="connsiteY24" fmla="*/ 154425 h 380651"/>
              <a:gd name="connsiteX25" fmla="*/ 268900 w 371477"/>
              <a:gd name="connsiteY25" fmla="*/ 154423 h 380651"/>
              <a:gd name="connsiteX26" fmla="*/ 190496 w 371477"/>
              <a:gd name="connsiteY26" fmla="*/ 190068 h 380651"/>
              <a:gd name="connsiteX27" fmla="*/ 180981 w 371477"/>
              <a:gd name="connsiteY27" fmla="*/ 200025 h 380651"/>
              <a:gd name="connsiteX28" fmla="*/ 180985 w 371477"/>
              <a:gd name="connsiteY28" fmla="*/ 266700 h 380651"/>
              <a:gd name="connsiteX29" fmla="*/ 273809 w 371477"/>
              <a:gd name="connsiteY29" fmla="*/ 380276 h 380651"/>
              <a:gd name="connsiteX30" fmla="*/ 278658 w 371477"/>
              <a:gd name="connsiteY30" fmla="*/ 380276 h 380651"/>
              <a:gd name="connsiteX31" fmla="*/ 371477 w 371477"/>
              <a:gd name="connsiteY31" fmla="*/ 266700 h 380651"/>
              <a:gd name="connsiteX32" fmla="*/ 371477 w 371477"/>
              <a:gd name="connsiteY32" fmla="*/ 200025 h 380651"/>
              <a:gd name="connsiteX33" fmla="*/ 361961 w 371477"/>
              <a:gd name="connsiteY33" fmla="*/ 190068 h 380651"/>
              <a:gd name="connsiteX0" fmla="*/ 222247 w 371477"/>
              <a:gd name="connsiteY0" fmla="*/ 161925 h 380651"/>
              <a:gd name="connsiteX1" fmla="*/ 247650 w 371477"/>
              <a:gd name="connsiteY1" fmla="*/ 146971 h 380651"/>
              <a:gd name="connsiteX2" fmla="*/ 222247 w 371477"/>
              <a:gd name="connsiteY2" fmla="*/ 161925 h 380651"/>
              <a:gd name="connsiteX3" fmla="*/ 161931 w 371477"/>
              <a:gd name="connsiteY3" fmla="*/ 200027 h 380651"/>
              <a:gd name="connsiteX4" fmla="*/ 276225 w 371477"/>
              <a:gd name="connsiteY4" fmla="*/ 132717 h 380651"/>
              <a:gd name="connsiteX5" fmla="*/ 295968 w 371477"/>
              <a:gd name="connsiteY5" fmla="*/ 139966 h 380651"/>
              <a:gd name="connsiteX6" fmla="*/ 333375 w 371477"/>
              <a:gd name="connsiteY6" fmla="*/ 163304 h 380651"/>
              <a:gd name="connsiteX7" fmla="*/ 333375 w 371477"/>
              <a:gd name="connsiteY7" fmla="*/ 71103 h 380651"/>
              <a:gd name="connsiteX8" fmla="*/ 352425 w 371477"/>
              <a:gd name="connsiteY8" fmla="*/ 38100 h 380651"/>
              <a:gd name="connsiteX9" fmla="*/ 314325 w 371477"/>
              <a:gd name="connsiteY9" fmla="*/ 0 h 380651"/>
              <a:gd name="connsiteX10" fmla="*/ 152400 w 371477"/>
              <a:gd name="connsiteY10" fmla="*/ 242888 h 380651"/>
              <a:gd name="connsiteX11" fmla="*/ 152400 w 371477"/>
              <a:gd name="connsiteY11" fmla="*/ 342900 h 380651"/>
              <a:gd name="connsiteX12" fmla="*/ 186981 w 371477"/>
              <a:gd name="connsiteY12" fmla="*/ 342900 h 380651"/>
              <a:gd name="connsiteX13" fmla="*/ 161935 w 371477"/>
              <a:gd name="connsiteY13" fmla="*/ 266702 h 380651"/>
              <a:gd name="connsiteX14" fmla="*/ 161931 w 371477"/>
              <a:gd name="connsiteY14" fmla="*/ 200027 h 380651"/>
              <a:gd name="connsiteX15" fmla="*/ 0 w 371477"/>
              <a:gd name="connsiteY15" fmla="*/ 38100 h 380651"/>
              <a:gd name="connsiteX16" fmla="*/ 9525 w 371477"/>
              <a:gd name="connsiteY16" fmla="*/ 28575 h 380651"/>
              <a:gd name="connsiteX17" fmla="*/ 314325 w 371477"/>
              <a:gd name="connsiteY17" fmla="*/ 28575 h 380651"/>
              <a:gd name="connsiteX18" fmla="*/ 323850 w 371477"/>
              <a:gd name="connsiteY18" fmla="*/ 38100 h 380651"/>
              <a:gd name="connsiteX19" fmla="*/ 314325 w 371477"/>
              <a:gd name="connsiteY19" fmla="*/ 47625 h 380651"/>
              <a:gd name="connsiteX20" fmla="*/ 9525 w 371477"/>
              <a:gd name="connsiteY20" fmla="*/ 47625 h 380651"/>
              <a:gd name="connsiteX21" fmla="*/ 0 w 371477"/>
              <a:gd name="connsiteY21" fmla="*/ 38100 h 380651"/>
              <a:gd name="connsiteX22" fmla="*/ 361961 w 371477"/>
              <a:gd name="connsiteY22" fmla="*/ 190068 h 380651"/>
              <a:gd name="connsiteX23" fmla="*/ 283567 w 371477"/>
              <a:gd name="connsiteY23" fmla="*/ 154425 h 380651"/>
              <a:gd name="connsiteX24" fmla="*/ 268900 w 371477"/>
              <a:gd name="connsiteY24" fmla="*/ 154423 h 380651"/>
              <a:gd name="connsiteX25" fmla="*/ 190496 w 371477"/>
              <a:gd name="connsiteY25" fmla="*/ 190068 h 380651"/>
              <a:gd name="connsiteX26" fmla="*/ 180981 w 371477"/>
              <a:gd name="connsiteY26" fmla="*/ 200025 h 380651"/>
              <a:gd name="connsiteX27" fmla="*/ 180985 w 371477"/>
              <a:gd name="connsiteY27" fmla="*/ 266700 h 380651"/>
              <a:gd name="connsiteX28" fmla="*/ 273809 w 371477"/>
              <a:gd name="connsiteY28" fmla="*/ 380276 h 380651"/>
              <a:gd name="connsiteX29" fmla="*/ 278658 w 371477"/>
              <a:gd name="connsiteY29" fmla="*/ 380276 h 380651"/>
              <a:gd name="connsiteX30" fmla="*/ 371477 w 371477"/>
              <a:gd name="connsiteY30" fmla="*/ 266700 h 380651"/>
              <a:gd name="connsiteX31" fmla="*/ 371477 w 371477"/>
              <a:gd name="connsiteY31" fmla="*/ 200025 h 380651"/>
              <a:gd name="connsiteX32" fmla="*/ 361961 w 371477"/>
              <a:gd name="connsiteY32" fmla="*/ 190068 h 380651"/>
              <a:gd name="connsiteX0" fmla="*/ 250822 w 400052"/>
              <a:gd name="connsiteY0" fmla="*/ 161925 h 380651"/>
              <a:gd name="connsiteX1" fmla="*/ 276225 w 400052"/>
              <a:gd name="connsiteY1" fmla="*/ 146971 h 380651"/>
              <a:gd name="connsiteX2" fmla="*/ 250822 w 400052"/>
              <a:gd name="connsiteY2" fmla="*/ 161925 h 380651"/>
              <a:gd name="connsiteX3" fmla="*/ 190506 w 400052"/>
              <a:gd name="connsiteY3" fmla="*/ 200027 h 380651"/>
              <a:gd name="connsiteX4" fmla="*/ 304800 w 400052"/>
              <a:gd name="connsiteY4" fmla="*/ 132717 h 380651"/>
              <a:gd name="connsiteX5" fmla="*/ 324543 w 400052"/>
              <a:gd name="connsiteY5" fmla="*/ 139966 h 380651"/>
              <a:gd name="connsiteX6" fmla="*/ 361950 w 400052"/>
              <a:gd name="connsiteY6" fmla="*/ 163304 h 380651"/>
              <a:gd name="connsiteX7" fmla="*/ 361950 w 400052"/>
              <a:gd name="connsiteY7" fmla="*/ 71103 h 380651"/>
              <a:gd name="connsiteX8" fmla="*/ 381000 w 400052"/>
              <a:gd name="connsiteY8" fmla="*/ 38100 h 380651"/>
              <a:gd name="connsiteX9" fmla="*/ 342900 w 400052"/>
              <a:gd name="connsiteY9" fmla="*/ 0 h 380651"/>
              <a:gd name="connsiteX10" fmla="*/ 180975 w 400052"/>
              <a:gd name="connsiteY10" fmla="*/ 242888 h 380651"/>
              <a:gd name="connsiteX11" fmla="*/ 180975 w 400052"/>
              <a:gd name="connsiteY11" fmla="*/ 342900 h 380651"/>
              <a:gd name="connsiteX12" fmla="*/ 215556 w 400052"/>
              <a:gd name="connsiteY12" fmla="*/ 342900 h 380651"/>
              <a:gd name="connsiteX13" fmla="*/ 190510 w 400052"/>
              <a:gd name="connsiteY13" fmla="*/ 266702 h 380651"/>
              <a:gd name="connsiteX14" fmla="*/ 190506 w 400052"/>
              <a:gd name="connsiteY14" fmla="*/ 200027 h 380651"/>
              <a:gd name="connsiteX15" fmla="*/ 38100 w 400052"/>
              <a:gd name="connsiteY15" fmla="*/ 47625 h 380651"/>
              <a:gd name="connsiteX16" fmla="*/ 38100 w 400052"/>
              <a:gd name="connsiteY16" fmla="*/ 28575 h 380651"/>
              <a:gd name="connsiteX17" fmla="*/ 342900 w 400052"/>
              <a:gd name="connsiteY17" fmla="*/ 28575 h 380651"/>
              <a:gd name="connsiteX18" fmla="*/ 352425 w 400052"/>
              <a:gd name="connsiteY18" fmla="*/ 38100 h 380651"/>
              <a:gd name="connsiteX19" fmla="*/ 342900 w 400052"/>
              <a:gd name="connsiteY19" fmla="*/ 47625 h 380651"/>
              <a:gd name="connsiteX20" fmla="*/ 38100 w 400052"/>
              <a:gd name="connsiteY20" fmla="*/ 47625 h 380651"/>
              <a:gd name="connsiteX21" fmla="*/ 390536 w 400052"/>
              <a:gd name="connsiteY21" fmla="*/ 190068 h 380651"/>
              <a:gd name="connsiteX22" fmla="*/ 312142 w 400052"/>
              <a:gd name="connsiteY22" fmla="*/ 154425 h 380651"/>
              <a:gd name="connsiteX23" fmla="*/ 297475 w 400052"/>
              <a:gd name="connsiteY23" fmla="*/ 154423 h 380651"/>
              <a:gd name="connsiteX24" fmla="*/ 219071 w 400052"/>
              <a:gd name="connsiteY24" fmla="*/ 190068 h 380651"/>
              <a:gd name="connsiteX25" fmla="*/ 209556 w 400052"/>
              <a:gd name="connsiteY25" fmla="*/ 200025 h 380651"/>
              <a:gd name="connsiteX26" fmla="*/ 209560 w 400052"/>
              <a:gd name="connsiteY26" fmla="*/ 266700 h 380651"/>
              <a:gd name="connsiteX27" fmla="*/ 302384 w 400052"/>
              <a:gd name="connsiteY27" fmla="*/ 380276 h 380651"/>
              <a:gd name="connsiteX28" fmla="*/ 307233 w 400052"/>
              <a:gd name="connsiteY28" fmla="*/ 380276 h 380651"/>
              <a:gd name="connsiteX29" fmla="*/ 400052 w 400052"/>
              <a:gd name="connsiteY29" fmla="*/ 266700 h 380651"/>
              <a:gd name="connsiteX30" fmla="*/ 400052 w 400052"/>
              <a:gd name="connsiteY30" fmla="*/ 200025 h 380651"/>
              <a:gd name="connsiteX31" fmla="*/ 390536 w 400052"/>
              <a:gd name="connsiteY31" fmla="*/ 190068 h 380651"/>
              <a:gd name="connsiteX0" fmla="*/ 212722 w 361952"/>
              <a:gd name="connsiteY0" fmla="*/ 161925 h 380651"/>
              <a:gd name="connsiteX1" fmla="*/ 238125 w 361952"/>
              <a:gd name="connsiteY1" fmla="*/ 146971 h 380651"/>
              <a:gd name="connsiteX2" fmla="*/ 212722 w 361952"/>
              <a:gd name="connsiteY2" fmla="*/ 161925 h 380651"/>
              <a:gd name="connsiteX3" fmla="*/ 152406 w 361952"/>
              <a:gd name="connsiteY3" fmla="*/ 200027 h 380651"/>
              <a:gd name="connsiteX4" fmla="*/ 266700 w 361952"/>
              <a:gd name="connsiteY4" fmla="*/ 132717 h 380651"/>
              <a:gd name="connsiteX5" fmla="*/ 286443 w 361952"/>
              <a:gd name="connsiteY5" fmla="*/ 139966 h 380651"/>
              <a:gd name="connsiteX6" fmla="*/ 323850 w 361952"/>
              <a:gd name="connsiteY6" fmla="*/ 163304 h 380651"/>
              <a:gd name="connsiteX7" fmla="*/ 323850 w 361952"/>
              <a:gd name="connsiteY7" fmla="*/ 71103 h 380651"/>
              <a:gd name="connsiteX8" fmla="*/ 342900 w 361952"/>
              <a:gd name="connsiteY8" fmla="*/ 38100 h 380651"/>
              <a:gd name="connsiteX9" fmla="*/ 304800 w 361952"/>
              <a:gd name="connsiteY9" fmla="*/ 0 h 380651"/>
              <a:gd name="connsiteX10" fmla="*/ 142875 w 361952"/>
              <a:gd name="connsiteY10" fmla="*/ 242888 h 380651"/>
              <a:gd name="connsiteX11" fmla="*/ 142875 w 361952"/>
              <a:gd name="connsiteY11" fmla="*/ 342900 h 380651"/>
              <a:gd name="connsiteX12" fmla="*/ 177456 w 361952"/>
              <a:gd name="connsiteY12" fmla="*/ 342900 h 380651"/>
              <a:gd name="connsiteX13" fmla="*/ 152410 w 361952"/>
              <a:gd name="connsiteY13" fmla="*/ 266702 h 380651"/>
              <a:gd name="connsiteX14" fmla="*/ 152406 w 361952"/>
              <a:gd name="connsiteY14" fmla="*/ 200027 h 380651"/>
              <a:gd name="connsiteX15" fmla="*/ 0 w 361952"/>
              <a:gd name="connsiteY15" fmla="*/ 47625 h 380651"/>
              <a:gd name="connsiteX16" fmla="*/ 304800 w 361952"/>
              <a:gd name="connsiteY16" fmla="*/ 28575 h 380651"/>
              <a:gd name="connsiteX17" fmla="*/ 314325 w 361952"/>
              <a:gd name="connsiteY17" fmla="*/ 38100 h 380651"/>
              <a:gd name="connsiteX18" fmla="*/ 304800 w 361952"/>
              <a:gd name="connsiteY18" fmla="*/ 47625 h 380651"/>
              <a:gd name="connsiteX19" fmla="*/ 0 w 361952"/>
              <a:gd name="connsiteY19" fmla="*/ 47625 h 380651"/>
              <a:gd name="connsiteX20" fmla="*/ 352436 w 361952"/>
              <a:gd name="connsiteY20" fmla="*/ 190068 h 380651"/>
              <a:gd name="connsiteX21" fmla="*/ 274042 w 361952"/>
              <a:gd name="connsiteY21" fmla="*/ 154425 h 380651"/>
              <a:gd name="connsiteX22" fmla="*/ 259375 w 361952"/>
              <a:gd name="connsiteY22" fmla="*/ 154423 h 380651"/>
              <a:gd name="connsiteX23" fmla="*/ 180971 w 361952"/>
              <a:gd name="connsiteY23" fmla="*/ 190068 h 380651"/>
              <a:gd name="connsiteX24" fmla="*/ 171456 w 361952"/>
              <a:gd name="connsiteY24" fmla="*/ 200025 h 380651"/>
              <a:gd name="connsiteX25" fmla="*/ 171460 w 361952"/>
              <a:gd name="connsiteY25" fmla="*/ 266700 h 380651"/>
              <a:gd name="connsiteX26" fmla="*/ 264284 w 361952"/>
              <a:gd name="connsiteY26" fmla="*/ 380276 h 380651"/>
              <a:gd name="connsiteX27" fmla="*/ 269133 w 361952"/>
              <a:gd name="connsiteY27" fmla="*/ 380276 h 380651"/>
              <a:gd name="connsiteX28" fmla="*/ 361952 w 361952"/>
              <a:gd name="connsiteY28" fmla="*/ 266700 h 380651"/>
              <a:gd name="connsiteX29" fmla="*/ 361952 w 361952"/>
              <a:gd name="connsiteY29" fmla="*/ 200025 h 380651"/>
              <a:gd name="connsiteX30" fmla="*/ 352436 w 361952"/>
              <a:gd name="connsiteY30" fmla="*/ 190068 h 380651"/>
              <a:gd name="connsiteX0" fmla="*/ 69847 w 219077"/>
              <a:gd name="connsiteY0" fmla="*/ 161925 h 380651"/>
              <a:gd name="connsiteX1" fmla="*/ 95250 w 219077"/>
              <a:gd name="connsiteY1" fmla="*/ 146971 h 380651"/>
              <a:gd name="connsiteX2" fmla="*/ 69847 w 219077"/>
              <a:gd name="connsiteY2" fmla="*/ 161925 h 380651"/>
              <a:gd name="connsiteX3" fmla="*/ 9531 w 219077"/>
              <a:gd name="connsiteY3" fmla="*/ 200027 h 380651"/>
              <a:gd name="connsiteX4" fmla="*/ 123825 w 219077"/>
              <a:gd name="connsiteY4" fmla="*/ 132717 h 380651"/>
              <a:gd name="connsiteX5" fmla="*/ 143568 w 219077"/>
              <a:gd name="connsiteY5" fmla="*/ 139966 h 380651"/>
              <a:gd name="connsiteX6" fmla="*/ 180975 w 219077"/>
              <a:gd name="connsiteY6" fmla="*/ 163304 h 380651"/>
              <a:gd name="connsiteX7" fmla="*/ 180975 w 219077"/>
              <a:gd name="connsiteY7" fmla="*/ 71103 h 380651"/>
              <a:gd name="connsiteX8" fmla="*/ 200025 w 219077"/>
              <a:gd name="connsiteY8" fmla="*/ 38100 h 380651"/>
              <a:gd name="connsiteX9" fmla="*/ 161925 w 219077"/>
              <a:gd name="connsiteY9" fmla="*/ 0 h 380651"/>
              <a:gd name="connsiteX10" fmla="*/ 0 w 219077"/>
              <a:gd name="connsiteY10" fmla="*/ 242888 h 380651"/>
              <a:gd name="connsiteX11" fmla="*/ 0 w 219077"/>
              <a:gd name="connsiteY11" fmla="*/ 342900 h 380651"/>
              <a:gd name="connsiteX12" fmla="*/ 34581 w 219077"/>
              <a:gd name="connsiteY12" fmla="*/ 342900 h 380651"/>
              <a:gd name="connsiteX13" fmla="*/ 9535 w 219077"/>
              <a:gd name="connsiteY13" fmla="*/ 266702 h 380651"/>
              <a:gd name="connsiteX14" fmla="*/ 9531 w 219077"/>
              <a:gd name="connsiteY14" fmla="*/ 200027 h 380651"/>
              <a:gd name="connsiteX15" fmla="*/ 161925 w 219077"/>
              <a:gd name="connsiteY15" fmla="*/ 47625 h 380651"/>
              <a:gd name="connsiteX16" fmla="*/ 161925 w 219077"/>
              <a:gd name="connsiteY16" fmla="*/ 28575 h 380651"/>
              <a:gd name="connsiteX17" fmla="*/ 171450 w 219077"/>
              <a:gd name="connsiteY17" fmla="*/ 38100 h 380651"/>
              <a:gd name="connsiteX18" fmla="*/ 161925 w 219077"/>
              <a:gd name="connsiteY18" fmla="*/ 47625 h 380651"/>
              <a:gd name="connsiteX19" fmla="*/ 209561 w 219077"/>
              <a:gd name="connsiteY19" fmla="*/ 190068 h 380651"/>
              <a:gd name="connsiteX20" fmla="*/ 131167 w 219077"/>
              <a:gd name="connsiteY20" fmla="*/ 154425 h 380651"/>
              <a:gd name="connsiteX21" fmla="*/ 116500 w 219077"/>
              <a:gd name="connsiteY21" fmla="*/ 154423 h 380651"/>
              <a:gd name="connsiteX22" fmla="*/ 38096 w 219077"/>
              <a:gd name="connsiteY22" fmla="*/ 190068 h 380651"/>
              <a:gd name="connsiteX23" fmla="*/ 28581 w 219077"/>
              <a:gd name="connsiteY23" fmla="*/ 200025 h 380651"/>
              <a:gd name="connsiteX24" fmla="*/ 28585 w 219077"/>
              <a:gd name="connsiteY24" fmla="*/ 266700 h 380651"/>
              <a:gd name="connsiteX25" fmla="*/ 121409 w 219077"/>
              <a:gd name="connsiteY25" fmla="*/ 380276 h 380651"/>
              <a:gd name="connsiteX26" fmla="*/ 126258 w 219077"/>
              <a:gd name="connsiteY26" fmla="*/ 380276 h 380651"/>
              <a:gd name="connsiteX27" fmla="*/ 219077 w 219077"/>
              <a:gd name="connsiteY27" fmla="*/ 266700 h 380651"/>
              <a:gd name="connsiteX28" fmla="*/ 219077 w 219077"/>
              <a:gd name="connsiteY28" fmla="*/ 200025 h 380651"/>
              <a:gd name="connsiteX29" fmla="*/ 209561 w 219077"/>
              <a:gd name="connsiteY29" fmla="*/ 190068 h 380651"/>
              <a:gd name="connsiteX0" fmla="*/ 69847 w 219077"/>
              <a:gd name="connsiteY0" fmla="*/ 133615 h 352341"/>
              <a:gd name="connsiteX1" fmla="*/ 95250 w 219077"/>
              <a:gd name="connsiteY1" fmla="*/ 118661 h 352341"/>
              <a:gd name="connsiteX2" fmla="*/ 69847 w 219077"/>
              <a:gd name="connsiteY2" fmla="*/ 133615 h 352341"/>
              <a:gd name="connsiteX3" fmla="*/ 9531 w 219077"/>
              <a:gd name="connsiteY3" fmla="*/ 171717 h 352341"/>
              <a:gd name="connsiteX4" fmla="*/ 123825 w 219077"/>
              <a:gd name="connsiteY4" fmla="*/ 104407 h 352341"/>
              <a:gd name="connsiteX5" fmla="*/ 143568 w 219077"/>
              <a:gd name="connsiteY5" fmla="*/ 111656 h 352341"/>
              <a:gd name="connsiteX6" fmla="*/ 180975 w 219077"/>
              <a:gd name="connsiteY6" fmla="*/ 134994 h 352341"/>
              <a:gd name="connsiteX7" fmla="*/ 180975 w 219077"/>
              <a:gd name="connsiteY7" fmla="*/ 42793 h 352341"/>
              <a:gd name="connsiteX8" fmla="*/ 200025 w 219077"/>
              <a:gd name="connsiteY8" fmla="*/ 9790 h 352341"/>
              <a:gd name="connsiteX9" fmla="*/ 0 w 219077"/>
              <a:gd name="connsiteY9" fmla="*/ 214578 h 352341"/>
              <a:gd name="connsiteX10" fmla="*/ 0 w 219077"/>
              <a:gd name="connsiteY10" fmla="*/ 314590 h 352341"/>
              <a:gd name="connsiteX11" fmla="*/ 34581 w 219077"/>
              <a:gd name="connsiteY11" fmla="*/ 314590 h 352341"/>
              <a:gd name="connsiteX12" fmla="*/ 9535 w 219077"/>
              <a:gd name="connsiteY12" fmla="*/ 238392 h 352341"/>
              <a:gd name="connsiteX13" fmla="*/ 9531 w 219077"/>
              <a:gd name="connsiteY13" fmla="*/ 171717 h 352341"/>
              <a:gd name="connsiteX14" fmla="*/ 161925 w 219077"/>
              <a:gd name="connsiteY14" fmla="*/ 19315 h 352341"/>
              <a:gd name="connsiteX15" fmla="*/ 161925 w 219077"/>
              <a:gd name="connsiteY15" fmla="*/ 265 h 352341"/>
              <a:gd name="connsiteX16" fmla="*/ 171450 w 219077"/>
              <a:gd name="connsiteY16" fmla="*/ 9790 h 352341"/>
              <a:gd name="connsiteX17" fmla="*/ 161925 w 219077"/>
              <a:gd name="connsiteY17" fmla="*/ 19315 h 352341"/>
              <a:gd name="connsiteX18" fmla="*/ 209561 w 219077"/>
              <a:gd name="connsiteY18" fmla="*/ 161758 h 352341"/>
              <a:gd name="connsiteX19" fmla="*/ 131167 w 219077"/>
              <a:gd name="connsiteY19" fmla="*/ 126115 h 352341"/>
              <a:gd name="connsiteX20" fmla="*/ 116500 w 219077"/>
              <a:gd name="connsiteY20" fmla="*/ 126113 h 352341"/>
              <a:gd name="connsiteX21" fmla="*/ 38096 w 219077"/>
              <a:gd name="connsiteY21" fmla="*/ 161758 h 352341"/>
              <a:gd name="connsiteX22" fmla="*/ 28581 w 219077"/>
              <a:gd name="connsiteY22" fmla="*/ 171715 h 352341"/>
              <a:gd name="connsiteX23" fmla="*/ 28585 w 219077"/>
              <a:gd name="connsiteY23" fmla="*/ 238390 h 352341"/>
              <a:gd name="connsiteX24" fmla="*/ 121409 w 219077"/>
              <a:gd name="connsiteY24" fmla="*/ 351966 h 352341"/>
              <a:gd name="connsiteX25" fmla="*/ 126258 w 219077"/>
              <a:gd name="connsiteY25" fmla="*/ 351966 h 352341"/>
              <a:gd name="connsiteX26" fmla="*/ 219077 w 219077"/>
              <a:gd name="connsiteY26" fmla="*/ 238390 h 352341"/>
              <a:gd name="connsiteX27" fmla="*/ 219077 w 219077"/>
              <a:gd name="connsiteY27" fmla="*/ 171715 h 352341"/>
              <a:gd name="connsiteX28" fmla="*/ 209561 w 219077"/>
              <a:gd name="connsiteY28" fmla="*/ 161758 h 352341"/>
              <a:gd name="connsiteX0" fmla="*/ 69847 w 219077"/>
              <a:gd name="connsiteY0" fmla="*/ 133350 h 352076"/>
              <a:gd name="connsiteX1" fmla="*/ 95250 w 219077"/>
              <a:gd name="connsiteY1" fmla="*/ 118396 h 352076"/>
              <a:gd name="connsiteX2" fmla="*/ 69847 w 219077"/>
              <a:gd name="connsiteY2" fmla="*/ 133350 h 352076"/>
              <a:gd name="connsiteX3" fmla="*/ 9531 w 219077"/>
              <a:gd name="connsiteY3" fmla="*/ 171452 h 352076"/>
              <a:gd name="connsiteX4" fmla="*/ 123825 w 219077"/>
              <a:gd name="connsiteY4" fmla="*/ 104142 h 352076"/>
              <a:gd name="connsiteX5" fmla="*/ 143568 w 219077"/>
              <a:gd name="connsiteY5" fmla="*/ 111391 h 352076"/>
              <a:gd name="connsiteX6" fmla="*/ 180975 w 219077"/>
              <a:gd name="connsiteY6" fmla="*/ 134729 h 352076"/>
              <a:gd name="connsiteX7" fmla="*/ 180975 w 219077"/>
              <a:gd name="connsiteY7" fmla="*/ 42528 h 352076"/>
              <a:gd name="connsiteX8" fmla="*/ 200025 w 219077"/>
              <a:gd name="connsiteY8" fmla="*/ 9525 h 352076"/>
              <a:gd name="connsiteX9" fmla="*/ 0 w 219077"/>
              <a:gd name="connsiteY9" fmla="*/ 214313 h 352076"/>
              <a:gd name="connsiteX10" fmla="*/ 0 w 219077"/>
              <a:gd name="connsiteY10" fmla="*/ 314325 h 352076"/>
              <a:gd name="connsiteX11" fmla="*/ 34581 w 219077"/>
              <a:gd name="connsiteY11" fmla="*/ 314325 h 352076"/>
              <a:gd name="connsiteX12" fmla="*/ 9535 w 219077"/>
              <a:gd name="connsiteY12" fmla="*/ 238127 h 352076"/>
              <a:gd name="connsiteX13" fmla="*/ 9531 w 219077"/>
              <a:gd name="connsiteY13" fmla="*/ 171452 h 352076"/>
              <a:gd name="connsiteX14" fmla="*/ 161925 w 219077"/>
              <a:gd name="connsiteY14" fmla="*/ 19050 h 352076"/>
              <a:gd name="connsiteX15" fmla="*/ 161925 w 219077"/>
              <a:gd name="connsiteY15" fmla="*/ 0 h 352076"/>
              <a:gd name="connsiteX16" fmla="*/ 161925 w 219077"/>
              <a:gd name="connsiteY16" fmla="*/ 19050 h 352076"/>
              <a:gd name="connsiteX17" fmla="*/ 209561 w 219077"/>
              <a:gd name="connsiteY17" fmla="*/ 161493 h 352076"/>
              <a:gd name="connsiteX18" fmla="*/ 131167 w 219077"/>
              <a:gd name="connsiteY18" fmla="*/ 125850 h 352076"/>
              <a:gd name="connsiteX19" fmla="*/ 116500 w 219077"/>
              <a:gd name="connsiteY19" fmla="*/ 125848 h 352076"/>
              <a:gd name="connsiteX20" fmla="*/ 38096 w 219077"/>
              <a:gd name="connsiteY20" fmla="*/ 161493 h 352076"/>
              <a:gd name="connsiteX21" fmla="*/ 28581 w 219077"/>
              <a:gd name="connsiteY21" fmla="*/ 171450 h 352076"/>
              <a:gd name="connsiteX22" fmla="*/ 28585 w 219077"/>
              <a:gd name="connsiteY22" fmla="*/ 238125 h 352076"/>
              <a:gd name="connsiteX23" fmla="*/ 121409 w 219077"/>
              <a:gd name="connsiteY23" fmla="*/ 351701 h 352076"/>
              <a:gd name="connsiteX24" fmla="*/ 126258 w 219077"/>
              <a:gd name="connsiteY24" fmla="*/ 351701 h 352076"/>
              <a:gd name="connsiteX25" fmla="*/ 219077 w 219077"/>
              <a:gd name="connsiteY25" fmla="*/ 238125 h 352076"/>
              <a:gd name="connsiteX26" fmla="*/ 219077 w 219077"/>
              <a:gd name="connsiteY26" fmla="*/ 171450 h 352076"/>
              <a:gd name="connsiteX27" fmla="*/ 209561 w 219077"/>
              <a:gd name="connsiteY27" fmla="*/ 161493 h 352076"/>
              <a:gd name="connsiteX0" fmla="*/ 69847 w 219077"/>
              <a:gd name="connsiteY0" fmla="*/ 132023 h 350749"/>
              <a:gd name="connsiteX1" fmla="*/ 95250 w 219077"/>
              <a:gd name="connsiteY1" fmla="*/ 117069 h 350749"/>
              <a:gd name="connsiteX2" fmla="*/ 69847 w 219077"/>
              <a:gd name="connsiteY2" fmla="*/ 132023 h 350749"/>
              <a:gd name="connsiteX3" fmla="*/ 9531 w 219077"/>
              <a:gd name="connsiteY3" fmla="*/ 170125 h 350749"/>
              <a:gd name="connsiteX4" fmla="*/ 123825 w 219077"/>
              <a:gd name="connsiteY4" fmla="*/ 102815 h 350749"/>
              <a:gd name="connsiteX5" fmla="*/ 143568 w 219077"/>
              <a:gd name="connsiteY5" fmla="*/ 110064 h 350749"/>
              <a:gd name="connsiteX6" fmla="*/ 180975 w 219077"/>
              <a:gd name="connsiteY6" fmla="*/ 133402 h 350749"/>
              <a:gd name="connsiteX7" fmla="*/ 180975 w 219077"/>
              <a:gd name="connsiteY7" fmla="*/ 41201 h 350749"/>
              <a:gd name="connsiteX8" fmla="*/ 200025 w 219077"/>
              <a:gd name="connsiteY8" fmla="*/ 8198 h 350749"/>
              <a:gd name="connsiteX9" fmla="*/ 0 w 219077"/>
              <a:gd name="connsiteY9" fmla="*/ 212986 h 350749"/>
              <a:gd name="connsiteX10" fmla="*/ 0 w 219077"/>
              <a:gd name="connsiteY10" fmla="*/ 312998 h 350749"/>
              <a:gd name="connsiteX11" fmla="*/ 34581 w 219077"/>
              <a:gd name="connsiteY11" fmla="*/ 312998 h 350749"/>
              <a:gd name="connsiteX12" fmla="*/ 9535 w 219077"/>
              <a:gd name="connsiteY12" fmla="*/ 236800 h 350749"/>
              <a:gd name="connsiteX13" fmla="*/ 9531 w 219077"/>
              <a:gd name="connsiteY13" fmla="*/ 170125 h 350749"/>
              <a:gd name="connsiteX14" fmla="*/ 209561 w 219077"/>
              <a:gd name="connsiteY14" fmla="*/ 160166 h 350749"/>
              <a:gd name="connsiteX15" fmla="*/ 131167 w 219077"/>
              <a:gd name="connsiteY15" fmla="*/ 124523 h 350749"/>
              <a:gd name="connsiteX16" fmla="*/ 116500 w 219077"/>
              <a:gd name="connsiteY16" fmla="*/ 124521 h 350749"/>
              <a:gd name="connsiteX17" fmla="*/ 38096 w 219077"/>
              <a:gd name="connsiteY17" fmla="*/ 160166 h 350749"/>
              <a:gd name="connsiteX18" fmla="*/ 28581 w 219077"/>
              <a:gd name="connsiteY18" fmla="*/ 170123 h 350749"/>
              <a:gd name="connsiteX19" fmla="*/ 28585 w 219077"/>
              <a:gd name="connsiteY19" fmla="*/ 236798 h 350749"/>
              <a:gd name="connsiteX20" fmla="*/ 121409 w 219077"/>
              <a:gd name="connsiteY20" fmla="*/ 350374 h 350749"/>
              <a:gd name="connsiteX21" fmla="*/ 126258 w 219077"/>
              <a:gd name="connsiteY21" fmla="*/ 350374 h 350749"/>
              <a:gd name="connsiteX22" fmla="*/ 219077 w 219077"/>
              <a:gd name="connsiteY22" fmla="*/ 236798 h 350749"/>
              <a:gd name="connsiteX23" fmla="*/ 219077 w 219077"/>
              <a:gd name="connsiteY23" fmla="*/ 170123 h 350749"/>
              <a:gd name="connsiteX24" fmla="*/ 209561 w 219077"/>
              <a:gd name="connsiteY24" fmla="*/ 160166 h 350749"/>
              <a:gd name="connsiteX0" fmla="*/ 69847 w 219077"/>
              <a:gd name="connsiteY0" fmla="*/ 90822 h 309548"/>
              <a:gd name="connsiteX1" fmla="*/ 95250 w 219077"/>
              <a:gd name="connsiteY1" fmla="*/ 75868 h 309548"/>
              <a:gd name="connsiteX2" fmla="*/ 69847 w 219077"/>
              <a:gd name="connsiteY2" fmla="*/ 90822 h 309548"/>
              <a:gd name="connsiteX3" fmla="*/ 9531 w 219077"/>
              <a:gd name="connsiteY3" fmla="*/ 128924 h 309548"/>
              <a:gd name="connsiteX4" fmla="*/ 123825 w 219077"/>
              <a:gd name="connsiteY4" fmla="*/ 61614 h 309548"/>
              <a:gd name="connsiteX5" fmla="*/ 143568 w 219077"/>
              <a:gd name="connsiteY5" fmla="*/ 68863 h 309548"/>
              <a:gd name="connsiteX6" fmla="*/ 180975 w 219077"/>
              <a:gd name="connsiteY6" fmla="*/ 92201 h 309548"/>
              <a:gd name="connsiteX7" fmla="*/ 180975 w 219077"/>
              <a:gd name="connsiteY7" fmla="*/ 0 h 309548"/>
              <a:gd name="connsiteX8" fmla="*/ 0 w 219077"/>
              <a:gd name="connsiteY8" fmla="*/ 171785 h 309548"/>
              <a:gd name="connsiteX9" fmla="*/ 0 w 219077"/>
              <a:gd name="connsiteY9" fmla="*/ 271797 h 309548"/>
              <a:gd name="connsiteX10" fmla="*/ 34581 w 219077"/>
              <a:gd name="connsiteY10" fmla="*/ 271797 h 309548"/>
              <a:gd name="connsiteX11" fmla="*/ 9535 w 219077"/>
              <a:gd name="connsiteY11" fmla="*/ 195599 h 309548"/>
              <a:gd name="connsiteX12" fmla="*/ 9531 w 219077"/>
              <a:gd name="connsiteY12" fmla="*/ 128924 h 309548"/>
              <a:gd name="connsiteX13" fmla="*/ 209561 w 219077"/>
              <a:gd name="connsiteY13" fmla="*/ 118965 h 309548"/>
              <a:gd name="connsiteX14" fmla="*/ 131167 w 219077"/>
              <a:gd name="connsiteY14" fmla="*/ 83322 h 309548"/>
              <a:gd name="connsiteX15" fmla="*/ 116500 w 219077"/>
              <a:gd name="connsiteY15" fmla="*/ 83320 h 309548"/>
              <a:gd name="connsiteX16" fmla="*/ 38096 w 219077"/>
              <a:gd name="connsiteY16" fmla="*/ 118965 h 309548"/>
              <a:gd name="connsiteX17" fmla="*/ 28581 w 219077"/>
              <a:gd name="connsiteY17" fmla="*/ 128922 h 309548"/>
              <a:gd name="connsiteX18" fmla="*/ 28585 w 219077"/>
              <a:gd name="connsiteY18" fmla="*/ 195597 h 309548"/>
              <a:gd name="connsiteX19" fmla="*/ 121409 w 219077"/>
              <a:gd name="connsiteY19" fmla="*/ 309173 h 309548"/>
              <a:gd name="connsiteX20" fmla="*/ 126258 w 219077"/>
              <a:gd name="connsiteY20" fmla="*/ 309173 h 309548"/>
              <a:gd name="connsiteX21" fmla="*/ 219077 w 219077"/>
              <a:gd name="connsiteY21" fmla="*/ 195597 h 309548"/>
              <a:gd name="connsiteX22" fmla="*/ 219077 w 219077"/>
              <a:gd name="connsiteY22" fmla="*/ 128922 h 309548"/>
              <a:gd name="connsiteX23" fmla="*/ 209561 w 219077"/>
              <a:gd name="connsiteY23" fmla="*/ 118965 h 309548"/>
              <a:gd name="connsiteX0" fmla="*/ 69847 w 219077"/>
              <a:gd name="connsiteY0" fmla="*/ 29209 h 247935"/>
              <a:gd name="connsiteX1" fmla="*/ 95250 w 219077"/>
              <a:gd name="connsiteY1" fmla="*/ 14255 h 247935"/>
              <a:gd name="connsiteX2" fmla="*/ 69847 w 219077"/>
              <a:gd name="connsiteY2" fmla="*/ 29209 h 247935"/>
              <a:gd name="connsiteX3" fmla="*/ 9531 w 219077"/>
              <a:gd name="connsiteY3" fmla="*/ 67311 h 247935"/>
              <a:gd name="connsiteX4" fmla="*/ 123825 w 219077"/>
              <a:gd name="connsiteY4" fmla="*/ 1 h 247935"/>
              <a:gd name="connsiteX5" fmla="*/ 143568 w 219077"/>
              <a:gd name="connsiteY5" fmla="*/ 7250 h 247935"/>
              <a:gd name="connsiteX6" fmla="*/ 180975 w 219077"/>
              <a:gd name="connsiteY6" fmla="*/ 30588 h 247935"/>
              <a:gd name="connsiteX7" fmla="*/ 0 w 219077"/>
              <a:gd name="connsiteY7" fmla="*/ 110172 h 247935"/>
              <a:gd name="connsiteX8" fmla="*/ 0 w 219077"/>
              <a:gd name="connsiteY8" fmla="*/ 210184 h 247935"/>
              <a:gd name="connsiteX9" fmla="*/ 34581 w 219077"/>
              <a:gd name="connsiteY9" fmla="*/ 210184 h 247935"/>
              <a:gd name="connsiteX10" fmla="*/ 9535 w 219077"/>
              <a:gd name="connsiteY10" fmla="*/ 133986 h 247935"/>
              <a:gd name="connsiteX11" fmla="*/ 9531 w 219077"/>
              <a:gd name="connsiteY11" fmla="*/ 67311 h 247935"/>
              <a:gd name="connsiteX12" fmla="*/ 209561 w 219077"/>
              <a:gd name="connsiteY12" fmla="*/ 57352 h 247935"/>
              <a:gd name="connsiteX13" fmla="*/ 131167 w 219077"/>
              <a:gd name="connsiteY13" fmla="*/ 21709 h 247935"/>
              <a:gd name="connsiteX14" fmla="*/ 116500 w 219077"/>
              <a:gd name="connsiteY14" fmla="*/ 21707 h 247935"/>
              <a:gd name="connsiteX15" fmla="*/ 38096 w 219077"/>
              <a:gd name="connsiteY15" fmla="*/ 57352 h 247935"/>
              <a:gd name="connsiteX16" fmla="*/ 28581 w 219077"/>
              <a:gd name="connsiteY16" fmla="*/ 67309 h 247935"/>
              <a:gd name="connsiteX17" fmla="*/ 28585 w 219077"/>
              <a:gd name="connsiteY17" fmla="*/ 133984 h 247935"/>
              <a:gd name="connsiteX18" fmla="*/ 121409 w 219077"/>
              <a:gd name="connsiteY18" fmla="*/ 247560 h 247935"/>
              <a:gd name="connsiteX19" fmla="*/ 126258 w 219077"/>
              <a:gd name="connsiteY19" fmla="*/ 247560 h 247935"/>
              <a:gd name="connsiteX20" fmla="*/ 219077 w 219077"/>
              <a:gd name="connsiteY20" fmla="*/ 133984 h 247935"/>
              <a:gd name="connsiteX21" fmla="*/ 219077 w 219077"/>
              <a:gd name="connsiteY21" fmla="*/ 67309 h 247935"/>
              <a:gd name="connsiteX22" fmla="*/ 209561 w 219077"/>
              <a:gd name="connsiteY22" fmla="*/ 57352 h 247935"/>
              <a:gd name="connsiteX0" fmla="*/ 69847 w 219077"/>
              <a:gd name="connsiteY0" fmla="*/ 29209 h 247935"/>
              <a:gd name="connsiteX1" fmla="*/ 95250 w 219077"/>
              <a:gd name="connsiteY1" fmla="*/ 14255 h 247935"/>
              <a:gd name="connsiteX2" fmla="*/ 69847 w 219077"/>
              <a:gd name="connsiteY2" fmla="*/ 29209 h 247935"/>
              <a:gd name="connsiteX3" fmla="*/ 9531 w 219077"/>
              <a:gd name="connsiteY3" fmla="*/ 67311 h 247935"/>
              <a:gd name="connsiteX4" fmla="*/ 123825 w 219077"/>
              <a:gd name="connsiteY4" fmla="*/ 1 h 247935"/>
              <a:gd name="connsiteX5" fmla="*/ 143568 w 219077"/>
              <a:gd name="connsiteY5" fmla="*/ 7250 h 247935"/>
              <a:gd name="connsiteX6" fmla="*/ 180975 w 219077"/>
              <a:gd name="connsiteY6" fmla="*/ 30588 h 247935"/>
              <a:gd name="connsiteX7" fmla="*/ 0 w 219077"/>
              <a:gd name="connsiteY7" fmla="*/ 110172 h 247935"/>
              <a:gd name="connsiteX8" fmla="*/ 34581 w 219077"/>
              <a:gd name="connsiteY8" fmla="*/ 210184 h 247935"/>
              <a:gd name="connsiteX9" fmla="*/ 9535 w 219077"/>
              <a:gd name="connsiteY9" fmla="*/ 133986 h 247935"/>
              <a:gd name="connsiteX10" fmla="*/ 9531 w 219077"/>
              <a:gd name="connsiteY10" fmla="*/ 67311 h 247935"/>
              <a:gd name="connsiteX11" fmla="*/ 209561 w 219077"/>
              <a:gd name="connsiteY11" fmla="*/ 57352 h 247935"/>
              <a:gd name="connsiteX12" fmla="*/ 131167 w 219077"/>
              <a:gd name="connsiteY12" fmla="*/ 21709 h 247935"/>
              <a:gd name="connsiteX13" fmla="*/ 116500 w 219077"/>
              <a:gd name="connsiteY13" fmla="*/ 21707 h 247935"/>
              <a:gd name="connsiteX14" fmla="*/ 38096 w 219077"/>
              <a:gd name="connsiteY14" fmla="*/ 57352 h 247935"/>
              <a:gd name="connsiteX15" fmla="*/ 28581 w 219077"/>
              <a:gd name="connsiteY15" fmla="*/ 67309 h 247935"/>
              <a:gd name="connsiteX16" fmla="*/ 28585 w 219077"/>
              <a:gd name="connsiteY16" fmla="*/ 133984 h 247935"/>
              <a:gd name="connsiteX17" fmla="*/ 121409 w 219077"/>
              <a:gd name="connsiteY17" fmla="*/ 247560 h 247935"/>
              <a:gd name="connsiteX18" fmla="*/ 126258 w 219077"/>
              <a:gd name="connsiteY18" fmla="*/ 247560 h 247935"/>
              <a:gd name="connsiteX19" fmla="*/ 219077 w 219077"/>
              <a:gd name="connsiteY19" fmla="*/ 133984 h 247935"/>
              <a:gd name="connsiteX20" fmla="*/ 219077 w 219077"/>
              <a:gd name="connsiteY20" fmla="*/ 67309 h 247935"/>
              <a:gd name="connsiteX21" fmla="*/ 209561 w 219077"/>
              <a:gd name="connsiteY21" fmla="*/ 57352 h 247935"/>
              <a:gd name="connsiteX0" fmla="*/ 69847 w 219077"/>
              <a:gd name="connsiteY0" fmla="*/ 29209 h 247935"/>
              <a:gd name="connsiteX1" fmla="*/ 95250 w 219077"/>
              <a:gd name="connsiteY1" fmla="*/ 14255 h 247935"/>
              <a:gd name="connsiteX2" fmla="*/ 69847 w 219077"/>
              <a:gd name="connsiteY2" fmla="*/ 29209 h 247935"/>
              <a:gd name="connsiteX3" fmla="*/ 9531 w 219077"/>
              <a:gd name="connsiteY3" fmla="*/ 67311 h 247935"/>
              <a:gd name="connsiteX4" fmla="*/ 123825 w 219077"/>
              <a:gd name="connsiteY4" fmla="*/ 1 h 247935"/>
              <a:gd name="connsiteX5" fmla="*/ 143568 w 219077"/>
              <a:gd name="connsiteY5" fmla="*/ 7250 h 247935"/>
              <a:gd name="connsiteX6" fmla="*/ 180975 w 219077"/>
              <a:gd name="connsiteY6" fmla="*/ 30588 h 247935"/>
              <a:gd name="connsiteX7" fmla="*/ 0 w 219077"/>
              <a:gd name="connsiteY7" fmla="*/ 110172 h 247935"/>
              <a:gd name="connsiteX8" fmla="*/ 9535 w 219077"/>
              <a:gd name="connsiteY8" fmla="*/ 133986 h 247935"/>
              <a:gd name="connsiteX9" fmla="*/ 9531 w 219077"/>
              <a:gd name="connsiteY9" fmla="*/ 67311 h 247935"/>
              <a:gd name="connsiteX10" fmla="*/ 209561 w 219077"/>
              <a:gd name="connsiteY10" fmla="*/ 57352 h 247935"/>
              <a:gd name="connsiteX11" fmla="*/ 131167 w 219077"/>
              <a:gd name="connsiteY11" fmla="*/ 21709 h 247935"/>
              <a:gd name="connsiteX12" fmla="*/ 116500 w 219077"/>
              <a:gd name="connsiteY12" fmla="*/ 21707 h 247935"/>
              <a:gd name="connsiteX13" fmla="*/ 38096 w 219077"/>
              <a:gd name="connsiteY13" fmla="*/ 57352 h 247935"/>
              <a:gd name="connsiteX14" fmla="*/ 28581 w 219077"/>
              <a:gd name="connsiteY14" fmla="*/ 67309 h 247935"/>
              <a:gd name="connsiteX15" fmla="*/ 28585 w 219077"/>
              <a:gd name="connsiteY15" fmla="*/ 133984 h 247935"/>
              <a:gd name="connsiteX16" fmla="*/ 121409 w 219077"/>
              <a:gd name="connsiteY16" fmla="*/ 247560 h 247935"/>
              <a:gd name="connsiteX17" fmla="*/ 126258 w 219077"/>
              <a:gd name="connsiteY17" fmla="*/ 247560 h 247935"/>
              <a:gd name="connsiteX18" fmla="*/ 219077 w 219077"/>
              <a:gd name="connsiteY18" fmla="*/ 133984 h 247935"/>
              <a:gd name="connsiteX19" fmla="*/ 219077 w 219077"/>
              <a:gd name="connsiteY19" fmla="*/ 67309 h 247935"/>
              <a:gd name="connsiteX20" fmla="*/ 209561 w 219077"/>
              <a:gd name="connsiteY20" fmla="*/ 57352 h 247935"/>
              <a:gd name="connsiteX0" fmla="*/ 60316 w 209546"/>
              <a:gd name="connsiteY0" fmla="*/ 29209 h 247935"/>
              <a:gd name="connsiteX1" fmla="*/ 85719 w 209546"/>
              <a:gd name="connsiteY1" fmla="*/ 14255 h 247935"/>
              <a:gd name="connsiteX2" fmla="*/ 60316 w 209546"/>
              <a:gd name="connsiteY2" fmla="*/ 29209 h 247935"/>
              <a:gd name="connsiteX3" fmla="*/ 0 w 209546"/>
              <a:gd name="connsiteY3" fmla="*/ 67311 h 247935"/>
              <a:gd name="connsiteX4" fmla="*/ 114294 w 209546"/>
              <a:gd name="connsiteY4" fmla="*/ 1 h 247935"/>
              <a:gd name="connsiteX5" fmla="*/ 134037 w 209546"/>
              <a:gd name="connsiteY5" fmla="*/ 7250 h 247935"/>
              <a:gd name="connsiteX6" fmla="*/ 171444 w 209546"/>
              <a:gd name="connsiteY6" fmla="*/ 30588 h 247935"/>
              <a:gd name="connsiteX7" fmla="*/ 4 w 209546"/>
              <a:gd name="connsiteY7" fmla="*/ 133986 h 247935"/>
              <a:gd name="connsiteX8" fmla="*/ 0 w 209546"/>
              <a:gd name="connsiteY8" fmla="*/ 67311 h 247935"/>
              <a:gd name="connsiteX9" fmla="*/ 200030 w 209546"/>
              <a:gd name="connsiteY9" fmla="*/ 57352 h 247935"/>
              <a:gd name="connsiteX10" fmla="*/ 121636 w 209546"/>
              <a:gd name="connsiteY10" fmla="*/ 21709 h 247935"/>
              <a:gd name="connsiteX11" fmla="*/ 106969 w 209546"/>
              <a:gd name="connsiteY11" fmla="*/ 21707 h 247935"/>
              <a:gd name="connsiteX12" fmla="*/ 28565 w 209546"/>
              <a:gd name="connsiteY12" fmla="*/ 57352 h 247935"/>
              <a:gd name="connsiteX13" fmla="*/ 19050 w 209546"/>
              <a:gd name="connsiteY13" fmla="*/ 67309 h 247935"/>
              <a:gd name="connsiteX14" fmla="*/ 19054 w 209546"/>
              <a:gd name="connsiteY14" fmla="*/ 133984 h 247935"/>
              <a:gd name="connsiteX15" fmla="*/ 111878 w 209546"/>
              <a:gd name="connsiteY15" fmla="*/ 247560 h 247935"/>
              <a:gd name="connsiteX16" fmla="*/ 116727 w 209546"/>
              <a:gd name="connsiteY16" fmla="*/ 247560 h 247935"/>
              <a:gd name="connsiteX17" fmla="*/ 209546 w 209546"/>
              <a:gd name="connsiteY17" fmla="*/ 133984 h 247935"/>
              <a:gd name="connsiteX18" fmla="*/ 209546 w 209546"/>
              <a:gd name="connsiteY18" fmla="*/ 67309 h 247935"/>
              <a:gd name="connsiteX19" fmla="*/ 200030 w 209546"/>
              <a:gd name="connsiteY19" fmla="*/ 57352 h 247935"/>
              <a:gd name="connsiteX0" fmla="*/ 60316 w 209546"/>
              <a:gd name="connsiteY0" fmla="*/ 29209 h 247935"/>
              <a:gd name="connsiteX1" fmla="*/ 85719 w 209546"/>
              <a:gd name="connsiteY1" fmla="*/ 14255 h 247935"/>
              <a:gd name="connsiteX2" fmla="*/ 60316 w 209546"/>
              <a:gd name="connsiteY2" fmla="*/ 29209 h 247935"/>
              <a:gd name="connsiteX3" fmla="*/ 0 w 209546"/>
              <a:gd name="connsiteY3" fmla="*/ 67311 h 247935"/>
              <a:gd name="connsiteX4" fmla="*/ 114294 w 209546"/>
              <a:gd name="connsiteY4" fmla="*/ 1 h 247935"/>
              <a:gd name="connsiteX5" fmla="*/ 134037 w 209546"/>
              <a:gd name="connsiteY5" fmla="*/ 7250 h 247935"/>
              <a:gd name="connsiteX6" fmla="*/ 171444 w 209546"/>
              <a:gd name="connsiteY6" fmla="*/ 30588 h 247935"/>
              <a:gd name="connsiteX7" fmla="*/ 0 w 209546"/>
              <a:gd name="connsiteY7" fmla="*/ 67311 h 247935"/>
              <a:gd name="connsiteX8" fmla="*/ 200030 w 209546"/>
              <a:gd name="connsiteY8" fmla="*/ 57352 h 247935"/>
              <a:gd name="connsiteX9" fmla="*/ 121636 w 209546"/>
              <a:gd name="connsiteY9" fmla="*/ 21709 h 247935"/>
              <a:gd name="connsiteX10" fmla="*/ 106969 w 209546"/>
              <a:gd name="connsiteY10" fmla="*/ 21707 h 247935"/>
              <a:gd name="connsiteX11" fmla="*/ 28565 w 209546"/>
              <a:gd name="connsiteY11" fmla="*/ 57352 h 247935"/>
              <a:gd name="connsiteX12" fmla="*/ 19050 w 209546"/>
              <a:gd name="connsiteY12" fmla="*/ 67309 h 247935"/>
              <a:gd name="connsiteX13" fmla="*/ 19054 w 209546"/>
              <a:gd name="connsiteY13" fmla="*/ 133984 h 247935"/>
              <a:gd name="connsiteX14" fmla="*/ 111878 w 209546"/>
              <a:gd name="connsiteY14" fmla="*/ 247560 h 247935"/>
              <a:gd name="connsiteX15" fmla="*/ 116727 w 209546"/>
              <a:gd name="connsiteY15" fmla="*/ 247560 h 247935"/>
              <a:gd name="connsiteX16" fmla="*/ 209546 w 209546"/>
              <a:gd name="connsiteY16" fmla="*/ 133984 h 247935"/>
              <a:gd name="connsiteX17" fmla="*/ 209546 w 209546"/>
              <a:gd name="connsiteY17" fmla="*/ 67309 h 247935"/>
              <a:gd name="connsiteX18" fmla="*/ 200030 w 209546"/>
              <a:gd name="connsiteY18" fmla="*/ 57352 h 247935"/>
              <a:gd name="connsiteX0" fmla="*/ 41266 w 190496"/>
              <a:gd name="connsiteY0" fmla="*/ 29209 h 247935"/>
              <a:gd name="connsiteX1" fmla="*/ 66669 w 190496"/>
              <a:gd name="connsiteY1" fmla="*/ 14255 h 247935"/>
              <a:gd name="connsiteX2" fmla="*/ 41266 w 190496"/>
              <a:gd name="connsiteY2" fmla="*/ 29209 h 247935"/>
              <a:gd name="connsiteX3" fmla="*/ 152394 w 190496"/>
              <a:gd name="connsiteY3" fmla="*/ 30588 h 247935"/>
              <a:gd name="connsiteX4" fmla="*/ 95244 w 190496"/>
              <a:gd name="connsiteY4" fmla="*/ 1 h 247935"/>
              <a:gd name="connsiteX5" fmla="*/ 114987 w 190496"/>
              <a:gd name="connsiteY5" fmla="*/ 7250 h 247935"/>
              <a:gd name="connsiteX6" fmla="*/ 152394 w 190496"/>
              <a:gd name="connsiteY6" fmla="*/ 30588 h 247935"/>
              <a:gd name="connsiteX7" fmla="*/ 180980 w 190496"/>
              <a:gd name="connsiteY7" fmla="*/ 57352 h 247935"/>
              <a:gd name="connsiteX8" fmla="*/ 102586 w 190496"/>
              <a:gd name="connsiteY8" fmla="*/ 21709 h 247935"/>
              <a:gd name="connsiteX9" fmla="*/ 87919 w 190496"/>
              <a:gd name="connsiteY9" fmla="*/ 21707 h 247935"/>
              <a:gd name="connsiteX10" fmla="*/ 9515 w 190496"/>
              <a:gd name="connsiteY10" fmla="*/ 57352 h 247935"/>
              <a:gd name="connsiteX11" fmla="*/ 0 w 190496"/>
              <a:gd name="connsiteY11" fmla="*/ 67309 h 247935"/>
              <a:gd name="connsiteX12" fmla="*/ 4 w 190496"/>
              <a:gd name="connsiteY12" fmla="*/ 133984 h 247935"/>
              <a:gd name="connsiteX13" fmla="*/ 92828 w 190496"/>
              <a:gd name="connsiteY13" fmla="*/ 247560 h 247935"/>
              <a:gd name="connsiteX14" fmla="*/ 97677 w 190496"/>
              <a:gd name="connsiteY14" fmla="*/ 247560 h 247935"/>
              <a:gd name="connsiteX15" fmla="*/ 190496 w 190496"/>
              <a:gd name="connsiteY15" fmla="*/ 133984 h 247935"/>
              <a:gd name="connsiteX16" fmla="*/ 190496 w 190496"/>
              <a:gd name="connsiteY16" fmla="*/ 67309 h 247935"/>
              <a:gd name="connsiteX17" fmla="*/ 180980 w 190496"/>
              <a:gd name="connsiteY17" fmla="*/ 57352 h 247935"/>
              <a:gd name="connsiteX0" fmla="*/ 41266 w 190496"/>
              <a:gd name="connsiteY0" fmla="*/ 21959 h 240685"/>
              <a:gd name="connsiteX1" fmla="*/ 66669 w 190496"/>
              <a:gd name="connsiteY1" fmla="*/ 7005 h 240685"/>
              <a:gd name="connsiteX2" fmla="*/ 41266 w 190496"/>
              <a:gd name="connsiteY2" fmla="*/ 21959 h 240685"/>
              <a:gd name="connsiteX3" fmla="*/ 152394 w 190496"/>
              <a:gd name="connsiteY3" fmla="*/ 23338 h 240685"/>
              <a:gd name="connsiteX4" fmla="*/ 114987 w 190496"/>
              <a:gd name="connsiteY4" fmla="*/ 0 h 240685"/>
              <a:gd name="connsiteX5" fmla="*/ 152394 w 190496"/>
              <a:gd name="connsiteY5" fmla="*/ 23338 h 240685"/>
              <a:gd name="connsiteX6" fmla="*/ 180980 w 190496"/>
              <a:gd name="connsiteY6" fmla="*/ 50102 h 240685"/>
              <a:gd name="connsiteX7" fmla="*/ 102586 w 190496"/>
              <a:gd name="connsiteY7" fmla="*/ 14459 h 240685"/>
              <a:gd name="connsiteX8" fmla="*/ 87919 w 190496"/>
              <a:gd name="connsiteY8" fmla="*/ 14457 h 240685"/>
              <a:gd name="connsiteX9" fmla="*/ 9515 w 190496"/>
              <a:gd name="connsiteY9" fmla="*/ 50102 h 240685"/>
              <a:gd name="connsiteX10" fmla="*/ 0 w 190496"/>
              <a:gd name="connsiteY10" fmla="*/ 60059 h 240685"/>
              <a:gd name="connsiteX11" fmla="*/ 4 w 190496"/>
              <a:gd name="connsiteY11" fmla="*/ 126734 h 240685"/>
              <a:gd name="connsiteX12" fmla="*/ 92828 w 190496"/>
              <a:gd name="connsiteY12" fmla="*/ 240310 h 240685"/>
              <a:gd name="connsiteX13" fmla="*/ 97677 w 190496"/>
              <a:gd name="connsiteY13" fmla="*/ 240310 h 240685"/>
              <a:gd name="connsiteX14" fmla="*/ 190496 w 190496"/>
              <a:gd name="connsiteY14" fmla="*/ 126734 h 240685"/>
              <a:gd name="connsiteX15" fmla="*/ 190496 w 190496"/>
              <a:gd name="connsiteY15" fmla="*/ 60059 h 240685"/>
              <a:gd name="connsiteX16" fmla="*/ 180980 w 190496"/>
              <a:gd name="connsiteY16" fmla="*/ 50102 h 240685"/>
              <a:gd name="connsiteX0" fmla="*/ 41266 w 190496"/>
              <a:gd name="connsiteY0" fmla="*/ 14954 h 233680"/>
              <a:gd name="connsiteX1" fmla="*/ 66669 w 190496"/>
              <a:gd name="connsiteY1" fmla="*/ 0 h 233680"/>
              <a:gd name="connsiteX2" fmla="*/ 41266 w 190496"/>
              <a:gd name="connsiteY2" fmla="*/ 14954 h 233680"/>
              <a:gd name="connsiteX3" fmla="*/ 180980 w 190496"/>
              <a:gd name="connsiteY3" fmla="*/ 43097 h 233680"/>
              <a:gd name="connsiteX4" fmla="*/ 102586 w 190496"/>
              <a:gd name="connsiteY4" fmla="*/ 7454 h 233680"/>
              <a:gd name="connsiteX5" fmla="*/ 87919 w 190496"/>
              <a:gd name="connsiteY5" fmla="*/ 7452 h 233680"/>
              <a:gd name="connsiteX6" fmla="*/ 9515 w 190496"/>
              <a:gd name="connsiteY6" fmla="*/ 43097 h 233680"/>
              <a:gd name="connsiteX7" fmla="*/ 0 w 190496"/>
              <a:gd name="connsiteY7" fmla="*/ 53054 h 233680"/>
              <a:gd name="connsiteX8" fmla="*/ 4 w 190496"/>
              <a:gd name="connsiteY8" fmla="*/ 119729 h 233680"/>
              <a:gd name="connsiteX9" fmla="*/ 92828 w 190496"/>
              <a:gd name="connsiteY9" fmla="*/ 233305 h 233680"/>
              <a:gd name="connsiteX10" fmla="*/ 97677 w 190496"/>
              <a:gd name="connsiteY10" fmla="*/ 233305 h 233680"/>
              <a:gd name="connsiteX11" fmla="*/ 190496 w 190496"/>
              <a:gd name="connsiteY11" fmla="*/ 119729 h 233680"/>
              <a:gd name="connsiteX12" fmla="*/ 190496 w 190496"/>
              <a:gd name="connsiteY12" fmla="*/ 53054 h 233680"/>
              <a:gd name="connsiteX13" fmla="*/ 180980 w 190496"/>
              <a:gd name="connsiteY13" fmla="*/ 43097 h 233680"/>
              <a:gd name="connsiteX0" fmla="*/ 180980 w 190496"/>
              <a:gd name="connsiteY0" fmla="*/ 38301 h 228884"/>
              <a:gd name="connsiteX1" fmla="*/ 102586 w 190496"/>
              <a:gd name="connsiteY1" fmla="*/ 2658 h 228884"/>
              <a:gd name="connsiteX2" fmla="*/ 87919 w 190496"/>
              <a:gd name="connsiteY2" fmla="*/ 2656 h 228884"/>
              <a:gd name="connsiteX3" fmla="*/ 9515 w 190496"/>
              <a:gd name="connsiteY3" fmla="*/ 38301 h 228884"/>
              <a:gd name="connsiteX4" fmla="*/ 0 w 190496"/>
              <a:gd name="connsiteY4" fmla="*/ 48258 h 228884"/>
              <a:gd name="connsiteX5" fmla="*/ 4 w 190496"/>
              <a:gd name="connsiteY5" fmla="*/ 114933 h 228884"/>
              <a:gd name="connsiteX6" fmla="*/ 92828 w 190496"/>
              <a:gd name="connsiteY6" fmla="*/ 228509 h 228884"/>
              <a:gd name="connsiteX7" fmla="*/ 97677 w 190496"/>
              <a:gd name="connsiteY7" fmla="*/ 228509 h 228884"/>
              <a:gd name="connsiteX8" fmla="*/ 190496 w 190496"/>
              <a:gd name="connsiteY8" fmla="*/ 114933 h 228884"/>
              <a:gd name="connsiteX9" fmla="*/ 190496 w 190496"/>
              <a:gd name="connsiteY9" fmla="*/ 48258 h 228884"/>
              <a:gd name="connsiteX10" fmla="*/ 180980 w 190496"/>
              <a:gd name="connsiteY10" fmla="*/ 38301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96" h="228884">
                <a:moveTo>
                  <a:pt x="180980" y="38301"/>
                </a:moveTo>
                <a:cubicBezTo>
                  <a:pt x="144654" y="35013"/>
                  <a:pt x="115561" y="13787"/>
                  <a:pt x="102586" y="2658"/>
                </a:cubicBezTo>
                <a:cubicBezTo>
                  <a:pt x="98454" y="-885"/>
                  <a:pt x="92051" y="-885"/>
                  <a:pt x="87919" y="2656"/>
                </a:cubicBezTo>
                <a:cubicBezTo>
                  <a:pt x="74941" y="13785"/>
                  <a:pt x="45836" y="35011"/>
                  <a:pt x="9515" y="38301"/>
                </a:cubicBezTo>
                <a:cubicBezTo>
                  <a:pt x="4276" y="38775"/>
                  <a:pt x="0" y="42998"/>
                  <a:pt x="0" y="48258"/>
                </a:cubicBezTo>
                <a:cubicBezTo>
                  <a:pt x="1" y="70483"/>
                  <a:pt x="3" y="92708"/>
                  <a:pt x="4" y="114933"/>
                </a:cubicBezTo>
                <a:cubicBezTo>
                  <a:pt x="4" y="195372"/>
                  <a:pt x="77985" y="223823"/>
                  <a:pt x="92828" y="228509"/>
                </a:cubicBezTo>
                <a:cubicBezTo>
                  <a:pt x="94415" y="229010"/>
                  <a:pt x="96090" y="229010"/>
                  <a:pt x="97677" y="228509"/>
                </a:cubicBezTo>
                <a:cubicBezTo>
                  <a:pt x="112520" y="223823"/>
                  <a:pt x="190496" y="195372"/>
                  <a:pt x="190496" y="114933"/>
                </a:cubicBezTo>
                <a:lnTo>
                  <a:pt x="190496" y="48258"/>
                </a:lnTo>
                <a:cubicBezTo>
                  <a:pt x="190496" y="42998"/>
                  <a:pt x="186219" y="38775"/>
                  <a:pt x="180980" y="3830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9" name="Graphic 190">
            <a:extLst>
              <a:ext uri="{FF2B5EF4-FFF2-40B4-BE49-F238E27FC236}">
                <a16:creationId xmlns:a16="http://schemas.microsoft.com/office/drawing/2014/main" id="{978312A8-A066-068A-9BE5-00A2706FFFA4}"/>
              </a:ext>
              <a:ext uri="{C183D7F6-B498-43B3-948B-1728B52AA6E4}">
                <adec:decorative xmlns:adec="http://schemas.microsoft.com/office/drawing/2017/decorative" val="1"/>
              </a:ext>
            </a:extLst>
          </p:cNvPr>
          <p:cNvSpPr/>
          <p:nvPr/>
        </p:nvSpPr>
        <p:spPr>
          <a:xfrm>
            <a:off x="10245724" y="3442448"/>
            <a:ext cx="314325" cy="381000"/>
          </a:xfrm>
          <a:custGeom>
            <a:avLst/>
            <a:gdLst>
              <a:gd name="connsiteX0" fmla="*/ 0 w 314325"/>
              <a:gd name="connsiteY0" fmla="*/ 47625 h 381000"/>
              <a:gd name="connsiteX1" fmla="*/ 47625 w 314325"/>
              <a:gd name="connsiteY1" fmla="*/ 0 h 381000"/>
              <a:gd name="connsiteX2" fmla="*/ 266700 w 314325"/>
              <a:gd name="connsiteY2" fmla="*/ 0 h 381000"/>
              <a:gd name="connsiteX3" fmla="*/ 314325 w 314325"/>
              <a:gd name="connsiteY3" fmla="*/ 47625 h 381000"/>
              <a:gd name="connsiteX4" fmla="*/ 314325 w 314325"/>
              <a:gd name="connsiteY4" fmla="*/ 319088 h 381000"/>
              <a:gd name="connsiteX5" fmla="*/ 300038 w 314325"/>
              <a:gd name="connsiteY5" fmla="*/ 333375 h 381000"/>
              <a:gd name="connsiteX6" fmla="*/ 28575 w 314325"/>
              <a:gd name="connsiteY6" fmla="*/ 333375 h 381000"/>
              <a:gd name="connsiteX7" fmla="*/ 47625 w 314325"/>
              <a:gd name="connsiteY7" fmla="*/ 352425 h 381000"/>
              <a:gd name="connsiteX8" fmla="*/ 300038 w 314325"/>
              <a:gd name="connsiteY8" fmla="*/ 352425 h 381000"/>
              <a:gd name="connsiteX9" fmla="*/ 314325 w 314325"/>
              <a:gd name="connsiteY9" fmla="*/ 366713 h 381000"/>
              <a:gd name="connsiteX10" fmla="*/ 300038 w 314325"/>
              <a:gd name="connsiteY10" fmla="*/ 381000 h 381000"/>
              <a:gd name="connsiteX11" fmla="*/ 47625 w 314325"/>
              <a:gd name="connsiteY11" fmla="*/ 381000 h 381000"/>
              <a:gd name="connsiteX12" fmla="*/ 0 w 314325"/>
              <a:gd name="connsiteY12" fmla="*/ 333375 h 381000"/>
              <a:gd name="connsiteX13" fmla="*/ 0 w 314325"/>
              <a:gd name="connsiteY13" fmla="*/ 47625 h 381000"/>
              <a:gd name="connsiteX14" fmla="*/ 124800 w 314325"/>
              <a:gd name="connsiteY14" fmla="*/ 83204 h 381000"/>
              <a:gd name="connsiteX15" fmla="*/ 69561 w 314325"/>
              <a:gd name="connsiteY15" fmla="*/ 157163 h 381000"/>
              <a:gd name="connsiteX16" fmla="*/ 109694 w 314325"/>
              <a:gd name="connsiteY16" fmla="*/ 157163 h 381000"/>
              <a:gd name="connsiteX17" fmla="*/ 120105 w 314325"/>
              <a:gd name="connsiteY17" fmla="*/ 94616 h 381000"/>
              <a:gd name="connsiteX18" fmla="*/ 124800 w 314325"/>
              <a:gd name="connsiteY18" fmla="*/ 83204 h 381000"/>
              <a:gd name="connsiteX19" fmla="*/ 188418 w 314325"/>
              <a:gd name="connsiteY19" fmla="*/ 80998 h 381000"/>
              <a:gd name="connsiteX20" fmla="*/ 194220 w 314325"/>
              <a:gd name="connsiteY20" fmla="*/ 94616 h 381000"/>
              <a:gd name="connsiteX21" fmla="*/ 204631 w 314325"/>
              <a:gd name="connsiteY21" fmla="*/ 157163 h 381000"/>
              <a:gd name="connsiteX22" fmla="*/ 249526 w 314325"/>
              <a:gd name="connsiteY22" fmla="*/ 157163 h 381000"/>
              <a:gd name="connsiteX23" fmla="*/ 188418 w 314325"/>
              <a:gd name="connsiteY23" fmla="*/ 80998 h 381000"/>
              <a:gd name="connsiteX24" fmla="*/ 176039 w 314325"/>
              <a:gd name="connsiteY24" fmla="*/ 157163 h 381000"/>
              <a:gd name="connsiteX25" fmla="*/ 167249 w 314325"/>
              <a:gd name="connsiteY25" fmla="*/ 104055 h 381000"/>
              <a:gd name="connsiteX26" fmla="*/ 159132 w 314325"/>
              <a:gd name="connsiteY26" fmla="*/ 88031 h 381000"/>
              <a:gd name="connsiteX27" fmla="*/ 157163 w 314325"/>
              <a:gd name="connsiteY27" fmla="*/ 86038 h 381000"/>
              <a:gd name="connsiteX28" fmla="*/ 155193 w 314325"/>
              <a:gd name="connsiteY28" fmla="*/ 88031 h 381000"/>
              <a:gd name="connsiteX29" fmla="*/ 147076 w 314325"/>
              <a:gd name="connsiteY29" fmla="*/ 104055 h 381000"/>
              <a:gd name="connsiteX30" fmla="*/ 138286 w 314325"/>
              <a:gd name="connsiteY30" fmla="*/ 157163 h 381000"/>
              <a:gd name="connsiteX31" fmla="*/ 176039 w 314325"/>
              <a:gd name="connsiteY31" fmla="*/ 157163 h 381000"/>
              <a:gd name="connsiteX32" fmla="*/ 138817 w 314325"/>
              <a:gd name="connsiteY32" fmla="*/ 185738 h 381000"/>
              <a:gd name="connsiteX33" fmla="*/ 147076 w 314325"/>
              <a:gd name="connsiteY33" fmla="*/ 229320 h 381000"/>
              <a:gd name="connsiteX34" fmla="*/ 155193 w 314325"/>
              <a:gd name="connsiteY34" fmla="*/ 245343 h 381000"/>
              <a:gd name="connsiteX35" fmla="*/ 157163 w 314325"/>
              <a:gd name="connsiteY35" fmla="*/ 247338 h 381000"/>
              <a:gd name="connsiteX36" fmla="*/ 159132 w 314325"/>
              <a:gd name="connsiteY36" fmla="*/ 245343 h 381000"/>
              <a:gd name="connsiteX37" fmla="*/ 167249 w 314325"/>
              <a:gd name="connsiteY37" fmla="*/ 229320 h 381000"/>
              <a:gd name="connsiteX38" fmla="*/ 175508 w 314325"/>
              <a:gd name="connsiteY38" fmla="*/ 185738 h 381000"/>
              <a:gd name="connsiteX39" fmla="*/ 138817 w 314325"/>
              <a:gd name="connsiteY39" fmla="*/ 185738 h 381000"/>
              <a:gd name="connsiteX40" fmla="*/ 110170 w 314325"/>
              <a:gd name="connsiteY40" fmla="*/ 185738 h 381000"/>
              <a:gd name="connsiteX41" fmla="*/ 71045 w 314325"/>
              <a:gd name="connsiteY41" fmla="*/ 185738 h 381000"/>
              <a:gd name="connsiteX42" fmla="*/ 124913 w 314325"/>
              <a:gd name="connsiteY42" fmla="*/ 250405 h 381000"/>
              <a:gd name="connsiteX43" fmla="*/ 120105 w 314325"/>
              <a:gd name="connsiteY43" fmla="*/ 238759 h 381000"/>
              <a:gd name="connsiteX44" fmla="*/ 110170 w 314325"/>
              <a:gd name="connsiteY44" fmla="*/ 185738 h 381000"/>
              <a:gd name="connsiteX45" fmla="*/ 188300 w 314325"/>
              <a:gd name="connsiteY45" fmla="*/ 252603 h 381000"/>
              <a:gd name="connsiteX46" fmla="*/ 248042 w 314325"/>
              <a:gd name="connsiteY46" fmla="*/ 185738 h 381000"/>
              <a:gd name="connsiteX47" fmla="*/ 204155 w 314325"/>
              <a:gd name="connsiteY47" fmla="*/ 185738 h 381000"/>
              <a:gd name="connsiteX48" fmla="*/ 194220 w 314325"/>
              <a:gd name="connsiteY48" fmla="*/ 238759 h 381000"/>
              <a:gd name="connsiteX49" fmla="*/ 188300 w 314325"/>
              <a:gd name="connsiteY49" fmla="*/ 252603 h 381000"/>
              <a:gd name="connsiteX50" fmla="*/ 157749 w 314325"/>
              <a:gd name="connsiteY50" fmla="*/ 247717 h 381000"/>
              <a:gd name="connsiteX51" fmla="*/ 157827 w 314325"/>
              <a:gd name="connsiteY51" fmla="*/ 24774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14325" h="381000">
                <a:moveTo>
                  <a:pt x="0" y="47625"/>
                </a:moveTo>
                <a:cubicBezTo>
                  <a:pt x="0" y="21322"/>
                  <a:pt x="21322" y="0"/>
                  <a:pt x="47625" y="0"/>
                </a:cubicBezTo>
                <a:lnTo>
                  <a:pt x="266700" y="0"/>
                </a:lnTo>
                <a:cubicBezTo>
                  <a:pt x="293002" y="0"/>
                  <a:pt x="314325" y="21322"/>
                  <a:pt x="314325" y="47625"/>
                </a:cubicBezTo>
                <a:lnTo>
                  <a:pt x="314325" y="319088"/>
                </a:lnTo>
                <a:cubicBezTo>
                  <a:pt x="314325" y="326978"/>
                  <a:pt x="307928" y="333375"/>
                  <a:pt x="300038" y="333375"/>
                </a:cubicBezTo>
                <a:lnTo>
                  <a:pt x="28575" y="333375"/>
                </a:lnTo>
                <a:cubicBezTo>
                  <a:pt x="28575" y="343896"/>
                  <a:pt x="37104" y="352425"/>
                  <a:pt x="47625" y="352425"/>
                </a:cubicBezTo>
                <a:lnTo>
                  <a:pt x="300038" y="352425"/>
                </a:lnTo>
                <a:cubicBezTo>
                  <a:pt x="307928" y="352425"/>
                  <a:pt x="314325" y="358822"/>
                  <a:pt x="314325" y="366713"/>
                </a:cubicBezTo>
                <a:cubicBezTo>
                  <a:pt x="314325" y="374603"/>
                  <a:pt x="307928" y="381000"/>
                  <a:pt x="300038" y="381000"/>
                </a:cubicBezTo>
                <a:lnTo>
                  <a:pt x="47625" y="381000"/>
                </a:lnTo>
                <a:cubicBezTo>
                  <a:pt x="21322" y="381000"/>
                  <a:pt x="0" y="359677"/>
                  <a:pt x="0" y="333375"/>
                </a:cubicBezTo>
                <a:lnTo>
                  <a:pt x="0" y="47625"/>
                </a:lnTo>
                <a:close/>
                <a:moveTo>
                  <a:pt x="124800" y="83204"/>
                </a:moveTo>
                <a:cubicBezTo>
                  <a:pt x="94891" y="95651"/>
                  <a:pt x="73098" y="123684"/>
                  <a:pt x="69561" y="157163"/>
                </a:cubicBezTo>
                <a:lnTo>
                  <a:pt x="109694" y="157163"/>
                </a:lnTo>
                <a:cubicBezTo>
                  <a:pt x="110480" y="133358"/>
                  <a:pt x="114193" y="111505"/>
                  <a:pt x="120105" y="94616"/>
                </a:cubicBezTo>
                <a:cubicBezTo>
                  <a:pt x="121495" y="90641"/>
                  <a:pt x="123055" y="86805"/>
                  <a:pt x="124800" y="83204"/>
                </a:cubicBezTo>
                <a:close/>
                <a:moveTo>
                  <a:pt x="188418" y="80998"/>
                </a:moveTo>
                <a:cubicBezTo>
                  <a:pt x="190616" y="85222"/>
                  <a:pt x="192542" y="89818"/>
                  <a:pt x="194220" y="94616"/>
                </a:cubicBezTo>
                <a:cubicBezTo>
                  <a:pt x="200132" y="111505"/>
                  <a:pt x="203845" y="133358"/>
                  <a:pt x="204631" y="157163"/>
                </a:cubicBezTo>
                <a:lnTo>
                  <a:pt x="249526" y="157163"/>
                </a:lnTo>
                <a:cubicBezTo>
                  <a:pt x="245762" y="121531"/>
                  <a:pt x="221317" y="92067"/>
                  <a:pt x="188418" y="80998"/>
                </a:cubicBezTo>
                <a:close/>
                <a:moveTo>
                  <a:pt x="176039" y="157163"/>
                </a:moveTo>
                <a:cubicBezTo>
                  <a:pt x="175262" y="135979"/>
                  <a:pt x="171934" y="117439"/>
                  <a:pt x="167249" y="104055"/>
                </a:cubicBezTo>
                <a:cubicBezTo>
                  <a:pt x="164541" y="96312"/>
                  <a:pt x="161641" y="91064"/>
                  <a:pt x="159132" y="88031"/>
                </a:cubicBezTo>
                <a:cubicBezTo>
                  <a:pt x="158264" y="86983"/>
                  <a:pt x="157604" y="86379"/>
                  <a:pt x="157163" y="86038"/>
                </a:cubicBezTo>
                <a:cubicBezTo>
                  <a:pt x="156721" y="86379"/>
                  <a:pt x="156061" y="86983"/>
                  <a:pt x="155193" y="88031"/>
                </a:cubicBezTo>
                <a:cubicBezTo>
                  <a:pt x="152684" y="91064"/>
                  <a:pt x="149784" y="96312"/>
                  <a:pt x="147076" y="104055"/>
                </a:cubicBezTo>
                <a:cubicBezTo>
                  <a:pt x="142391" y="117439"/>
                  <a:pt x="139063" y="135979"/>
                  <a:pt x="138286" y="157163"/>
                </a:cubicBezTo>
                <a:lnTo>
                  <a:pt x="176039" y="157163"/>
                </a:lnTo>
                <a:close/>
                <a:moveTo>
                  <a:pt x="138817" y="185738"/>
                </a:moveTo>
                <a:cubicBezTo>
                  <a:pt x="140113" y="202947"/>
                  <a:pt x="143107" y="217983"/>
                  <a:pt x="147076" y="229320"/>
                </a:cubicBezTo>
                <a:cubicBezTo>
                  <a:pt x="149784" y="237062"/>
                  <a:pt x="152684" y="242310"/>
                  <a:pt x="155193" y="245343"/>
                </a:cubicBezTo>
                <a:cubicBezTo>
                  <a:pt x="156061" y="246393"/>
                  <a:pt x="156721" y="246997"/>
                  <a:pt x="157163" y="247338"/>
                </a:cubicBezTo>
                <a:cubicBezTo>
                  <a:pt x="157604" y="246997"/>
                  <a:pt x="158264" y="246393"/>
                  <a:pt x="159132" y="245343"/>
                </a:cubicBezTo>
                <a:cubicBezTo>
                  <a:pt x="161641" y="242310"/>
                  <a:pt x="164541" y="237062"/>
                  <a:pt x="167249" y="229320"/>
                </a:cubicBezTo>
                <a:cubicBezTo>
                  <a:pt x="171218" y="217983"/>
                  <a:pt x="174212" y="202947"/>
                  <a:pt x="175508" y="185738"/>
                </a:cubicBezTo>
                <a:lnTo>
                  <a:pt x="138817" y="185738"/>
                </a:lnTo>
                <a:close/>
                <a:moveTo>
                  <a:pt x="110170" y="185738"/>
                </a:moveTo>
                <a:lnTo>
                  <a:pt x="71045" y="185738"/>
                </a:lnTo>
                <a:cubicBezTo>
                  <a:pt x="77300" y="215078"/>
                  <a:pt x="97776" y="239154"/>
                  <a:pt x="124913" y="250405"/>
                </a:cubicBezTo>
                <a:cubicBezTo>
                  <a:pt x="123122" y="246736"/>
                  <a:pt x="121526" y="242821"/>
                  <a:pt x="120105" y="238759"/>
                </a:cubicBezTo>
                <a:cubicBezTo>
                  <a:pt x="114992" y="224150"/>
                  <a:pt x="111522" y="205826"/>
                  <a:pt x="110170" y="185738"/>
                </a:cubicBezTo>
                <a:close/>
                <a:moveTo>
                  <a:pt x="188300" y="252603"/>
                </a:moveTo>
                <a:cubicBezTo>
                  <a:pt x="218334" y="242545"/>
                  <a:pt x="241344" y="217160"/>
                  <a:pt x="248042" y="185738"/>
                </a:cubicBezTo>
                <a:lnTo>
                  <a:pt x="204155" y="185738"/>
                </a:lnTo>
                <a:cubicBezTo>
                  <a:pt x="202802" y="205826"/>
                  <a:pt x="199333" y="224150"/>
                  <a:pt x="194220" y="238759"/>
                </a:cubicBezTo>
                <a:cubicBezTo>
                  <a:pt x="192512" y="243642"/>
                  <a:pt x="190548" y="248317"/>
                  <a:pt x="188300" y="252603"/>
                </a:cubicBezTo>
                <a:close/>
                <a:moveTo>
                  <a:pt x="157749" y="247717"/>
                </a:moveTo>
                <a:cubicBezTo>
                  <a:pt x="157803" y="247732"/>
                  <a:pt x="157829" y="247743"/>
                  <a:pt x="157827" y="247745"/>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7" name="Title 26">
            <a:extLst>
              <a:ext uri="{FF2B5EF4-FFF2-40B4-BE49-F238E27FC236}">
                <a16:creationId xmlns:a16="http://schemas.microsoft.com/office/drawing/2014/main" id="{69FB03DA-E225-678F-6560-0B115E2B062B}"/>
              </a:ext>
            </a:extLst>
          </p:cNvPr>
          <p:cNvSpPr txBox="1">
            <a:spLocks noGrp="1"/>
          </p:cNvSpPr>
          <p:nvPr>
            <p:ph type="title" idx="4294967295"/>
          </p:nvPr>
        </p:nvSpPr>
        <p:spPr>
          <a:xfrm>
            <a:off x="587375" y="995363"/>
            <a:ext cx="11017250" cy="135421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1371600" rtl="0" eaLnBrk="1" fontAlgn="base" latinLnBrk="0" hangingPunct="1">
              <a:lnSpc>
                <a:spcPct val="100000"/>
              </a:lnSpc>
              <a:spcBef>
                <a:spcPts val="2100"/>
              </a:spcBef>
              <a:spcAft>
                <a:spcPct val="0"/>
              </a:spcAft>
              <a:buClrTx/>
              <a:buSzTx/>
              <a:buFontTx/>
              <a:buNone/>
              <a:tabLst>
                <a:tab pos="1371600" algn="l"/>
              </a:tabLst>
              <a:defRPr/>
            </a:pPr>
            <a:r>
              <a:rPr lang="en-US" sz="4400">
                <a:solidFill>
                  <a:srgbClr val="0078D4"/>
                </a:solidFill>
              </a:rPr>
              <a:t>Intelligent apps require a productive, secure, and reliable platform</a:t>
            </a:r>
            <a:endParaRPr kumimoji="0" lang="en-US" sz="4400" b="0" i="0" u="none" strike="noStrike" kern="1200" cap="none" spc="-50" normalizeH="0" baseline="0" noProof="0">
              <a:ln w="3175">
                <a:noFill/>
              </a:ln>
              <a:solidFill>
                <a:srgbClr val="0078D4"/>
              </a:solidFill>
              <a:effectLst/>
              <a:uLnTx/>
              <a:uFillTx/>
              <a:ea typeface="+mn-ea"/>
              <a:cs typeface="Segoe UI" pitchFamily="34" charset="0"/>
            </a:endParaRPr>
          </a:p>
        </p:txBody>
      </p:sp>
      <p:sp>
        <p:nvSpPr>
          <p:cNvPr id="2" name="TextBox 1">
            <a:extLst>
              <a:ext uri="{FF2B5EF4-FFF2-40B4-BE49-F238E27FC236}">
                <a16:creationId xmlns:a16="http://schemas.microsoft.com/office/drawing/2014/main" id="{F7EB1F6D-9B5F-8766-3260-BC74DB94DB03}"/>
              </a:ext>
            </a:extLst>
          </p:cNvPr>
          <p:cNvSpPr txBox="1"/>
          <p:nvPr/>
        </p:nvSpPr>
        <p:spPr>
          <a:xfrm>
            <a:off x="989013" y="4264312"/>
            <a:ext cx="1604168"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600">
                <a:solidFill>
                  <a:schemeClr val="tx1"/>
                </a:solidFill>
                <a:latin typeface="Segoe UI Semibold" panose="020B0702040204020203" pitchFamily="34" charset="0"/>
              </a:rPr>
              <a:t>Developer productivity</a:t>
            </a:r>
          </a:p>
        </p:txBody>
      </p:sp>
      <p:sp>
        <p:nvSpPr>
          <p:cNvPr id="4" name="TextBox 3">
            <a:extLst>
              <a:ext uri="{FF2B5EF4-FFF2-40B4-BE49-F238E27FC236}">
                <a16:creationId xmlns:a16="http://schemas.microsoft.com/office/drawing/2014/main" id="{3DF11932-D75C-B2F0-0B7B-E4E987FC6814}"/>
              </a:ext>
            </a:extLst>
          </p:cNvPr>
          <p:cNvSpPr txBox="1"/>
          <p:nvPr/>
        </p:nvSpPr>
        <p:spPr>
          <a:xfrm>
            <a:off x="2714942" y="4264312"/>
            <a:ext cx="1600200"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1600">
                <a:solidFill>
                  <a:schemeClr val="tx1"/>
                </a:solidFill>
                <a:latin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Operations </a:t>
            </a:r>
            <a:br>
              <a:rPr lang="en-US"/>
            </a:br>
            <a:r>
              <a:rPr lang="en-US"/>
              <a:t>at scale</a:t>
            </a:r>
          </a:p>
        </p:txBody>
      </p:sp>
      <p:sp>
        <p:nvSpPr>
          <p:cNvPr id="6" name="TextBox 5">
            <a:extLst>
              <a:ext uri="{FF2B5EF4-FFF2-40B4-BE49-F238E27FC236}">
                <a16:creationId xmlns:a16="http://schemas.microsoft.com/office/drawing/2014/main" id="{B4811999-91BD-4B14-660A-585DFBB849DE}"/>
              </a:ext>
            </a:extLst>
          </p:cNvPr>
          <p:cNvSpPr txBox="1"/>
          <p:nvPr/>
        </p:nvSpPr>
        <p:spPr>
          <a:xfrm>
            <a:off x="4436903" y="4264312"/>
            <a:ext cx="1600200"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1600">
                <a:solidFill>
                  <a:schemeClr val="tx1"/>
                </a:solidFill>
                <a:latin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Observability</a:t>
            </a:r>
          </a:p>
        </p:txBody>
      </p:sp>
      <p:sp>
        <p:nvSpPr>
          <p:cNvPr id="8" name="TextBox 7">
            <a:extLst>
              <a:ext uri="{FF2B5EF4-FFF2-40B4-BE49-F238E27FC236}">
                <a16:creationId xmlns:a16="http://schemas.microsoft.com/office/drawing/2014/main" id="{07BDB676-CC17-9754-05FE-2A33DED67FC8}"/>
              </a:ext>
            </a:extLst>
          </p:cNvPr>
          <p:cNvSpPr txBox="1"/>
          <p:nvPr/>
        </p:nvSpPr>
        <p:spPr>
          <a:xfrm>
            <a:off x="6158864" y="4264312"/>
            <a:ext cx="1600200"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1600">
                <a:solidFill>
                  <a:schemeClr val="tx1"/>
                </a:solidFill>
                <a:latin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Platform reliability</a:t>
            </a:r>
          </a:p>
        </p:txBody>
      </p:sp>
      <p:sp>
        <p:nvSpPr>
          <p:cNvPr id="9" name="TextBox 8">
            <a:extLst>
              <a:ext uri="{FF2B5EF4-FFF2-40B4-BE49-F238E27FC236}">
                <a16:creationId xmlns:a16="http://schemas.microsoft.com/office/drawing/2014/main" id="{FC317024-2AEC-60B5-CBCC-D73BC3765285}"/>
              </a:ext>
            </a:extLst>
          </p:cNvPr>
          <p:cNvSpPr txBox="1"/>
          <p:nvPr/>
        </p:nvSpPr>
        <p:spPr>
          <a:xfrm>
            <a:off x="7880825" y="4264312"/>
            <a:ext cx="1600200"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1600">
                <a:solidFill>
                  <a:schemeClr val="tx1"/>
                </a:solidFill>
                <a:latin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Platform </a:t>
            </a:r>
            <a:br>
              <a:rPr lang="en-US"/>
            </a:br>
            <a:r>
              <a:rPr lang="en-US"/>
              <a:t>security</a:t>
            </a:r>
          </a:p>
        </p:txBody>
      </p:sp>
      <p:sp>
        <p:nvSpPr>
          <p:cNvPr id="10" name="TextBox 9">
            <a:extLst>
              <a:ext uri="{FF2B5EF4-FFF2-40B4-BE49-F238E27FC236}">
                <a16:creationId xmlns:a16="http://schemas.microsoft.com/office/drawing/2014/main" id="{9375A5CF-E522-872A-0F3C-DECB10B830B4}"/>
              </a:ext>
            </a:extLst>
          </p:cNvPr>
          <p:cNvSpPr txBox="1"/>
          <p:nvPr/>
        </p:nvSpPr>
        <p:spPr>
          <a:xfrm>
            <a:off x="9602786" y="4264312"/>
            <a:ext cx="1600200"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1600">
                <a:solidFill>
                  <a:schemeClr val="tx1"/>
                </a:solidFill>
                <a:latin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Governance and cost optimization</a:t>
            </a:r>
          </a:p>
        </p:txBody>
      </p:sp>
      <p:grpSp>
        <p:nvGrpSpPr>
          <p:cNvPr id="20" name="Group 19">
            <a:extLst>
              <a:ext uri="{FF2B5EF4-FFF2-40B4-BE49-F238E27FC236}">
                <a16:creationId xmlns:a16="http://schemas.microsoft.com/office/drawing/2014/main" id="{B6902D2B-687E-2176-2304-9D8CD964DFCE}"/>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21" name="Rectangle: Rounded Corners 20">
              <a:extLst>
                <a:ext uri="{FF2B5EF4-FFF2-40B4-BE49-F238E27FC236}">
                  <a16:creationId xmlns:a16="http://schemas.microsoft.com/office/drawing/2014/main" id="{64C5D659-C252-E1F9-E180-C792C31C0F8A}"/>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AE86E597-5B22-716D-637E-93344C7BED75}"/>
                </a:ext>
              </a:extLst>
            </p:cNvPr>
            <p:cNvSpPr txBox="1"/>
            <p:nvPr/>
          </p:nvSpPr>
          <p:spPr>
            <a:xfrm>
              <a:off x="10848975" y="563209"/>
              <a:ext cx="765550" cy="276999"/>
            </a:xfrm>
            <a:prstGeom prst="rect">
              <a:avLst/>
            </a:prstGeom>
            <a:noFill/>
          </p:spPr>
          <p:txBody>
            <a:bodyPr wrap="square">
              <a:spAutoFit/>
            </a:bodyPr>
            <a:lstStyle/>
            <a:p>
              <a:pPr algn="r"/>
              <a:r>
                <a:rPr lang="en-US" sz="1200">
                  <a:solidFill>
                    <a:schemeClr val="bg1"/>
                  </a:solidFill>
                </a:rPr>
                <a:t>Platform</a:t>
              </a:r>
            </a:p>
          </p:txBody>
        </p:sp>
        <p:pic>
          <p:nvPicPr>
            <p:cNvPr id="23" name="Graphic 22">
              <a:extLst>
                <a:ext uri="{FF2B5EF4-FFF2-40B4-BE49-F238E27FC236}">
                  <a16:creationId xmlns:a16="http://schemas.microsoft.com/office/drawing/2014/main" id="{BD4D339D-4541-7E9B-73E7-A95A33857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8988" y="568048"/>
              <a:ext cx="267320" cy="267320"/>
            </a:xfrm>
            <a:prstGeom prst="rect">
              <a:avLst/>
            </a:prstGeom>
          </p:spPr>
        </p:pic>
      </p:grpSp>
    </p:spTree>
    <p:extLst>
      <p:ext uri="{BB962C8B-B14F-4D97-AF65-F5344CB8AC3E}">
        <p14:creationId xmlns:p14="http://schemas.microsoft.com/office/powerpoint/2010/main" val="407730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8FC9A-F695-B1CD-C0E7-A1875E5C0A24}"/>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252E98CE-3204-2E27-9FA6-D3B6C19C276A}"/>
              </a:ext>
            </a:extLst>
          </p:cNvPr>
          <p:cNvSpPr>
            <a:spLocks noGrp="1"/>
          </p:cNvSpPr>
          <p:nvPr>
            <p:ph type="body" sz="quarter" idx="15"/>
          </p:nvPr>
        </p:nvSpPr>
        <p:spPr>
          <a:xfrm>
            <a:off x="1499816" y="1686022"/>
            <a:ext cx="1812759" cy="644254"/>
          </a:xfrm>
        </p:spPr>
        <p:txBody>
          <a:bodyPr/>
          <a:lstStyle/>
          <a:p>
            <a:r>
              <a:rPr lang="en-US" sz="2000"/>
              <a:t>Automated workflows</a:t>
            </a:r>
          </a:p>
          <a:p>
            <a:endParaRPr lang="en-US" sz="2000"/>
          </a:p>
        </p:txBody>
      </p:sp>
      <p:sp>
        <p:nvSpPr>
          <p:cNvPr id="10" name="Text Placeholder 9">
            <a:extLst>
              <a:ext uri="{FF2B5EF4-FFF2-40B4-BE49-F238E27FC236}">
                <a16:creationId xmlns:a16="http://schemas.microsoft.com/office/drawing/2014/main" id="{F86B1BC7-B341-DB47-BEA8-3A389C9ADFD0}"/>
              </a:ext>
            </a:extLst>
          </p:cNvPr>
          <p:cNvSpPr>
            <a:spLocks noGrp="1"/>
          </p:cNvSpPr>
          <p:nvPr>
            <p:ph type="body" sz="quarter" idx="16"/>
          </p:nvPr>
        </p:nvSpPr>
        <p:spPr>
          <a:xfrm>
            <a:off x="3642797" y="1697246"/>
            <a:ext cx="7849293" cy="1061829"/>
          </a:xfrm>
        </p:spPr>
        <p:txBody>
          <a:bodyPr/>
          <a:lstStyle/>
          <a:p>
            <a:r>
              <a:rPr lang="en-US" sz="1800" b="1" dirty="0">
                <a:solidFill>
                  <a:schemeClr val="tx1"/>
                </a:solidFill>
                <a:latin typeface="Segoe UI Semibold" panose="020B0502040204020203" pitchFamily="34" charset="0"/>
                <a:cs typeface="Segoe UI Semibold" panose="020B0502040204020203" pitchFamily="34" charset="0"/>
              </a:rPr>
              <a:t>CI/CD for everything </a:t>
            </a:r>
            <a:r>
              <a:rPr lang="en-US" sz="1800" dirty="0">
                <a:solidFill>
                  <a:schemeClr val="tx1"/>
                </a:solidFill>
                <a:latin typeface="Segoe UI" panose="020B0502040204020203" pitchFamily="34" charset="0"/>
                <a:cs typeface="Segoe UI" panose="020B0502040204020203" pitchFamily="34" charset="0"/>
              </a:rPr>
              <a:t>from idea to production with GitHub Actions</a:t>
            </a:r>
          </a:p>
          <a:p>
            <a:r>
              <a:rPr lang="en-US" sz="1800" b="1" dirty="0">
                <a:solidFill>
                  <a:schemeClr val="tx1"/>
                </a:solidFill>
                <a:latin typeface="Segoe UI Semibold" panose="020B0502040204020203" pitchFamily="34" charset="0"/>
                <a:cs typeface="Segoe UI Semibold" panose="020B0502040204020203" pitchFamily="34" charset="0"/>
              </a:rPr>
              <a:t>Automate app containerization</a:t>
            </a:r>
            <a:r>
              <a:rPr lang="en-US" sz="1800" dirty="0">
                <a:solidFill>
                  <a:schemeClr val="tx1"/>
                </a:solidFill>
                <a:latin typeface="Segoe UI" panose="020B0502040204020203" pitchFamily="34" charset="0"/>
                <a:cs typeface="Segoe UI" panose="020B0502040204020203" pitchFamily="34" charset="0"/>
              </a:rPr>
              <a:t>, artifact creation, and deployments</a:t>
            </a:r>
          </a:p>
          <a:p>
            <a:r>
              <a:rPr lang="en-US" sz="1800" b="1" dirty="0">
                <a:solidFill>
                  <a:schemeClr val="tx1"/>
                </a:solidFill>
                <a:latin typeface="Segoe UI Semibold" panose="020B0502040204020203" pitchFamily="34" charset="0"/>
                <a:cs typeface="Segoe UI Semibold" panose="020B0502040204020203" pitchFamily="34" charset="0"/>
              </a:rPr>
              <a:t>Collaborate easily</a:t>
            </a:r>
            <a:r>
              <a:rPr lang="en-US" sz="1800" dirty="0">
                <a:solidFill>
                  <a:schemeClr val="tx1"/>
                </a:solidFill>
                <a:latin typeface="Segoe UI" panose="020B0502040204020203" pitchFamily="34" charset="0"/>
                <a:cs typeface="Segoe UI" panose="020B0502040204020203" pitchFamily="34" charset="0"/>
              </a:rPr>
              <a:t> with </a:t>
            </a:r>
            <a:r>
              <a:rPr lang="en-US" sz="1800" dirty="0" err="1">
                <a:solidFill>
                  <a:schemeClr val="tx1"/>
                </a:solidFill>
                <a:latin typeface="Segoe UI" panose="020B0502040204020203" pitchFamily="34" charset="0"/>
                <a:cs typeface="Segoe UI" panose="020B0502040204020203" pitchFamily="34" charset="0"/>
              </a:rPr>
              <a:t>Codespaces</a:t>
            </a:r>
            <a:r>
              <a:rPr lang="en-US" sz="1800" dirty="0">
                <a:solidFill>
                  <a:schemeClr val="tx1"/>
                </a:solidFill>
                <a:latin typeface="Segoe UI" panose="020B0502040204020203" pitchFamily="34" charset="0"/>
                <a:cs typeface="Segoe UI" panose="020B0502040204020203" pitchFamily="34" charset="0"/>
              </a:rPr>
              <a:t>, Insights and the GitHub workflow</a:t>
            </a:r>
          </a:p>
          <a:p>
            <a:pPr marL="0" indent="0">
              <a:buNone/>
            </a:pPr>
            <a:endParaRPr lang="en-US" sz="1800" dirty="0">
              <a:solidFill>
                <a:schemeClr val="tx1"/>
              </a:solidFill>
              <a:latin typeface="Segoe UI" panose="020B0502040204020203" pitchFamily="34" charset="0"/>
              <a:cs typeface="Segoe UI" panose="020B0502040204020203" pitchFamily="34" charset="0"/>
            </a:endParaRPr>
          </a:p>
          <a:p>
            <a:pPr marL="0" indent="0">
              <a:buNone/>
            </a:pPr>
            <a:endParaRPr lang="en-US" sz="1800" dirty="0"/>
          </a:p>
        </p:txBody>
      </p:sp>
      <p:sp>
        <p:nvSpPr>
          <p:cNvPr id="13" name="Text Placeholder 12">
            <a:extLst>
              <a:ext uri="{FF2B5EF4-FFF2-40B4-BE49-F238E27FC236}">
                <a16:creationId xmlns:a16="http://schemas.microsoft.com/office/drawing/2014/main" id="{328CE25D-22A1-802F-1C83-1FCC92E6D86C}"/>
              </a:ext>
            </a:extLst>
          </p:cNvPr>
          <p:cNvSpPr>
            <a:spLocks noGrp="1"/>
          </p:cNvSpPr>
          <p:nvPr>
            <p:ph type="body" sz="quarter" idx="36"/>
          </p:nvPr>
        </p:nvSpPr>
        <p:spPr>
          <a:xfrm>
            <a:off x="1499816" y="3125102"/>
            <a:ext cx="1812759" cy="461665"/>
          </a:xfrm>
        </p:spPr>
        <p:txBody>
          <a:bodyPr/>
          <a:lstStyle/>
          <a:p>
            <a:r>
              <a:rPr lang="en-US" sz="2000"/>
              <a:t>Templates and </a:t>
            </a:r>
            <a:br>
              <a:rPr lang="en-US" sz="2000"/>
            </a:br>
            <a:r>
              <a:rPr lang="en-US" sz="2000"/>
              <a:t>”paved paths”</a:t>
            </a:r>
          </a:p>
          <a:p>
            <a:endParaRPr lang="en-US" sz="2000"/>
          </a:p>
        </p:txBody>
      </p:sp>
      <p:sp>
        <p:nvSpPr>
          <p:cNvPr id="14" name="Text Placeholder 13">
            <a:extLst>
              <a:ext uri="{FF2B5EF4-FFF2-40B4-BE49-F238E27FC236}">
                <a16:creationId xmlns:a16="http://schemas.microsoft.com/office/drawing/2014/main" id="{6CF9687C-1C48-CD7D-CA46-6CCBB410DD42}"/>
              </a:ext>
            </a:extLst>
          </p:cNvPr>
          <p:cNvSpPr>
            <a:spLocks noGrp="1"/>
          </p:cNvSpPr>
          <p:nvPr>
            <p:ph type="body" sz="quarter" idx="37"/>
          </p:nvPr>
        </p:nvSpPr>
        <p:spPr>
          <a:xfrm>
            <a:off x="3642797" y="3125102"/>
            <a:ext cx="8743730" cy="1061829"/>
          </a:xfrm>
        </p:spPr>
        <p:txBody>
          <a:bodyPr vert="horz" wrap="square" lIns="0" tIns="0" rIns="0" bIns="0" rtlCol="0" anchor="t" anchorCtr="0">
            <a:noAutofit/>
          </a:bodyPr>
          <a:lstStyle/>
          <a:p>
            <a:r>
              <a:rPr lang="en-US" sz="1800">
                <a:cs typeface="Segoe UI Semibold" panose="020B0502040204020203" pitchFamily="34" charset="0"/>
              </a:rPr>
              <a:t>Prototype quickly with </a:t>
            </a:r>
            <a:r>
              <a:rPr lang="en-US" sz="1800" b="1">
                <a:latin typeface="Segoe UI Semibold" panose="020B0502040204020203" pitchFamily="34" charset="0"/>
                <a:cs typeface="Segoe UI Semibold" panose="020B0502040204020203" pitchFamily="34" charset="0"/>
              </a:rPr>
              <a:t>templates and solution accelerators</a:t>
            </a:r>
          </a:p>
          <a:p>
            <a:r>
              <a:rPr lang="en-US" sz="1800" b="1">
                <a:latin typeface="Segoe UI Semibold" panose="020B0502040204020203" pitchFamily="34" charset="0"/>
                <a:cs typeface="Segoe UI Semibold" panose="020B0502040204020203" pitchFamily="34" charset="0"/>
              </a:rPr>
              <a:t>Faster, more consistent development with “everything-as-code” templates</a:t>
            </a:r>
          </a:p>
          <a:p>
            <a:r>
              <a:rPr lang="en-US" sz="1800" b="1">
                <a:latin typeface="Segoe UI Semibold" panose="020B0502040204020203" pitchFamily="34" charset="0"/>
                <a:cs typeface="Segoe UI Semibold" panose="020B0502040204020203" pitchFamily="34" charset="0"/>
              </a:rPr>
              <a:t>Centralize templates in Azure Container Registry or GitHub</a:t>
            </a:r>
          </a:p>
          <a:p>
            <a:endParaRPr lang="en-US" sz="1800" b="1">
              <a:latin typeface="Segoe UI Semibold" panose="020B0502040204020203" pitchFamily="34" charset="0"/>
              <a:cs typeface="Segoe UI Semibold" panose="020B0502040204020203" pitchFamily="34" charset="0"/>
            </a:endParaRPr>
          </a:p>
        </p:txBody>
      </p:sp>
      <p:sp>
        <p:nvSpPr>
          <p:cNvPr id="16" name="Text Placeholder 15">
            <a:extLst>
              <a:ext uri="{FF2B5EF4-FFF2-40B4-BE49-F238E27FC236}">
                <a16:creationId xmlns:a16="http://schemas.microsoft.com/office/drawing/2014/main" id="{32993298-6C0D-9F84-F449-33404C07F45B}"/>
              </a:ext>
            </a:extLst>
          </p:cNvPr>
          <p:cNvSpPr>
            <a:spLocks noGrp="1"/>
          </p:cNvSpPr>
          <p:nvPr>
            <p:ph type="body" sz="quarter" idx="39"/>
          </p:nvPr>
        </p:nvSpPr>
        <p:spPr>
          <a:xfrm>
            <a:off x="1499816" y="4527725"/>
            <a:ext cx="1919062" cy="461665"/>
          </a:xfrm>
        </p:spPr>
        <p:txBody>
          <a:bodyPr/>
          <a:lstStyle/>
          <a:p>
            <a:r>
              <a:rPr lang="en-US" sz="1800"/>
              <a:t>AI-assisted ops w/ Copilot in Azure</a:t>
            </a:r>
          </a:p>
          <a:p>
            <a:endParaRPr lang="en-US" sz="1800"/>
          </a:p>
        </p:txBody>
      </p:sp>
      <p:sp>
        <p:nvSpPr>
          <p:cNvPr id="17" name="Text Placeholder 16">
            <a:extLst>
              <a:ext uri="{FF2B5EF4-FFF2-40B4-BE49-F238E27FC236}">
                <a16:creationId xmlns:a16="http://schemas.microsoft.com/office/drawing/2014/main" id="{841EBA8B-36DC-97FA-44BB-E7ED8CD7BB93}"/>
              </a:ext>
            </a:extLst>
          </p:cNvPr>
          <p:cNvSpPr>
            <a:spLocks noGrp="1"/>
          </p:cNvSpPr>
          <p:nvPr>
            <p:ph type="body" sz="quarter" idx="40"/>
          </p:nvPr>
        </p:nvSpPr>
        <p:spPr>
          <a:xfrm>
            <a:off x="3642798" y="4552958"/>
            <a:ext cx="8743729" cy="1061829"/>
          </a:xfrm>
        </p:spPr>
        <p:txBody>
          <a:bodyPr vert="horz" wrap="square" lIns="0" tIns="0" rIns="0" bIns="0" rtlCol="0" anchor="t" anchorCtr="0">
            <a:noAutofit/>
          </a:bodyPr>
          <a:lstStyle/>
          <a:p>
            <a:r>
              <a:rPr lang="en-US" sz="1800" b="1">
                <a:latin typeface="Segoe UI Semibold" panose="020B0502040204020203" pitchFamily="34" charset="0"/>
                <a:cs typeface="Segoe UI Semibold" panose="020B0502040204020203" pitchFamily="34" charset="0"/>
              </a:rPr>
              <a:t>Copilot recommends the right services for your apps and environment</a:t>
            </a:r>
          </a:p>
          <a:p>
            <a:r>
              <a:rPr lang="en-US" sz="1800" b="1">
                <a:latin typeface="Segoe UI Semibold" panose="020B0502040204020203" pitchFamily="34" charset="0"/>
                <a:cs typeface="Segoe UI Semibold" panose="020B0502040204020203" pitchFamily="34" charset="0"/>
              </a:rPr>
              <a:t>Quickly author complex commands and have Copilot act on your behalf</a:t>
            </a:r>
          </a:p>
          <a:p>
            <a:r>
              <a:rPr lang="en-US" sz="1800" b="1">
                <a:latin typeface="Segoe UI Semibold" panose="020B0502040204020203" pitchFamily="34" charset="0"/>
                <a:cs typeface="Segoe UI Semibold" panose="020B0502040204020203" pitchFamily="34" charset="0"/>
              </a:rPr>
              <a:t>Troubleshoot across Azure services using natural language</a:t>
            </a:r>
          </a:p>
          <a:p>
            <a:endParaRPr lang="en-US" sz="1800" b="1">
              <a:latin typeface="Segoe UI Semibold" panose="020B0502040204020203" pitchFamily="34" charset="0"/>
              <a:cs typeface="Segoe UI Semibold" panose="020B0502040204020203" pitchFamily="34" charset="0"/>
            </a:endParaRPr>
          </a:p>
        </p:txBody>
      </p:sp>
      <p:sp>
        <p:nvSpPr>
          <p:cNvPr id="20" name="Title 11">
            <a:extLst>
              <a:ext uri="{FF2B5EF4-FFF2-40B4-BE49-F238E27FC236}">
                <a16:creationId xmlns:a16="http://schemas.microsoft.com/office/drawing/2014/main" id="{401ADC9E-3039-3B30-5957-3513D1A99A22}"/>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goe Sans Text Semibold"/>
                <a:ea typeface="+mn-ea"/>
                <a:cs typeface="Segoe UI" pitchFamily="34" charset="0"/>
              </a:rPr>
              <a:t>Improve developer experience and productivity</a:t>
            </a:r>
          </a:p>
        </p:txBody>
      </p:sp>
      <p:grpSp>
        <p:nvGrpSpPr>
          <p:cNvPr id="22" name="Group 21">
            <a:extLst>
              <a:ext uri="{FF2B5EF4-FFF2-40B4-BE49-F238E27FC236}">
                <a16:creationId xmlns:a16="http://schemas.microsoft.com/office/drawing/2014/main" id="{A8505F06-89B3-E2B3-C6C4-F94751CA7377}"/>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23" name="Rectangle: Rounded Corners 3">
              <a:extLst>
                <a:ext uri="{FF2B5EF4-FFF2-40B4-BE49-F238E27FC236}">
                  <a16:creationId xmlns:a16="http://schemas.microsoft.com/office/drawing/2014/main" id="{C42D99AD-025B-2EBF-3221-01AC6132CC94}"/>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4D213863-3E24-E169-F308-BF238BE66737}"/>
                </a:ext>
              </a:extLst>
            </p:cNvPr>
            <p:cNvSpPr txBox="1"/>
            <p:nvPr/>
          </p:nvSpPr>
          <p:spPr>
            <a:xfrm>
              <a:off x="10848975" y="563209"/>
              <a:ext cx="765550" cy="276999"/>
            </a:xfrm>
            <a:prstGeom prst="rect">
              <a:avLst/>
            </a:prstGeom>
            <a:noFill/>
          </p:spPr>
          <p:txBody>
            <a:bodyPr wrap="square">
              <a:spAutoFit/>
            </a:bodyPr>
            <a:lstStyle/>
            <a:p>
              <a:pPr algn="r"/>
              <a:r>
                <a:rPr lang="en-US" sz="1200">
                  <a:solidFill>
                    <a:schemeClr val="bg1"/>
                  </a:solidFill>
                </a:rPr>
                <a:t>Platform</a:t>
              </a:r>
            </a:p>
          </p:txBody>
        </p:sp>
        <p:pic>
          <p:nvPicPr>
            <p:cNvPr id="25" name="Graphic 24">
              <a:extLst>
                <a:ext uri="{FF2B5EF4-FFF2-40B4-BE49-F238E27FC236}">
                  <a16:creationId xmlns:a16="http://schemas.microsoft.com/office/drawing/2014/main" id="{E913DA54-7134-4968-DCD0-3A50F03D5A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38988" y="568048"/>
              <a:ext cx="267320" cy="267320"/>
            </a:xfrm>
            <a:prstGeom prst="rect">
              <a:avLst/>
            </a:prstGeom>
          </p:spPr>
        </p:pic>
      </p:grpSp>
      <p:sp>
        <p:nvSpPr>
          <p:cNvPr id="2" name="Oval 1">
            <a:extLst>
              <a:ext uri="{FF2B5EF4-FFF2-40B4-BE49-F238E27FC236}">
                <a16:creationId xmlns:a16="http://schemas.microsoft.com/office/drawing/2014/main" id="{EB46FBF8-0FAD-0C3F-89F8-805B91179210}"/>
              </a:ext>
              <a:ext uri="{C183D7F6-B498-43B3-948B-1728B52AA6E4}">
                <adec:decorative xmlns:adec="http://schemas.microsoft.com/office/drawing/2017/decorative" val="1"/>
              </a:ext>
            </a:extLst>
          </p:cNvPr>
          <p:cNvSpPr/>
          <p:nvPr/>
        </p:nvSpPr>
        <p:spPr bwMode="auto">
          <a:xfrm>
            <a:off x="452985" y="1719498"/>
            <a:ext cx="595576" cy="595576"/>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kern="0">
              <a:solidFill>
                <a:srgbClr val="FFFFFF"/>
              </a:solidFill>
              <a:latin typeface="Segoe UI Semibold" panose="020B0702040204020203" pitchFamily="34" charset="0"/>
              <a:cs typeface="Segoe UI Semibold" panose="020B0702040204020203" pitchFamily="34" charset="0"/>
            </a:endParaRPr>
          </a:p>
        </p:txBody>
      </p:sp>
      <p:pic>
        <p:nvPicPr>
          <p:cNvPr id="6" name="Graphic 5" descr="Arrow circle with solid fill">
            <a:extLst>
              <a:ext uri="{FF2B5EF4-FFF2-40B4-BE49-F238E27FC236}">
                <a16:creationId xmlns:a16="http://schemas.microsoft.com/office/drawing/2014/main" id="{B69B2594-948C-3BBF-E504-4A9B1605FC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733" y="1697246"/>
            <a:ext cx="640080" cy="640080"/>
          </a:xfrm>
          <a:prstGeom prst="rect">
            <a:avLst/>
          </a:prstGeom>
        </p:spPr>
      </p:pic>
      <p:grpSp>
        <p:nvGrpSpPr>
          <p:cNvPr id="28" name="Group 27">
            <a:extLst>
              <a:ext uri="{FF2B5EF4-FFF2-40B4-BE49-F238E27FC236}">
                <a16:creationId xmlns:a16="http://schemas.microsoft.com/office/drawing/2014/main" id="{F70329CC-D3D1-E7FB-775F-7E8979DB7D7D}"/>
              </a:ext>
              <a:ext uri="{C183D7F6-B498-43B3-948B-1728B52AA6E4}">
                <adec:decorative xmlns:adec="http://schemas.microsoft.com/office/drawing/2017/decorative" val="1"/>
              </a:ext>
            </a:extLst>
          </p:cNvPr>
          <p:cNvGrpSpPr/>
          <p:nvPr/>
        </p:nvGrpSpPr>
        <p:grpSpPr>
          <a:xfrm>
            <a:off x="475237" y="3131212"/>
            <a:ext cx="595576" cy="595576"/>
            <a:chOff x="463447" y="3395292"/>
            <a:chExt cx="595576" cy="595576"/>
          </a:xfrm>
        </p:grpSpPr>
        <p:sp>
          <p:nvSpPr>
            <p:cNvPr id="3" name="Oval 2">
              <a:extLst>
                <a:ext uri="{FF2B5EF4-FFF2-40B4-BE49-F238E27FC236}">
                  <a16:creationId xmlns:a16="http://schemas.microsoft.com/office/drawing/2014/main" id="{52032ED8-A1D9-555C-B5D9-BB5C7D1A1C21}"/>
                </a:ext>
                <a:ext uri="{C183D7F6-B498-43B3-948B-1728B52AA6E4}">
                  <adec:decorative xmlns:adec="http://schemas.microsoft.com/office/drawing/2017/decorative" val="1"/>
                </a:ext>
              </a:extLst>
            </p:cNvPr>
            <p:cNvSpPr/>
            <p:nvPr/>
          </p:nvSpPr>
          <p:spPr bwMode="auto">
            <a:xfrm>
              <a:off x="463447" y="3395292"/>
              <a:ext cx="595576" cy="595576"/>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kern="0">
                <a:solidFill>
                  <a:srgbClr val="FFFFFF"/>
                </a:solidFill>
                <a:latin typeface="Segoe UI Semibold" panose="020B0702040204020203" pitchFamily="34" charset="0"/>
                <a:cs typeface="Segoe UI Semibold" panose="020B0702040204020203" pitchFamily="34" charset="0"/>
              </a:endParaRPr>
            </a:p>
          </p:txBody>
        </p:sp>
        <p:pic>
          <p:nvPicPr>
            <p:cNvPr id="27" name="Graphic 26" descr="Web design outline">
              <a:extLst>
                <a:ext uri="{FF2B5EF4-FFF2-40B4-BE49-F238E27FC236}">
                  <a16:creationId xmlns:a16="http://schemas.microsoft.com/office/drawing/2014/main" id="{44715537-0A27-4FFE-DC53-523E7E6630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9775" y="3441620"/>
              <a:ext cx="502920" cy="502920"/>
            </a:xfrm>
            <a:prstGeom prst="rect">
              <a:avLst/>
            </a:prstGeom>
          </p:spPr>
        </p:pic>
      </p:grpSp>
      <p:grpSp>
        <p:nvGrpSpPr>
          <p:cNvPr id="31" name="Group 30">
            <a:extLst>
              <a:ext uri="{FF2B5EF4-FFF2-40B4-BE49-F238E27FC236}">
                <a16:creationId xmlns:a16="http://schemas.microsoft.com/office/drawing/2014/main" id="{B8698F30-2A24-4EE0-496F-D637F5A114C4}"/>
              </a:ext>
              <a:ext uri="{C183D7F6-B498-43B3-948B-1728B52AA6E4}">
                <adec:decorative xmlns:adec="http://schemas.microsoft.com/office/drawing/2017/decorative" val="1"/>
              </a:ext>
            </a:extLst>
          </p:cNvPr>
          <p:cNvGrpSpPr/>
          <p:nvPr/>
        </p:nvGrpSpPr>
        <p:grpSpPr>
          <a:xfrm>
            <a:off x="430733" y="4552958"/>
            <a:ext cx="595576" cy="595576"/>
            <a:chOff x="359721" y="4488296"/>
            <a:chExt cx="595576" cy="595576"/>
          </a:xfrm>
        </p:grpSpPr>
        <p:sp>
          <p:nvSpPr>
            <p:cNvPr id="21" name="Oval 20">
              <a:extLst>
                <a:ext uri="{FF2B5EF4-FFF2-40B4-BE49-F238E27FC236}">
                  <a16:creationId xmlns:a16="http://schemas.microsoft.com/office/drawing/2014/main" id="{E54086CC-A832-7BC8-5977-D194E96D3874}"/>
                </a:ext>
                <a:ext uri="{C183D7F6-B498-43B3-948B-1728B52AA6E4}">
                  <adec:decorative xmlns:adec="http://schemas.microsoft.com/office/drawing/2017/decorative" val="1"/>
                </a:ext>
              </a:extLst>
            </p:cNvPr>
            <p:cNvSpPr/>
            <p:nvPr/>
          </p:nvSpPr>
          <p:spPr bwMode="auto">
            <a:xfrm>
              <a:off x="359721" y="4488296"/>
              <a:ext cx="595576" cy="595576"/>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kern="0">
                <a:solidFill>
                  <a:srgbClr val="FFFFFF"/>
                </a:solidFill>
                <a:latin typeface="Segoe UI Semibold" panose="020B0702040204020203" pitchFamily="34" charset="0"/>
                <a:cs typeface="Segoe UI Semibold" panose="020B0702040204020203" pitchFamily="34" charset="0"/>
              </a:endParaRPr>
            </a:p>
          </p:txBody>
        </p:sp>
        <p:pic>
          <p:nvPicPr>
            <p:cNvPr id="30" name="Graphic 29" descr="Artificial Intelligence outline">
              <a:extLst>
                <a:ext uri="{FF2B5EF4-FFF2-40B4-BE49-F238E27FC236}">
                  <a16:creationId xmlns:a16="http://schemas.microsoft.com/office/drawing/2014/main" id="{82E22E9A-A19B-AB63-237C-BD5B181FE1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8909" y="4557484"/>
              <a:ext cx="457200" cy="457200"/>
            </a:xfrm>
            <a:prstGeom prst="rect">
              <a:avLst/>
            </a:prstGeom>
          </p:spPr>
        </p:pic>
      </p:grpSp>
    </p:spTree>
    <p:extLst>
      <p:ext uri="{BB962C8B-B14F-4D97-AF65-F5344CB8AC3E}">
        <p14:creationId xmlns:p14="http://schemas.microsoft.com/office/powerpoint/2010/main" val="31842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887C14-F5D6-ECA8-1440-D6F8032C3DDF}"/>
              </a:ext>
            </a:extLst>
          </p:cNvPr>
          <p:cNvSpPr>
            <a:spLocks noGrp="1"/>
          </p:cNvSpPr>
          <p:nvPr>
            <p:ph type="title"/>
          </p:nvPr>
        </p:nvSpPr>
        <p:spPr>
          <a:xfrm>
            <a:off x="588263" y="585788"/>
            <a:ext cx="11019536" cy="568425"/>
          </a:xfrm>
        </p:spPr>
        <p:txBody>
          <a:bodyPr/>
          <a:lstStyle/>
          <a:p>
            <a:pPr>
              <a:lnSpc>
                <a:spcPct val="110000"/>
              </a:lnSpc>
              <a:spcBef>
                <a:spcPts val="0"/>
              </a:spcBef>
            </a:pPr>
            <a:r>
              <a:rPr lang="en-US" sz="3600">
                <a:solidFill>
                  <a:srgbClr val="0078D4"/>
                </a:solidFill>
              </a:rPr>
              <a:t>Microsoft Copilot in Azure</a:t>
            </a:r>
            <a:endParaRPr lang="en-US" sz="2000" spc="0">
              <a:solidFill>
                <a:srgbClr val="0078D4"/>
              </a:solidFill>
            </a:endParaRPr>
          </a:p>
        </p:txBody>
      </p:sp>
      <p:grpSp>
        <p:nvGrpSpPr>
          <p:cNvPr id="16" name="Group 15">
            <a:extLst>
              <a:ext uri="{FF2B5EF4-FFF2-40B4-BE49-F238E27FC236}">
                <a16:creationId xmlns:a16="http://schemas.microsoft.com/office/drawing/2014/main" id="{E800054A-5DDB-2F54-7955-9077E6D9362D}"/>
              </a:ext>
              <a:ext uri="{C183D7F6-B498-43B3-948B-1728B52AA6E4}">
                <adec:decorative xmlns:adec="http://schemas.microsoft.com/office/drawing/2017/decorative" val="1"/>
              </a:ext>
            </a:extLst>
          </p:cNvPr>
          <p:cNvGrpSpPr/>
          <p:nvPr/>
        </p:nvGrpSpPr>
        <p:grpSpPr>
          <a:xfrm>
            <a:off x="5341552" y="1916336"/>
            <a:ext cx="7166133" cy="4124044"/>
            <a:chOff x="5133974" y="1812471"/>
            <a:chExt cx="7528089" cy="4332346"/>
          </a:xfrm>
        </p:grpSpPr>
        <p:sp>
          <p:nvSpPr>
            <p:cNvPr id="18" name="Rectangle: Rounded Corners 55">
              <a:extLst>
                <a:ext uri="{FF2B5EF4-FFF2-40B4-BE49-F238E27FC236}">
                  <a16:creationId xmlns:a16="http://schemas.microsoft.com/office/drawing/2014/main" id="{FCAEFC7B-7A5D-A76E-991E-8888B75D0D93}"/>
                </a:ext>
              </a:extLst>
            </p:cNvPr>
            <p:cNvSpPr/>
            <p:nvPr/>
          </p:nvSpPr>
          <p:spPr>
            <a:xfrm>
              <a:off x="5133974" y="1812471"/>
              <a:ext cx="7528089" cy="4332346"/>
            </a:xfrm>
            <a:prstGeom prst="roundRect">
              <a:avLst>
                <a:gd name="adj" fmla="val 3858"/>
              </a:avLst>
            </a:prstGeom>
            <a:solidFill>
              <a:srgbClr val="242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3810AB5E-9085-8933-CA61-5752DA983C92}"/>
                </a:ext>
              </a:extLst>
            </p:cNvPr>
            <p:cNvPicPr>
              <a:picLocks noChangeAspect="1"/>
            </p:cNvPicPr>
            <p:nvPr/>
          </p:nvPicPr>
          <p:blipFill rotWithShape="1">
            <a:blip r:embed="rId3">
              <a:extLst>
                <a:ext uri="{28A0092B-C50C-407E-A947-70E740481C1C}">
                  <a14:useLocalDpi xmlns:a14="http://schemas.microsoft.com/office/drawing/2010/main"/>
                </a:ext>
              </a:extLst>
            </a:blip>
            <a:srcRect l="-1450" t="-3534" r="-14363" b="1297"/>
            <a:stretch/>
          </p:blipFill>
          <p:spPr>
            <a:xfrm>
              <a:off x="5268298" y="1942280"/>
              <a:ext cx="7280198" cy="4069317"/>
            </a:xfrm>
            <a:prstGeom prst="roundRect">
              <a:avLst>
                <a:gd name="adj" fmla="val 2052"/>
              </a:avLst>
            </a:prstGeom>
            <a:solidFill>
              <a:srgbClr val="FFFFFF"/>
            </a:solidFill>
            <a:ln>
              <a:noFill/>
              <a:headEnd type="none" w="med" len="med"/>
              <a:tailEnd type="none" w="med" len="med"/>
            </a:ln>
            <a:effectLst/>
          </p:spPr>
        </p:pic>
      </p:grpSp>
      <p:sp>
        <p:nvSpPr>
          <p:cNvPr id="25" name="Rectangle 24">
            <a:extLst>
              <a:ext uri="{FF2B5EF4-FFF2-40B4-BE49-F238E27FC236}">
                <a16:creationId xmlns:a16="http://schemas.microsoft.com/office/drawing/2014/main" id="{8B2BFFFA-BC7D-8212-CE23-EAD700D2020D}"/>
              </a:ext>
            </a:extLst>
          </p:cNvPr>
          <p:cNvSpPr/>
          <p:nvPr/>
        </p:nvSpPr>
        <p:spPr bwMode="auto">
          <a:xfrm>
            <a:off x="588263" y="1916336"/>
            <a:ext cx="4356270" cy="419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Generate deep insights instantly</a:t>
            </a:r>
          </a:p>
          <a:p>
            <a:pPr marL="0" lvl="1" defTabSz="914192">
              <a:spcBef>
                <a:spcPts val="600"/>
              </a:spcBef>
              <a:defRPr/>
            </a:pPr>
            <a:r>
              <a:rPr kumimoji="0" lang="en-US" sz="1600" b="0" i="0" u="none" strike="noStrike" kern="1200" cap="none" spc="0" normalizeH="0" baseline="0" noProof="0" dirty="0">
                <a:ln w="3175">
                  <a:noFill/>
                </a:ln>
                <a:solidFill>
                  <a:schemeClr val="tx1"/>
                </a:solidFill>
                <a:effectLst/>
                <a:uLnTx/>
                <a:uFillTx/>
                <a:latin typeface="Segoe UI"/>
                <a:ea typeface="+mn-ea"/>
                <a:cs typeface="Segoe UI" pitchFamily="34" charset="0"/>
              </a:rPr>
              <a:t>Find personalized solutions for your workloads with an AI assistant that knows your environment.</a:t>
            </a:r>
          </a:p>
          <a:p>
            <a:pPr marL="0" marR="0" lvl="0" indent="0" algn="l" defTabSz="914192" rtl="0" eaLnBrk="1" fontAlgn="auto" latinLnBrk="0" hangingPunct="1">
              <a:lnSpc>
                <a:spcPct val="110000"/>
              </a:lnSpc>
              <a:spcBef>
                <a:spcPts val="3600"/>
              </a:spcBef>
              <a:spcAft>
                <a:spcPts val="0"/>
              </a:spcAft>
              <a:buClrTx/>
              <a:buSzTx/>
              <a:buFontTx/>
              <a:buNone/>
              <a:tabLst/>
              <a:defRPr/>
            </a:pPr>
            <a:r>
              <a:rPr kumimoji="0" lang="en-US" sz="16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pitchFamily="34" charset="0"/>
              </a:rPr>
              <a:t>Discover new cloud functionality</a:t>
            </a:r>
          </a:p>
          <a:p>
            <a:pPr marL="0" marR="0" lvl="1" indent="0" algn="l" defTabSz="914192"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w="3175">
                  <a:noFill/>
                </a:ln>
                <a:solidFill>
                  <a:schemeClr val="tx1"/>
                </a:solidFill>
                <a:effectLst/>
                <a:uLnTx/>
                <a:uFillTx/>
                <a:latin typeface="Segoe UI"/>
                <a:ea typeface="+mn-ea"/>
                <a:cs typeface="Segoe UI" pitchFamily="34" charset="0"/>
              </a:rPr>
              <a:t>Ask Copilot questions using natural language to discover and utilize the full functionality of Azure services.</a:t>
            </a:r>
          </a:p>
          <a:p>
            <a:pPr marL="0" marR="0" lvl="0" indent="0" algn="l" defTabSz="914192" rtl="0" eaLnBrk="1" fontAlgn="auto" latinLnBrk="0" hangingPunct="1">
              <a:lnSpc>
                <a:spcPct val="110000"/>
              </a:lnSpc>
              <a:spcBef>
                <a:spcPts val="3600"/>
              </a:spcBef>
              <a:spcAft>
                <a:spcPts val="0"/>
              </a:spcAft>
              <a:buClrTx/>
              <a:buSzTx/>
              <a:buFontTx/>
              <a:buNone/>
              <a:tabLst/>
              <a:defRPr/>
            </a:pPr>
            <a:r>
              <a:rPr kumimoji="0" lang="en-US" sz="16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pitchFamily="34" charset="0"/>
              </a:rPr>
              <a:t>Do complex tasks faster</a:t>
            </a:r>
          </a:p>
          <a:p>
            <a:pPr marL="0" marR="0" lvl="0" indent="0" defTabSz="932742" rtl="0" eaLnBrk="1" fontAlgn="auto" latinLnBrk="0" hangingPunct="1">
              <a:lnSpc>
                <a:spcPct val="12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chemeClr val="tx1"/>
                </a:solidFill>
                <a:effectLst/>
                <a:uLnTx/>
                <a:uFillTx/>
                <a:latin typeface="Segoe UI"/>
                <a:ea typeface="+mn-ea"/>
                <a:cs typeface="Segoe UI" pitchFamily="34" charset="0"/>
              </a:rPr>
              <a:t>Optimize processes, resources, and workloads with AI orchestration and analysis.</a:t>
            </a:r>
          </a:p>
        </p:txBody>
      </p:sp>
      <p:pic>
        <p:nvPicPr>
          <p:cNvPr id="1026" name="Picture 2" descr="Screenshot of Microsoft Copilot in Azure generating a policy to configure rate limiting.">
            <a:extLst>
              <a:ext uri="{FF2B5EF4-FFF2-40B4-BE49-F238E27FC236}">
                <a16:creationId xmlns:a16="http://schemas.microsoft.com/office/drawing/2014/main" id="{C1DDC8CB-2DA6-3E87-52DA-4DA44415C05A}"/>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581713" y="2072874"/>
            <a:ext cx="6465908" cy="380772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7F1E2EF-33DF-6461-CC1D-E46D3224EB17}"/>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3" name="Rectangle: Rounded Corners 2">
              <a:extLst>
                <a:ext uri="{FF2B5EF4-FFF2-40B4-BE49-F238E27FC236}">
                  <a16:creationId xmlns:a16="http://schemas.microsoft.com/office/drawing/2014/main" id="{6077C0EB-C5D0-584D-27F1-95C6A9E934F8}"/>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B07A083-8453-823E-7BB9-16EFD5AB0FA9}"/>
                </a:ext>
              </a:extLst>
            </p:cNvPr>
            <p:cNvSpPr txBox="1"/>
            <p:nvPr/>
          </p:nvSpPr>
          <p:spPr>
            <a:xfrm>
              <a:off x="10848975" y="563209"/>
              <a:ext cx="765550" cy="276999"/>
            </a:xfrm>
            <a:prstGeom prst="rect">
              <a:avLst/>
            </a:prstGeom>
            <a:noFill/>
          </p:spPr>
          <p:txBody>
            <a:bodyPr wrap="square">
              <a:spAutoFit/>
            </a:bodyPr>
            <a:lstStyle/>
            <a:p>
              <a:pPr algn="r"/>
              <a:r>
                <a:rPr lang="en-US" sz="1200">
                  <a:solidFill>
                    <a:schemeClr val="bg1"/>
                  </a:solidFill>
                </a:rPr>
                <a:t>Platform</a:t>
              </a:r>
            </a:p>
          </p:txBody>
        </p:sp>
        <p:pic>
          <p:nvPicPr>
            <p:cNvPr id="5" name="Graphic 4">
              <a:extLst>
                <a:ext uri="{FF2B5EF4-FFF2-40B4-BE49-F238E27FC236}">
                  <a16:creationId xmlns:a16="http://schemas.microsoft.com/office/drawing/2014/main" id="{4DE6C333-7283-5DAD-A352-BDCFCC38BD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38988" y="568048"/>
              <a:ext cx="267320" cy="267320"/>
            </a:xfrm>
            <a:prstGeom prst="rect">
              <a:avLst/>
            </a:prstGeom>
          </p:spPr>
        </p:pic>
      </p:grpSp>
    </p:spTree>
    <p:extLst>
      <p:ext uri="{BB962C8B-B14F-4D97-AF65-F5344CB8AC3E}">
        <p14:creationId xmlns:p14="http://schemas.microsoft.com/office/powerpoint/2010/main" val="281205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8ACA353-CA05-9429-7170-46F5A9820796}"/>
              </a:ext>
            </a:extLst>
          </p:cNvPr>
          <p:cNvSpPr txBox="1"/>
          <p:nvPr/>
        </p:nvSpPr>
        <p:spPr>
          <a:xfrm>
            <a:off x="588963" y="1558394"/>
            <a:ext cx="838371" cy="430887"/>
          </a:xfrm>
          <a:prstGeom prst="rect">
            <a:avLst/>
          </a:prstGeom>
          <a:noFill/>
        </p:spPr>
        <p:txBody>
          <a:bodyPr wrap="none" lIns="0" tIns="0" rIns="0" bIns="0" rtlCol="0">
            <a:spAutoFit/>
          </a:bodyPr>
          <a:lstStyle/>
          <a:p>
            <a:pPr algn="l"/>
            <a:r>
              <a:rPr lang="en-US" sz="2800">
                <a:latin typeface="+mj-lt"/>
              </a:rPr>
              <a:t>Scale</a:t>
            </a:r>
            <a:endParaRPr lang="en-US" sz="2400">
              <a:latin typeface="+mj-lt"/>
            </a:endParaRPr>
          </a:p>
        </p:txBody>
      </p:sp>
      <p:grpSp>
        <p:nvGrpSpPr>
          <p:cNvPr id="29" name="Group 28">
            <a:extLst>
              <a:ext uri="{FF2B5EF4-FFF2-40B4-BE49-F238E27FC236}">
                <a16:creationId xmlns:a16="http://schemas.microsoft.com/office/drawing/2014/main" id="{7E7A9060-4A76-DDB2-BACE-5193A07805EB}"/>
              </a:ext>
              <a:ext uri="{C183D7F6-B498-43B3-948B-1728B52AA6E4}">
                <adec:decorative xmlns:adec="http://schemas.microsoft.com/office/drawing/2017/decorative" val="1"/>
              </a:ext>
            </a:extLst>
          </p:cNvPr>
          <p:cNvGrpSpPr/>
          <p:nvPr/>
        </p:nvGrpSpPr>
        <p:grpSpPr>
          <a:xfrm>
            <a:off x="588963" y="2242713"/>
            <a:ext cx="3816125" cy="3342625"/>
            <a:chOff x="1287739" y="2242713"/>
            <a:chExt cx="3816125" cy="3342625"/>
          </a:xfrm>
        </p:grpSpPr>
        <p:sp>
          <p:nvSpPr>
            <p:cNvPr id="6" name="TextBox 5">
              <a:extLst>
                <a:ext uri="{FF2B5EF4-FFF2-40B4-BE49-F238E27FC236}">
                  <a16:creationId xmlns:a16="http://schemas.microsoft.com/office/drawing/2014/main" id="{6ADB5F07-4705-A167-CE4B-73DE760CDA49}"/>
                </a:ext>
              </a:extLst>
            </p:cNvPr>
            <p:cNvSpPr txBox="1"/>
            <p:nvPr/>
          </p:nvSpPr>
          <p:spPr>
            <a:xfrm>
              <a:off x="1738252" y="3120658"/>
              <a:ext cx="3365612" cy="6463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b="1" dirty="0">
                  <a:latin typeface="+mj-lt"/>
                  <a:cs typeface="Segoe UI" panose="020B0502040204020203" pitchFamily="34" charset="0"/>
                </a:rPr>
                <a:t>Autoscale</a:t>
              </a:r>
              <a:r>
                <a:rPr lang="en-US" dirty="0">
                  <a:latin typeface="Segoe UI" panose="020B0502040204020203" pitchFamily="34" charset="0"/>
                  <a:cs typeface="Segoe UI" panose="020B0502040204020203" pitchFamily="34" charset="0"/>
                </a:rPr>
                <a:t> to meet any application demand</a:t>
              </a:r>
              <a:endParaRPr kumimoji="0" lang="en-US" sz="180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B3790371-C1FA-C16B-2EA7-8129C9A5E4DF}"/>
                </a:ext>
              </a:extLst>
            </p:cNvPr>
            <p:cNvSpPr txBox="1"/>
            <p:nvPr/>
          </p:nvSpPr>
          <p:spPr>
            <a:xfrm>
              <a:off x="1738252" y="4003124"/>
              <a:ext cx="3365612" cy="6463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b="1">
                  <a:latin typeface="+mj-lt"/>
                  <a:cs typeface="Segoe UI" panose="020B0502040204020203" pitchFamily="34" charset="0"/>
                </a:rPr>
                <a:t>5,000</a:t>
              </a:r>
              <a:r>
                <a:rPr lang="en-US">
                  <a:latin typeface="Segoe UI" panose="020B0502040204020203" pitchFamily="34" charset="0"/>
                  <a:cs typeface="Segoe UI" panose="020B0502040204020203" pitchFamily="34" charset="0"/>
                </a:rPr>
                <a:t> node scale limit </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for AKS enabled by default</a:t>
              </a:r>
              <a:endParaRPr kumimoji="0" lang="en-US" sz="180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B574B95-9D5D-8D1D-68FC-365D38EC54FB}"/>
                </a:ext>
              </a:extLst>
            </p:cNvPr>
            <p:cNvSpPr txBox="1"/>
            <p:nvPr/>
          </p:nvSpPr>
          <p:spPr>
            <a:xfrm>
              <a:off x="1738252" y="4939007"/>
              <a:ext cx="3265028" cy="646331"/>
            </a:xfrm>
            <a:prstGeom prst="rect">
              <a:avLst/>
            </a:prstGeom>
            <a:noFill/>
          </p:spPr>
          <p:txBody>
            <a:bodyPr wrap="square">
              <a:spAutoFit/>
            </a:bodyPr>
            <a:lstStyle/>
            <a:p>
              <a:pPr rtl="0"/>
              <a:r>
                <a:rPr lang="en-US">
                  <a:latin typeface="+mj-lt"/>
                </a:rPr>
                <a:t>Limitless</a:t>
              </a:r>
              <a:r>
                <a:rPr lang="en-US"/>
                <a:t> and elastic </a:t>
              </a:r>
              <a:br>
                <a:rPr lang="en-US"/>
              </a:br>
              <a:r>
                <a:rPr lang="en-US"/>
                <a:t>scalability for your data</a:t>
              </a:r>
            </a:p>
          </p:txBody>
        </p:sp>
        <p:sp>
          <p:nvSpPr>
            <p:cNvPr id="2" name="TextBox 1">
              <a:extLst>
                <a:ext uri="{FF2B5EF4-FFF2-40B4-BE49-F238E27FC236}">
                  <a16:creationId xmlns:a16="http://schemas.microsoft.com/office/drawing/2014/main" id="{D5DD1072-9606-D63A-AE4E-E4F910402EF2}"/>
                </a:ext>
              </a:extLst>
            </p:cNvPr>
            <p:cNvSpPr txBox="1"/>
            <p:nvPr/>
          </p:nvSpPr>
          <p:spPr>
            <a:xfrm>
              <a:off x="1738252" y="2242713"/>
              <a:ext cx="3239749" cy="6463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t>60+ </a:t>
              </a:r>
              <a:r>
                <a:rPr kumimoji="0" lang="en-US" sz="1800" b="0"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t>Azure regions, more </a:t>
              </a:r>
              <a:br>
                <a:rPr kumimoji="0" lang="en-US" sz="1800" b="0"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br>
              <a:r>
                <a:rPr kumimoji="0" lang="en-US" sz="1800" b="0"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t>than other cloud provider</a:t>
              </a:r>
              <a:endParaRPr kumimoji="0" lang="en-US" sz="1800" b="0" i="0" u="none" strike="noStrike" kern="1200" cap="none" spc="0" normalizeH="0" baseline="0" noProof="0">
                <a:ln>
                  <a:noFill/>
                </a:ln>
                <a:effectLst/>
                <a:uLnTx/>
                <a:uFillTx/>
                <a:latin typeface="Segoe Sans Text"/>
                <a:ea typeface="+mn-ea"/>
                <a:cs typeface="+mn-cs"/>
              </a:endParaRPr>
            </a:p>
          </p:txBody>
        </p:sp>
        <p:sp>
          <p:nvSpPr>
            <p:cNvPr id="8" name="Graphic 32">
              <a:extLst>
                <a:ext uri="{FF2B5EF4-FFF2-40B4-BE49-F238E27FC236}">
                  <a16:creationId xmlns:a16="http://schemas.microsoft.com/office/drawing/2014/main" id="{02A0D1CF-3DEF-E92B-EDF9-3154AFF43428}"/>
                </a:ext>
                <a:ext uri="{C183D7F6-B498-43B3-948B-1728B52AA6E4}">
                  <adec:decorative xmlns:adec="http://schemas.microsoft.com/office/drawing/2017/decorative" val="1"/>
                </a:ext>
              </a:extLst>
            </p:cNvPr>
            <p:cNvSpPr>
              <a:spLocks/>
            </p:cNvSpPr>
            <p:nvPr/>
          </p:nvSpPr>
          <p:spPr>
            <a:xfrm>
              <a:off x="1308704" y="2341773"/>
              <a:ext cx="230832" cy="230832"/>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sz="1600" kern="0">
                <a:solidFill>
                  <a:srgbClr val="FFFFFF"/>
                </a:solidFill>
                <a:latin typeface="Segoe UI Semibold" panose="020B0702040204020203" pitchFamily="34" charset="0"/>
                <a:cs typeface="Segoe UI Semibold" panose="020B0702040204020203" pitchFamily="34" charset="0"/>
              </a:endParaRPr>
            </a:p>
          </p:txBody>
        </p:sp>
        <p:sp>
          <p:nvSpPr>
            <p:cNvPr id="15" name="Graphic 32">
              <a:extLst>
                <a:ext uri="{FF2B5EF4-FFF2-40B4-BE49-F238E27FC236}">
                  <a16:creationId xmlns:a16="http://schemas.microsoft.com/office/drawing/2014/main" id="{7CA3607F-D48B-C923-BEC8-1E9D8BCBE1CA}"/>
                </a:ext>
                <a:ext uri="{C183D7F6-B498-43B3-948B-1728B52AA6E4}">
                  <adec:decorative xmlns:adec="http://schemas.microsoft.com/office/drawing/2017/decorative" val="1"/>
                </a:ext>
              </a:extLst>
            </p:cNvPr>
            <p:cNvSpPr>
              <a:spLocks/>
            </p:cNvSpPr>
            <p:nvPr/>
          </p:nvSpPr>
          <p:spPr>
            <a:xfrm>
              <a:off x="1306305" y="3176092"/>
              <a:ext cx="230832" cy="230832"/>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sz="1600" kern="0">
                <a:solidFill>
                  <a:srgbClr val="FFFFFF"/>
                </a:solidFill>
                <a:latin typeface="Segoe UI Semibold" panose="020B0702040204020203" pitchFamily="34" charset="0"/>
                <a:cs typeface="Segoe UI Semibold" panose="020B0702040204020203" pitchFamily="34" charset="0"/>
              </a:endParaRPr>
            </a:p>
          </p:txBody>
        </p:sp>
        <p:sp>
          <p:nvSpPr>
            <p:cNvPr id="17" name="Graphic 32">
              <a:extLst>
                <a:ext uri="{FF2B5EF4-FFF2-40B4-BE49-F238E27FC236}">
                  <a16:creationId xmlns:a16="http://schemas.microsoft.com/office/drawing/2014/main" id="{EA304A06-47E4-921B-0881-1A6BAC40D0D4}"/>
                </a:ext>
                <a:ext uri="{C183D7F6-B498-43B3-948B-1728B52AA6E4}">
                  <adec:decorative xmlns:adec="http://schemas.microsoft.com/office/drawing/2017/decorative" val="1"/>
                </a:ext>
              </a:extLst>
            </p:cNvPr>
            <p:cNvSpPr>
              <a:spLocks/>
            </p:cNvSpPr>
            <p:nvPr/>
          </p:nvSpPr>
          <p:spPr>
            <a:xfrm>
              <a:off x="1287739" y="4095458"/>
              <a:ext cx="230832" cy="230832"/>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sz="1600" kern="0">
                <a:solidFill>
                  <a:srgbClr val="FFFFFF"/>
                </a:solidFill>
                <a:latin typeface="Segoe UI Semibold" panose="020B0702040204020203" pitchFamily="34" charset="0"/>
                <a:cs typeface="Segoe UI Semibold" panose="020B0702040204020203" pitchFamily="34" charset="0"/>
              </a:endParaRPr>
            </a:p>
          </p:txBody>
        </p:sp>
        <p:sp>
          <p:nvSpPr>
            <p:cNvPr id="19" name="Graphic 32">
              <a:extLst>
                <a:ext uri="{FF2B5EF4-FFF2-40B4-BE49-F238E27FC236}">
                  <a16:creationId xmlns:a16="http://schemas.microsoft.com/office/drawing/2014/main" id="{87C1A58D-F337-F288-E660-8A02DA070A6D}"/>
                </a:ext>
                <a:ext uri="{C183D7F6-B498-43B3-948B-1728B52AA6E4}">
                  <adec:decorative xmlns:adec="http://schemas.microsoft.com/office/drawing/2017/decorative" val="1"/>
                </a:ext>
              </a:extLst>
            </p:cNvPr>
            <p:cNvSpPr>
              <a:spLocks/>
            </p:cNvSpPr>
            <p:nvPr/>
          </p:nvSpPr>
          <p:spPr>
            <a:xfrm>
              <a:off x="1311394" y="5034102"/>
              <a:ext cx="230832" cy="230832"/>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sz="1600" kern="0">
                <a:solidFill>
                  <a:srgbClr val="FFFFFF"/>
                </a:solidFill>
                <a:latin typeface="Segoe UI Semibold" panose="020B0702040204020203" pitchFamily="34" charset="0"/>
                <a:cs typeface="Segoe UI Semibold" panose="020B0702040204020203" pitchFamily="34" charset="0"/>
              </a:endParaRPr>
            </a:p>
          </p:txBody>
        </p:sp>
      </p:grpSp>
      <p:sp>
        <p:nvSpPr>
          <p:cNvPr id="18" name="TextBox 17">
            <a:extLst>
              <a:ext uri="{FF2B5EF4-FFF2-40B4-BE49-F238E27FC236}">
                <a16:creationId xmlns:a16="http://schemas.microsoft.com/office/drawing/2014/main" id="{837445AB-1D8F-AC70-D3F9-18C1F2398525}"/>
              </a:ext>
            </a:extLst>
          </p:cNvPr>
          <p:cNvSpPr txBox="1"/>
          <p:nvPr/>
        </p:nvSpPr>
        <p:spPr>
          <a:xfrm>
            <a:off x="5342618" y="1558394"/>
            <a:ext cx="2079800" cy="430887"/>
          </a:xfrm>
          <a:prstGeom prst="rect">
            <a:avLst/>
          </a:prstGeom>
          <a:noFill/>
        </p:spPr>
        <p:txBody>
          <a:bodyPr wrap="none" lIns="0" tIns="0" rIns="0" bIns="0" rtlCol="0">
            <a:spAutoFit/>
          </a:bodyPr>
          <a:lstStyle/>
          <a:p>
            <a:pPr algn="l"/>
            <a:r>
              <a:rPr lang="en-US" sz="2800">
                <a:latin typeface="+mj-lt"/>
              </a:rPr>
              <a:t>Performance</a:t>
            </a:r>
            <a:endParaRPr lang="en-US" sz="2400">
              <a:latin typeface="+mj-lt"/>
            </a:endParaRPr>
          </a:p>
        </p:txBody>
      </p:sp>
      <p:grpSp>
        <p:nvGrpSpPr>
          <p:cNvPr id="34" name="Group 33">
            <a:extLst>
              <a:ext uri="{FF2B5EF4-FFF2-40B4-BE49-F238E27FC236}">
                <a16:creationId xmlns:a16="http://schemas.microsoft.com/office/drawing/2014/main" id="{CAD46C2F-5FB2-D0B4-BF02-965BEB80413B}"/>
              </a:ext>
              <a:ext uri="{C183D7F6-B498-43B3-948B-1728B52AA6E4}">
                <adec:decorative xmlns:adec="http://schemas.microsoft.com/office/drawing/2017/decorative" val="1"/>
              </a:ext>
            </a:extLst>
          </p:cNvPr>
          <p:cNvGrpSpPr/>
          <p:nvPr/>
        </p:nvGrpSpPr>
        <p:grpSpPr>
          <a:xfrm>
            <a:off x="5342618" y="2242713"/>
            <a:ext cx="4108118" cy="3380447"/>
            <a:chOff x="7292001" y="2242713"/>
            <a:chExt cx="4108118" cy="3380447"/>
          </a:xfrm>
        </p:grpSpPr>
        <p:sp>
          <p:nvSpPr>
            <p:cNvPr id="5" name="TextBox 4">
              <a:extLst>
                <a:ext uri="{FF2B5EF4-FFF2-40B4-BE49-F238E27FC236}">
                  <a16:creationId xmlns:a16="http://schemas.microsoft.com/office/drawing/2014/main" id="{C1F07042-ACFA-114A-217F-28BA5389E86E}"/>
                </a:ext>
              </a:extLst>
            </p:cNvPr>
            <p:cNvSpPr txBox="1"/>
            <p:nvPr/>
          </p:nvSpPr>
          <p:spPr>
            <a:xfrm>
              <a:off x="7694234" y="3066664"/>
              <a:ext cx="3602934" cy="6463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ea typeface="Calibri" panose="020F0502020204030204" pitchFamily="34" charset="0"/>
                  <a:cs typeface="Segoe UI" panose="020B0502040204020203" pitchFamily="34" charset="0"/>
                </a:rPr>
                <a:t>U</a:t>
              </a:r>
              <a:r>
                <a:rPr kumimoji="0" lang="en-US" sz="1800" b="0"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t>p to </a:t>
              </a:r>
              <a:r>
                <a:rPr kumimoji="0" lang="en-US" sz="1800" b="1" i="0" u="none" strike="noStrike" kern="1200" cap="none" spc="0" normalizeH="0" baseline="0" noProof="0">
                  <a:ln>
                    <a:noFill/>
                  </a:ln>
                  <a:effectLst/>
                  <a:uLnTx/>
                  <a:uFillTx/>
                  <a:latin typeface="+mj-lt"/>
                  <a:ea typeface="Calibri" panose="020F0502020204030204" pitchFamily="34" charset="0"/>
                  <a:cs typeface="Segoe UI" panose="020B0502040204020203" pitchFamily="34" charset="0"/>
                </a:rPr>
                <a:t>99.999% </a:t>
              </a:r>
              <a:r>
                <a:rPr kumimoji="0" lang="en-US" sz="1800"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t>database availability SLA</a:t>
              </a:r>
              <a:r>
                <a:rPr kumimoji="0" lang="en-US" sz="180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a:t>
              </a:r>
            </a:p>
          </p:txBody>
        </p:sp>
        <p:sp>
          <p:nvSpPr>
            <p:cNvPr id="16" name="TextBox 15">
              <a:extLst>
                <a:ext uri="{FF2B5EF4-FFF2-40B4-BE49-F238E27FC236}">
                  <a16:creationId xmlns:a16="http://schemas.microsoft.com/office/drawing/2014/main" id="{5AE8A0A3-7947-202F-4907-662FD1239149}"/>
                </a:ext>
              </a:extLst>
            </p:cNvPr>
            <p:cNvSpPr txBox="1"/>
            <p:nvPr/>
          </p:nvSpPr>
          <p:spPr>
            <a:xfrm>
              <a:off x="7694234" y="2242713"/>
              <a:ext cx="3410910" cy="6463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ea typeface="Calibri" panose="020F0502020204030204" pitchFamily="34" charset="0"/>
                  <a:cs typeface="Segoe UI" panose="020B0502040204020203" pitchFamily="34" charset="0"/>
                </a:rPr>
                <a:t>Up to </a:t>
              </a:r>
              <a:r>
                <a:rPr kumimoji="0" lang="en-US" sz="1800" b="1" i="0" u="none" strike="noStrike" kern="1200" cap="none" spc="0" normalizeH="0" baseline="0" noProof="0">
                  <a:ln>
                    <a:noFill/>
                  </a:ln>
                  <a:effectLst/>
                  <a:uLnTx/>
                  <a:uFillTx/>
                  <a:latin typeface="+mj-lt"/>
                  <a:ea typeface="Calibri" panose="020F0502020204030204" pitchFamily="34" charset="0"/>
                  <a:cs typeface="Segoe UI" panose="020B0502040204020203" pitchFamily="34" charset="0"/>
                </a:rPr>
                <a:t>99.95% </a:t>
              </a:r>
              <a:r>
                <a:rPr kumimoji="0" lang="en-US" sz="1800"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t>application service availability SLA </a:t>
              </a:r>
              <a:endParaRPr kumimoji="0" lang="en-US" sz="1800" i="0" u="none" strike="noStrike" kern="1200" cap="none" spc="0" normalizeH="0" baseline="0" noProof="0">
                <a:ln>
                  <a:noFill/>
                </a:ln>
                <a:effectLst/>
                <a:uLnTx/>
                <a:uFillTx/>
                <a:latin typeface="Segoe Sans Text"/>
                <a:ea typeface="+mn-ea"/>
                <a:cs typeface="+mn-cs"/>
              </a:endParaRPr>
            </a:p>
          </p:txBody>
        </p:sp>
        <p:sp>
          <p:nvSpPr>
            <p:cNvPr id="22" name="TextBox 21">
              <a:extLst>
                <a:ext uri="{FF2B5EF4-FFF2-40B4-BE49-F238E27FC236}">
                  <a16:creationId xmlns:a16="http://schemas.microsoft.com/office/drawing/2014/main" id="{93160768-2081-9397-7B7A-AABEF24B7980}"/>
                </a:ext>
              </a:extLst>
            </p:cNvPr>
            <p:cNvSpPr txBox="1"/>
            <p:nvPr/>
          </p:nvSpPr>
          <p:spPr>
            <a:xfrm>
              <a:off x="7694234" y="4976829"/>
              <a:ext cx="3705885" cy="646331"/>
            </a:xfrm>
            <a:prstGeom prst="rect">
              <a:avLst/>
            </a:prstGeom>
            <a:noFill/>
          </p:spPr>
          <p:txBody>
            <a:bodyPr wrap="square">
              <a:spAutoFit/>
            </a:bodyPr>
            <a:lstStyle/>
            <a:p>
              <a:r>
                <a:rPr lang="en-US">
                  <a:latin typeface="+mj-lt"/>
                </a:rPr>
                <a:t>&lt; 10 </a:t>
              </a:r>
              <a:r>
                <a:rPr lang="en-US"/>
                <a:t>millisecond </a:t>
              </a:r>
              <a:br>
                <a:rPr lang="en-US"/>
              </a:br>
              <a:r>
                <a:rPr lang="en-US"/>
                <a:t>database latency</a:t>
              </a:r>
              <a:endParaRPr lang="en-US">
                <a:highlight>
                  <a:srgbClr val="FFFF00"/>
                </a:highlight>
              </a:endParaRPr>
            </a:p>
          </p:txBody>
        </p:sp>
        <p:sp>
          <p:nvSpPr>
            <p:cNvPr id="23" name="TextBox 22">
              <a:extLst>
                <a:ext uri="{FF2B5EF4-FFF2-40B4-BE49-F238E27FC236}">
                  <a16:creationId xmlns:a16="http://schemas.microsoft.com/office/drawing/2014/main" id="{81269275-6C97-CF92-83BE-940962941044}"/>
                </a:ext>
              </a:extLst>
            </p:cNvPr>
            <p:cNvSpPr txBox="1"/>
            <p:nvPr/>
          </p:nvSpPr>
          <p:spPr>
            <a:xfrm>
              <a:off x="7694234" y="4052202"/>
              <a:ext cx="3119955"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ea typeface="Calibri" panose="020F0502020204030204" pitchFamily="34" charset="0"/>
                  <a:cs typeface="Segoe UI" panose="020B0502040204020203" pitchFamily="34" charset="0"/>
                </a:rPr>
                <a:t>U</a:t>
              </a:r>
              <a:r>
                <a:rPr kumimoji="0" lang="en-US" b="0"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t>p to </a:t>
              </a:r>
              <a:r>
                <a:rPr kumimoji="0" lang="en-US" b="1" i="0" u="none" strike="noStrike" kern="1200" cap="none" spc="0" normalizeH="0" baseline="0" noProof="0">
                  <a:ln>
                    <a:noFill/>
                  </a:ln>
                  <a:effectLst/>
                  <a:uLnTx/>
                  <a:uFillTx/>
                  <a:latin typeface="+mj-lt"/>
                  <a:ea typeface="Calibri" panose="020F0502020204030204" pitchFamily="34" charset="0"/>
                  <a:cs typeface="Segoe UI" panose="020B0502040204020203" pitchFamily="34" charset="0"/>
                </a:rPr>
                <a:t>99.9% </a:t>
              </a:r>
              <a:r>
                <a:rPr kumimoji="0" lang="en-US"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t>AI service availability SLA</a:t>
              </a:r>
              <a:r>
                <a:rPr kumimoji="0" lang="en-US"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a:t>
              </a:r>
            </a:p>
          </p:txBody>
        </p:sp>
        <p:sp>
          <p:nvSpPr>
            <p:cNvPr id="13" name="Graphic 32">
              <a:extLst>
                <a:ext uri="{FF2B5EF4-FFF2-40B4-BE49-F238E27FC236}">
                  <a16:creationId xmlns:a16="http://schemas.microsoft.com/office/drawing/2014/main" id="{CCF42794-62BD-A9A2-1F1E-123835884F2F}"/>
                </a:ext>
                <a:ext uri="{C183D7F6-B498-43B3-948B-1728B52AA6E4}">
                  <adec:decorative xmlns:adec="http://schemas.microsoft.com/office/drawing/2017/decorative" val="1"/>
                </a:ext>
              </a:extLst>
            </p:cNvPr>
            <p:cNvSpPr>
              <a:spLocks/>
            </p:cNvSpPr>
            <p:nvPr/>
          </p:nvSpPr>
          <p:spPr>
            <a:xfrm>
              <a:off x="7292001" y="2341772"/>
              <a:ext cx="230832" cy="230832"/>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sz="1600" kern="0">
                <a:solidFill>
                  <a:srgbClr val="FFFFFF"/>
                </a:solidFill>
                <a:latin typeface="Segoe UI Semibold" panose="020B0702040204020203" pitchFamily="34" charset="0"/>
                <a:cs typeface="Segoe UI Semibold" panose="020B0702040204020203" pitchFamily="34" charset="0"/>
              </a:endParaRPr>
            </a:p>
          </p:txBody>
        </p:sp>
        <p:sp>
          <p:nvSpPr>
            <p:cNvPr id="21" name="Graphic 32">
              <a:extLst>
                <a:ext uri="{FF2B5EF4-FFF2-40B4-BE49-F238E27FC236}">
                  <a16:creationId xmlns:a16="http://schemas.microsoft.com/office/drawing/2014/main" id="{D977147C-DC6D-F1F5-34C6-BB800A4D34C0}"/>
                </a:ext>
                <a:ext uri="{C183D7F6-B498-43B3-948B-1728B52AA6E4}">
                  <adec:decorative xmlns:adec="http://schemas.microsoft.com/office/drawing/2017/decorative" val="1"/>
                </a:ext>
              </a:extLst>
            </p:cNvPr>
            <p:cNvSpPr>
              <a:spLocks/>
            </p:cNvSpPr>
            <p:nvPr/>
          </p:nvSpPr>
          <p:spPr>
            <a:xfrm>
              <a:off x="7292001" y="3189907"/>
              <a:ext cx="230832" cy="230832"/>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sz="1600" kern="0">
                <a:solidFill>
                  <a:srgbClr val="FFFFFF"/>
                </a:solidFill>
                <a:latin typeface="Segoe UI Semibold" panose="020B0702040204020203" pitchFamily="34" charset="0"/>
                <a:cs typeface="Segoe UI Semibold" panose="020B0702040204020203" pitchFamily="34" charset="0"/>
              </a:endParaRPr>
            </a:p>
          </p:txBody>
        </p:sp>
        <p:sp>
          <p:nvSpPr>
            <p:cNvPr id="24" name="Graphic 32">
              <a:extLst>
                <a:ext uri="{FF2B5EF4-FFF2-40B4-BE49-F238E27FC236}">
                  <a16:creationId xmlns:a16="http://schemas.microsoft.com/office/drawing/2014/main" id="{46AC9E49-A141-A6C4-FA77-AEE0A58E4029}"/>
                </a:ext>
                <a:ext uri="{C183D7F6-B498-43B3-948B-1728B52AA6E4}">
                  <adec:decorative xmlns:adec="http://schemas.microsoft.com/office/drawing/2017/decorative" val="1"/>
                </a:ext>
              </a:extLst>
            </p:cNvPr>
            <p:cNvSpPr>
              <a:spLocks/>
            </p:cNvSpPr>
            <p:nvPr/>
          </p:nvSpPr>
          <p:spPr>
            <a:xfrm>
              <a:off x="7295660" y="4095457"/>
              <a:ext cx="230832" cy="230832"/>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sz="1600" kern="0">
                <a:solidFill>
                  <a:srgbClr val="FFFFFF"/>
                </a:solidFill>
                <a:latin typeface="Segoe UI Semibold" panose="020B0702040204020203" pitchFamily="34" charset="0"/>
                <a:cs typeface="Segoe UI Semibold" panose="020B0702040204020203" pitchFamily="34" charset="0"/>
              </a:endParaRPr>
            </a:p>
          </p:txBody>
        </p:sp>
        <p:sp>
          <p:nvSpPr>
            <p:cNvPr id="25" name="Graphic 32">
              <a:extLst>
                <a:ext uri="{FF2B5EF4-FFF2-40B4-BE49-F238E27FC236}">
                  <a16:creationId xmlns:a16="http://schemas.microsoft.com/office/drawing/2014/main" id="{F37E3A40-8BED-C660-0FBD-BE3693959835}"/>
                </a:ext>
                <a:ext uri="{C183D7F6-B498-43B3-948B-1728B52AA6E4}">
                  <adec:decorative xmlns:adec="http://schemas.microsoft.com/office/drawing/2017/decorative" val="1"/>
                </a:ext>
              </a:extLst>
            </p:cNvPr>
            <p:cNvSpPr>
              <a:spLocks/>
            </p:cNvSpPr>
            <p:nvPr/>
          </p:nvSpPr>
          <p:spPr>
            <a:xfrm>
              <a:off x="7292001" y="5034101"/>
              <a:ext cx="230832" cy="230832"/>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sz="1600" kern="0">
                <a:solidFill>
                  <a:srgbClr val="FFFFFF"/>
                </a:solidFill>
                <a:latin typeface="Segoe UI Semibold" panose="020B0702040204020203" pitchFamily="34" charset="0"/>
                <a:cs typeface="Segoe UI Semibold" panose="020B0702040204020203" pitchFamily="34" charset="0"/>
              </a:endParaRPr>
            </a:p>
          </p:txBody>
        </p:sp>
      </p:grpSp>
      <p:grpSp>
        <p:nvGrpSpPr>
          <p:cNvPr id="4" name="Group 3">
            <a:extLst>
              <a:ext uri="{FF2B5EF4-FFF2-40B4-BE49-F238E27FC236}">
                <a16:creationId xmlns:a16="http://schemas.microsoft.com/office/drawing/2014/main" id="{8C31958E-2632-61EC-BB2F-3283287DD0AA}"/>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7" name="Rectangle: Rounded Corners 6">
              <a:extLst>
                <a:ext uri="{FF2B5EF4-FFF2-40B4-BE49-F238E27FC236}">
                  <a16:creationId xmlns:a16="http://schemas.microsoft.com/office/drawing/2014/main" id="{7D860BDB-D1B3-5568-0DEC-92EE99957422}"/>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0D5DC1F6-2ED2-5BBC-961D-CC347305E068}"/>
                </a:ext>
              </a:extLst>
            </p:cNvPr>
            <p:cNvSpPr txBox="1"/>
            <p:nvPr/>
          </p:nvSpPr>
          <p:spPr>
            <a:xfrm>
              <a:off x="10848975" y="563209"/>
              <a:ext cx="765550" cy="276999"/>
            </a:xfrm>
            <a:prstGeom prst="rect">
              <a:avLst/>
            </a:prstGeom>
            <a:noFill/>
          </p:spPr>
          <p:txBody>
            <a:bodyPr wrap="square">
              <a:spAutoFit/>
            </a:bodyPr>
            <a:lstStyle/>
            <a:p>
              <a:pPr algn="r"/>
              <a:r>
                <a:rPr lang="en-US" sz="1200">
                  <a:solidFill>
                    <a:schemeClr val="bg1"/>
                  </a:solidFill>
                </a:rPr>
                <a:t>Platform</a:t>
              </a:r>
            </a:p>
          </p:txBody>
        </p:sp>
        <p:pic>
          <p:nvPicPr>
            <p:cNvPr id="26" name="Graphic 25">
              <a:extLst>
                <a:ext uri="{FF2B5EF4-FFF2-40B4-BE49-F238E27FC236}">
                  <a16:creationId xmlns:a16="http://schemas.microsoft.com/office/drawing/2014/main" id="{5AEF72A1-B42D-4C38-DC64-DDCF5514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8988" y="568048"/>
              <a:ext cx="267320" cy="267320"/>
            </a:xfrm>
            <a:prstGeom prst="rect">
              <a:avLst/>
            </a:prstGeom>
          </p:spPr>
        </p:pic>
      </p:grpSp>
      <p:sp>
        <p:nvSpPr>
          <p:cNvPr id="27" name="Title 26">
            <a:extLst>
              <a:ext uri="{FF2B5EF4-FFF2-40B4-BE49-F238E27FC236}">
                <a16:creationId xmlns:a16="http://schemas.microsoft.com/office/drawing/2014/main" id="{D05A9A14-2869-7FC9-A64A-DE6288023497}"/>
              </a:ext>
            </a:extLst>
          </p:cNvPr>
          <p:cNvSpPr>
            <a:spLocks noGrp="1"/>
          </p:cNvSpPr>
          <p:nvPr>
            <p:ph type="title"/>
          </p:nvPr>
        </p:nvSpPr>
        <p:spPr>
          <a:xfrm>
            <a:off x="588963" y="457200"/>
            <a:ext cx="11017250" cy="554038"/>
          </a:xfrm>
        </p:spPr>
        <p:txBody>
          <a:bodyPr/>
          <a:lstStyle/>
          <a:p>
            <a:r>
              <a:rPr lang="en-US" noProof="0"/>
              <a:t>Scale and performance for all your apps</a:t>
            </a:r>
            <a:endParaRPr lang="en-US"/>
          </a:p>
        </p:txBody>
      </p:sp>
    </p:spTree>
    <p:extLst>
      <p:ext uri="{BB962C8B-B14F-4D97-AF65-F5344CB8AC3E}">
        <p14:creationId xmlns:p14="http://schemas.microsoft.com/office/powerpoint/2010/main" val="354730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E8A0A3-7947-202F-4907-662FD1239149}"/>
              </a:ext>
            </a:extLst>
          </p:cNvPr>
          <p:cNvSpPr txBox="1"/>
          <p:nvPr/>
        </p:nvSpPr>
        <p:spPr>
          <a:xfrm>
            <a:off x="7233234" y="3875276"/>
            <a:ext cx="4126916" cy="923330"/>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t>Leverage </a:t>
            </a:r>
            <a:r>
              <a:rPr lang="en-US">
                <a:latin typeface="Segoe UI" panose="020B0502040204020203" pitchFamily="34" charset="0"/>
                <a:ea typeface="Calibri" panose="020F0502020204030204" pitchFamily="34" charset="0"/>
                <a:cs typeface="Segoe UI" panose="020B0502040204020203" pitchFamily="34" charset="0"/>
              </a:rPr>
              <a:t>your existing </a:t>
            </a:r>
            <a:r>
              <a:rPr kumimoji="0" lang="en-US" b="0"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t>performance management and observability tools with easy Azure deployment</a:t>
            </a:r>
          </a:p>
        </p:txBody>
      </p:sp>
      <p:sp>
        <p:nvSpPr>
          <p:cNvPr id="17" name="TextBox 16">
            <a:extLst>
              <a:ext uri="{FF2B5EF4-FFF2-40B4-BE49-F238E27FC236}">
                <a16:creationId xmlns:a16="http://schemas.microsoft.com/office/drawing/2014/main" id="{0A409467-A03A-2E06-9A8A-C393D2201A08}"/>
              </a:ext>
            </a:extLst>
          </p:cNvPr>
          <p:cNvSpPr txBox="1"/>
          <p:nvPr/>
        </p:nvSpPr>
        <p:spPr>
          <a:xfrm>
            <a:off x="1116114" y="5312182"/>
            <a:ext cx="5297384" cy="707886"/>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mj-lt"/>
                <a:ea typeface="Calibri" panose="020F0502020204030204" pitchFamily="34" charset="0"/>
                <a:cs typeface="Segoe UI" panose="020B0502040204020203" pitchFamily="34" charset="0"/>
              </a:rPr>
              <a:t>Azure Managed Grafana</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highlight>
                  <a:srgbClr val="FFFFFF"/>
                </a:highlight>
                <a:latin typeface="Segoe UI" panose="020B0502040204020203" pitchFamily="34" charset="0"/>
              </a:rPr>
              <a:t>Quickly and easily deploy Grafana dashboards with built-in high availability and control access with Azure security.</a:t>
            </a:r>
            <a:endParaRPr kumimoji="0" lang="en-US" sz="1200" b="0"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6" name="TextBox 5">
            <a:extLst>
              <a:ext uri="{FF2B5EF4-FFF2-40B4-BE49-F238E27FC236}">
                <a16:creationId xmlns:a16="http://schemas.microsoft.com/office/drawing/2014/main" id="{6ADB5F07-4705-A167-CE4B-73DE760CDA49}"/>
              </a:ext>
            </a:extLst>
          </p:cNvPr>
          <p:cNvSpPr txBox="1"/>
          <p:nvPr/>
        </p:nvSpPr>
        <p:spPr>
          <a:xfrm>
            <a:off x="1116114" y="2697395"/>
            <a:ext cx="5297386" cy="707886"/>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a:latin typeface="+mj-lt"/>
                <a:cs typeface="Segoe UI" panose="020B0502040204020203" pitchFamily="34" charset="0"/>
              </a:rPr>
              <a:t>Azure Monitor</a:t>
            </a:r>
          </a:p>
          <a:p>
            <a:pPr>
              <a:defRPr/>
            </a:pPr>
            <a:r>
              <a:rPr kumimoji="0" lang="en-US" sz="1200" b="0" i="0" u="none" strike="noStrike" kern="1200" cap="none" spc="0" normalizeH="0" baseline="0" noProof="0">
                <a:ln>
                  <a:noFill/>
                </a:ln>
                <a:effectLst/>
                <a:uLnTx/>
                <a:uFillTx/>
                <a:latin typeface="Segoe UI" panose="020B0502040204020203" pitchFamily="34" charset="0"/>
                <a:ea typeface="Calibri" panose="020F0502020204030204" pitchFamily="34" charset="0"/>
                <a:cs typeface="Segoe UI" panose="020B0502040204020203" pitchFamily="34" charset="0"/>
              </a:rPr>
              <a:t>End-to-end observability for apps, infrastructure, and network. Azure Monitor managed service for Prometheus offers a Prometheus-compatible solution.</a:t>
            </a:r>
          </a:p>
        </p:txBody>
      </p:sp>
      <p:sp>
        <p:nvSpPr>
          <p:cNvPr id="14" name="TextBox 13">
            <a:extLst>
              <a:ext uri="{FF2B5EF4-FFF2-40B4-BE49-F238E27FC236}">
                <a16:creationId xmlns:a16="http://schemas.microsoft.com/office/drawing/2014/main" id="{95CD13B9-617C-B49A-DC04-67F5745C7E8B}"/>
              </a:ext>
            </a:extLst>
          </p:cNvPr>
          <p:cNvSpPr txBox="1"/>
          <p:nvPr/>
        </p:nvSpPr>
        <p:spPr>
          <a:xfrm>
            <a:off x="1116114" y="3568991"/>
            <a:ext cx="5297386" cy="707886"/>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a:latin typeface="+mj-lt"/>
                <a:cs typeface="Segoe UI" panose="020B0502040204020203" pitchFamily="34" charset="0"/>
              </a:rPr>
              <a:t>Application Insights</a:t>
            </a:r>
          </a:p>
          <a:p>
            <a:pPr>
              <a:defRPr/>
            </a:pPr>
            <a:r>
              <a:rPr lang="en-US" sz="1200">
                <a:latin typeface="Segoe UI" panose="020B0502040204020203" pitchFamily="34" charset="0"/>
                <a:cs typeface="Segoe UI" panose="020B0502040204020203" pitchFamily="34" charset="0"/>
              </a:rPr>
              <a:t>Application Performance Management (APM) for live web applications helps you enhance the performance, reliability, and quality of your applications.</a:t>
            </a:r>
          </a:p>
        </p:txBody>
      </p:sp>
      <p:sp>
        <p:nvSpPr>
          <p:cNvPr id="28" name="TextBox 27">
            <a:extLst>
              <a:ext uri="{FF2B5EF4-FFF2-40B4-BE49-F238E27FC236}">
                <a16:creationId xmlns:a16="http://schemas.microsoft.com/office/drawing/2014/main" id="{33C4F4B3-91BA-00A9-825C-31D291F45BD9}"/>
              </a:ext>
            </a:extLst>
          </p:cNvPr>
          <p:cNvSpPr txBox="1"/>
          <p:nvPr/>
        </p:nvSpPr>
        <p:spPr>
          <a:xfrm>
            <a:off x="1116114" y="4440587"/>
            <a:ext cx="5297384" cy="707886"/>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a:latin typeface="+mj-lt"/>
                <a:cs typeface="Segoe UI" panose="020B0502040204020203" pitchFamily="34" charset="0"/>
              </a:rPr>
              <a:t>Log Analytics</a:t>
            </a:r>
          </a:p>
          <a:p>
            <a:pPr>
              <a:defRPr/>
            </a:pPr>
            <a:r>
              <a:rPr lang="en-US" sz="1200">
                <a:latin typeface="Segoe UI" panose="020B0502040204020203" pitchFamily="34" charset="0"/>
                <a:cs typeface="Segoe UI" panose="020B0502040204020203" pitchFamily="34" charset="0"/>
              </a:rPr>
              <a:t>Run log queries against data in the Azure Monitor Logs store, </a:t>
            </a:r>
            <a:r>
              <a:rPr lang="en-US" sz="1200" b="0" i="0">
                <a:solidFill>
                  <a:srgbClr val="161616"/>
                </a:solidFill>
                <a:effectLst/>
                <a:highlight>
                  <a:srgbClr val="FFFFFF"/>
                </a:highlight>
                <a:latin typeface="Segoe UI" panose="020B0502040204020203" pitchFamily="34" charset="0"/>
              </a:rPr>
              <a:t>perform statistical analysis, and visualize the results in a chart to identify trends.</a:t>
            </a:r>
            <a:endParaRPr lang="en-US" sz="1200">
              <a:latin typeface="Segoe UI" panose="020B0502040204020203"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05500367-BB1B-28C4-DA47-4C2F1AF4B552}"/>
              </a:ext>
              <a:ext uri="{C183D7F6-B498-43B3-948B-1728B52AA6E4}">
                <adec:decorative xmlns:adec="http://schemas.microsoft.com/office/drawing/2017/decorative" val="1"/>
              </a:ext>
            </a:extLst>
          </p:cNvPr>
          <p:cNvGrpSpPr/>
          <p:nvPr/>
        </p:nvGrpSpPr>
        <p:grpSpPr>
          <a:xfrm>
            <a:off x="7233234" y="2697395"/>
            <a:ext cx="3579668" cy="924965"/>
            <a:chOff x="8033390" y="2811695"/>
            <a:chExt cx="3579668" cy="924965"/>
          </a:xfrm>
        </p:grpSpPr>
        <p:pic>
          <p:nvPicPr>
            <p:cNvPr id="2052" name="Picture 4" descr="undefined">
              <a:extLst>
                <a:ext uri="{FF2B5EF4-FFF2-40B4-BE49-F238E27FC236}">
                  <a16:creationId xmlns:a16="http://schemas.microsoft.com/office/drawing/2014/main" id="{7DE72E44-231A-0FBB-BC48-BA9C0A133A4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350904" y="2811695"/>
              <a:ext cx="455383" cy="455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8E4711F2-8A08-2737-F5BC-94B343465A3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033390" y="3473246"/>
              <a:ext cx="1201061" cy="2189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defined">
              <a:extLst>
                <a:ext uri="{FF2B5EF4-FFF2-40B4-BE49-F238E27FC236}">
                  <a16:creationId xmlns:a16="http://schemas.microsoft.com/office/drawing/2014/main" id="{99E528AE-FDEA-CFE2-646E-DBAB0ED458F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473559" y="3472032"/>
              <a:ext cx="1139499" cy="22137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340x100">
              <a:extLst>
                <a:ext uri="{FF2B5EF4-FFF2-40B4-BE49-F238E27FC236}">
                  <a16:creationId xmlns:a16="http://schemas.microsoft.com/office/drawing/2014/main" id="{A8199AB4-DDCA-8BE5-A35E-EFF92D10926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033390" y="2961519"/>
              <a:ext cx="2132980" cy="2195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undefined">
              <a:extLst>
                <a:ext uri="{FF2B5EF4-FFF2-40B4-BE49-F238E27FC236}">
                  <a16:creationId xmlns:a16="http://schemas.microsoft.com/office/drawing/2014/main" id="{55DD7274-7A45-F5C8-F286-A73B5C9BA1E4}"/>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t="30697" r="1077" b="33654"/>
            <a:stretch/>
          </p:blipFill>
          <p:spPr bwMode="auto">
            <a:xfrm>
              <a:off x="9446676" y="3428774"/>
              <a:ext cx="854363" cy="3078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62CF9C36-789C-D994-4D00-B0998A747F88}"/>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4" name="Rectangle: Rounded Corners 3">
              <a:extLst>
                <a:ext uri="{FF2B5EF4-FFF2-40B4-BE49-F238E27FC236}">
                  <a16:creationId xmlns:a16="http://schemas.microsoft.com/office/drawing/2014/main" id="{B39D80B9-508B-A971-5B97-B855319C7110}"/>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049F8C9A-59D4-DD5A-58F1-3E9CFBDEDE7B}"/>
                </a:ext>
              </a:extLst>
            </p:cNvPr>
            <p:cNvSpPr txBox="1"/>
            <p:nvPr/>
          </p:nvSpPr>
          <p:spPr>
            <a:xfrm>
              <a:off x="10848975" y="563209"/>
              <a:ext cx="765550" cy="276999"/>
            </a:xfrm>
            <a:prstGeom prst="rect">
              <a:avLst/>
            </a:prstGeom>
            <a:noFill/>
          </p:spPr>
          <p:txBody>
            <a:bodyPr wrap="square">
              <a:spAutoFit/>
            </a:bodyPr>
            <a:lstStyle/>
            <a:p>
              <a:pPr algn="r"/>
              <a:r>
                <a:rPr lang="en-US" sz="1200">
                  <a:solidFill>
                    <a:schemeClr val="bg1"/>
                  </a:solidFill>
                </a:rPr>
                <a:t>Platform</a:t>
              </a:r>
            </a:p>
          </p:txBody>
        </p:sp>
        <p:pic>
          <p:nvPicPr>
            <p:cNvPr id="7" name="Graphic 6">
              <a:extLst>
                <a:ext uri="{FF2B5EF4-FFF2-40B4-BE49-F238E27FC236}">
                  <a16:creationId xmlns:a16="http://schemas.microsoft.com/office/drawing/2014/main" id="{AD23C882-2918-AA06-7C84-F8F435B59A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38988" y="568048"/>
              <a:ext cx="267320" cy="267320"/>
            </a:xfrm>
            <a:prstGeom prst="rect">
              <a:avLst/>
            </a:prstGeom>
          </p:spPr>
        </p:pic>
      </p:grpSp>
      <p:sp>
        <p:nvSpPr>
          <p:cNvPr id="20" name="Title 19">
            <a:extLst>
              <a:ext uri="{FF2B5EF4-FFF2-40B4-BE49-F238E27FC236}">
                <a16:creationId xmlns:a16="http://schemas.microsoft.com/office/drawing/2014/main" id="{74BC283F-9EDB-A637-23D2-E5A8FEE93F13}"/>
              </a:ext>
            </a:extLst>
          </p:cNvPr>
          <p:cNvSpPr>
            <a:spLocks noGrp="1"/>
          </p:cNvSpPr>
          <p:nvPr>
            <p:ph type="title"/>
          </p:nvPr>
        </p:nvSpPr>
        <p:spPr>
          <a:xfrm>
            <a:off x="588963" y="457200"/>
            <a:ext cx="11017250" cy="1107996"/>
          </a:xfrm>
        </p:spPr>
        <p:txBody>
          <a:bodyPr/>
          <a:lstStyle/>
          <a:p>
            <a:r>
              <a:rPr lang="en-US" noProof="0"/>
              <a:t>Monitoring and observability </a:t>
            </a:r>
            <a:br>
              <a:rPr lang="en-US" noProof="0"/>
            </a:br>
            <a:r>
              <a:rPr lang="en-US" noProof="0"/>
              <a:t>across your environment</a:t>
            </a:r>
            <a:endParaRPr lang="en-US"/>
          </a:p>
        </p:txBody>
      </p:sp>
      <p:sp>
        <p:nvSpPr>
          <p:cNvPr id="23" name="TextBox 22">
            <a:extLst>
              <a:ext uri="{FF2B5EF4-FFF2-40B4-BE49-F238E27FC236}">
                <a16:creationId xmlns:a16="http://schemas.microsoft.com/office/drawing/2014/main" id="{A89E82E0-F7F2-BC94-17D4-02CF0ED59760}"/>
              </a:ext>
            </a:extLst>
          </p:cNvPr>
          <p:cNvSpPr txBox="1"/>
          <p:nvPr/>
        </p:nvSpPr>
        <p:spPr>
          <a:xfrm>
            <a:off x="588963" y="2029014"/>
            <a:ext cx="4516429" cy="430887"/>
          </a:xfrm>
          <a:prstGeom prst="rect">
            <a:avLst/>
          </a:prstGeom>
          <a:noFill/>
        </p:spPr>
        <p:txBody>
          <a:bodyPr wrap="none" lIns="0" tIns="0" rIns="0" bIns="0" rtlCol="0">
            <a:spAutoFit/>
          </a:bodyPr>
          <a:lstStyle/>
          <a:p>
            <a:r>
              <a:rPr lang="en-US" sz="2800">
                <a:latin typeface="+mj-lt"/>
              </a:rPr>
              <a:t>Native platform capabilities</a:t>
            </a:r>
          </a:p>
        </p:txBody>
      </p:sp>
      <p:sp>
        <p:nvSpPr>
          <p:cNvPr id="25" name="TextBox 24">
            <a:extLst>
              <a:ext uri="{FF2B5EF4-FFF2-40B4-BE49-F238E27FC236}">
                <a16:creationId xmlns:a16="http://schemas.microsoft.com/office/drawing/2014/main" id="{35BFF3F2-37FE-3F15-AB2F-75A91E84F6C7}"/>
              </a:ext>
            </a:extLst>
          </p:cNvPr>
          <p:cNvSpPr txBox="1"/>
          <p:nvPr/>
        </p:nvSpPr>
        <p:spPr>
          <a:xfrm>
            <a:off x="7233234" y="2029014"/>
            <a:ext cx="3088282" cy="430887"/>
          </a:xfrm>
          <a:prstGeom prst="rect">
            <a:avLst/>
          </a:prstGeom>
          <a:noFill/>
        </p:spPr>
        <p:txBody>
          <a:bodyPr wrap="none" lIns="0" tIns="0" rIns="0" bIns="0" rtlCol="0">
            <a:spAutoFit/>
          </a:bodyPr>
          <a:lstStyle/>
          <a:p>
            <a:r>
              <a:rPr lang="en-US" sz="2800">
                <a:latin typeface="+mj-lt"/>
              </a:rPr>
              <a:t>Leading APM tools</a:t>
            </a:r>
          </a:p>
        </p:txBody>
      </p:sp>
      <p:pic>
        <p:nvPicPr>
          <p:cNvPr id="31" name="Graphic 18">
            <a:extLst>
              <a:ext uri="{FF2B5EF4-FFF2-40B4-BE49-F238E27FC236}">
                <a16:creationId xmlns:a16="http://schemas.microsoft.com/office/drawing/2014/main" id="{965AE751-A02D-76F3-F857-C871DD9926C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8963" y="5484997"/>
            <a:ext cx="362256" cy="362256"/>
          </a:xfrm>
          <a:prstGeom prst="rect">
            <a:avLst/>
          </a:prstGeom>
        </p:spPr>
      </p:pic>
      <p:pic>
        <p:nvPicPr>
          <p:cNvPr id="32" name="Graphic 21">
            <a:extLst>
              <a:ext uri="{FF2B5EF4-FFF2-40B4-BE49-F238E27FC236}">
                <a16:creationId xmlns:a16="http://schemas.microsoft.com/office/drawing/2014/main" id="{79D6CC4F-EEBF-1D1D-4A27-7D4EA3D850B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963" y="4613402"/>
            <a:ext cx="362256" cy="362256"/>
          </a:xfrm>
          <a:prstGeom prst="rect">
            <a:avLst/>
          </a:prstGeom>
        </p:spPr>
      </p:pic>
      <p:pic>
        <p:nvPicPr>
          <p:cNvPr id="33" name="Graphic 23">
            <a:extLst>
              <a:ext uri="{FF2B5EF4-FFF2-40B4-BE49-F238E27FC236}">
                <a16:creationId xmlns:a16="http://schemas.microsoft.com/office/drawing/2014/main" id="{13E0199E-0282-878F-8137-9F52096F8DA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8963" y="3741806"/>
            <a:ext cx="362256" cy="362256"/>
          </a:xfrm>
          <a:prstGeom prst="rect">
            <a:avLst/>
          </a:prstGeom>
        </p:spPr>
      </p:pic>
      <p:pic>
        <p:nvPicPr>
          <p:cNvPr id="34" name="Graphic 25">
            <a:extLst>
              <a:ext uri="{FF2B5EF4-FFF2-40B4-BE49-F238E27FC236}">
                <a16:creationId xmlns:a16="http://schemas.microsoft.com/office/drawing/2014/main" id="{88674347-9E65-7876-45EB-85C085BD027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6588" y="2877835"/>
            <a:ext cx="347006" cy="347006"/>
          </a:xfrm>
          <a:prstGeom prst="rect">
            <a:avLst/>
          </a:prstGeom>
        </p:spPr>
      </p:pic>
    </p:spTree>
    <p:extLst>
      <p:ext uri="{BB962C8B-B14F-4D97-AF65-F5344CB8AC3E}">
        <p14:creationId xmlns:p14="http://schemas.microsoft.com/office/powerpoint/2010/main" val="203346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1D138E-CF86-0A2F-8238-41E025FEA88F}"/>
              </a:ext>
            </a:extLst>
          </p:cNvPr>
          <p:cNvSpPr txBox="1"/>
          <p:nvPr/>
        </p:nvSpPr>
        <p:spPr>
          <a:xfrm>
            <a:off x="1299696" y="2728769"/>
            <a:ext cx="3289666"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a:latin typeface="+mj-lt"/>
                <a:cs typeface="Segoe UI" panose="020B0502040204020203" pitchFamily="34" charset="0"/>
              </a:rPr>
              <a:t>Availability Zones</a:t>
            </a:r>
          </a:p>
          <a:p>
            <a:r>
              <a:rPr lang="en-US" sz="1200"/>
              <a:t>Use Availability Zones and Zonal Redundancy to improve reliability for apps and databases.</a:t>
            </a:r>
          </a:p>
        </p:txBody>
      </p:sp>
      <p:pic>
        <p:nvPicPr>
          <p:cNvPr id="7" name="Graphic 6">
            <a:extLst>
              <a:ext uri="{FF2B5EF4-FFF2-40B4-BE49-F238E27FC236}">
                <a16:creationId xmlns:a16="http://schemas.microsoft.com/office/drawing/2014/main" id="{BFC437AB-5DAE-14EE-4E54-ABC76A6D605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738" y="2807780"/>
            <a:ext cx="549864" cy="549864"/>
          </a:xfrm>
          <a:prstGeom prst="rect">
            <a:avLst/>
          </a:prstGeom>
        </p:spPr>
      </p:pic>
      <p:sp>
        <p:nvSpPr>
          <p:cNvPr id="14" name="TextBox 13">
            <a:extLst>
              <a:ext uri="{FF2B5EF4-FFF2-40B4-BE49-F238E27FC236}">
                <a16:creationId xmlns:a16="http://schemas.microsoft.com/office/drawing/2014/main" id="{69CFFDE7-73B8-2000-1C78-B2029C4E960C}"/>
              </a:ext>
            </a:extLst>
          </p:cNvPr>
          <p:cNvSpPr txBox="1"/>
          <p:nvPr/>
        </p:nvSpPr>
        <p:spPr>
          <a:xfrm>
            <a:off x="6418249" y="4899231"/>
            <a:ext cx="3931920" cy="707886"/>
          </a:xfrm>
          <a:prstGeom prst="rect">
            <a:avLst/>
          </a:prstGeom>
          <a:noFill/>
        </p:spPr>
        <p:txBody>
          <a:bodyPr wrap="square"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mj-lt"/>
                <a:ea typeface="Calibri" panose="020F0502020204030204" pitchFamily="34" charset="0"/>
                <a:cs typeface="Segoe UI" panose="020B0502040204020203" pitchFamily="34" charset="0"/>
              </a:rPr>
              <a:t>Azure Playwright Testing</a:t>
            </a:r>
          </a:p>
          <a:p>
            <a:r>
              <a:rPr kumimoji="0" lang="en-US" sz="1200" b="0" i="0" u="none" strike="noStrike" kern="1200" cap="none" spc="0" normalizeH="0" baseline="0" noProof="0">
                <a:ln>
                  <a:noFill/>
                </a:ln>
                <a:effectLst/>
                <a:uLnTx/>
                <a:uFillTx/>
                <a:latin typeface="Segoe UI"/>
                <a:ea typeface="+mn-ea"/>
                <a:cs typeface="+mn-cs"/>
              </a:rPr>
              <a:t>Run Playwright tests with browser and OS combinations hosted in the cloud for faster execution.</a:t>
            </a:r>
          </a:p>
        </p:txBody>
      </p:sp>
      <p:sp>
        <p:nvSpPr>
          <p:cNvPr id="17" name="TextBox 16">
            <a:extLst>
              <a:ext uri="{FF2B5EF4-FFF2-40B4-BE49-F238E27FC236}">
                <a16:creationId xmlns:a16="http://schemas.microsoft.com/office/drawing/2014/main" id="{66822BCA-FFAE-CF63-E247-33B780DA6576}"/>
              </a:ext>
            </a:extLst>
          </p:cNvPr>
          <p:cNvSpPr txBox="1"/>
          <p:nvPr/>
        </p:nvSpPr>
        <p:spPr>
          <a:xfrm>
            <a:off x="6418248" y="2728769"/>
            <a:ext cx="4435955"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a:latin typeface="+mj-lt"/>
                <a:cs typeface="Segoe UI" panose="020B0502040204020203" pitchFamily="34" charset="0"/>
              </a:rPr>
              <a:t>Azure Load Testing</a:t>
            </a:r>
          </a:p>
          <a:p>
            <a:pPr>
              <a:spcAft>
                <a:spcPts val="1200"/>
              </a:spcAft>
              <a:buClr>
                <a:srgbClr val="FFFFFF"/>
              </a:buClr>
              <a:defRPr/>
            </a:pPr>
            <a:r>
              <a:rPr kumimoji="0" lang="en-US" sz="1200" b="0" i="0" u="none" strike="noStrike" kern="1200" cap="none" spc="0" normalizeH="0" baseline="0" noProof="0">
                <a:ln>
                  <a:noFill/>
                </a:ln>
                <a:effectLst/>
                <a:uLnTx/>
                <a:uFillTx/>
                <a:latin typeface="Segoe UI"/>
                <a:ea typeface="+mn-ea"/>
                <a:cs typeface="+mn-cs"/>
              </a:rPr>
              <a:t>Generate high-scale load without the need for complex infrastructure and proactively identify performance bottlenecks.</a:t>
            </a:r>
          </a:p>
        </p:txBody>
      </p:sp>
      <p:pic>
        <p:nvPicPr>
          <p:cNvPr id="19" name="Graphic 18">
            <a:extLst>
              <a:ext uri="{FF2B5EF4-FFF2-40B4-BE49-F238E27FC236}">
                <a16:creationId xmlns:a16="http://schemas.microsoft.com/office/drawing/2014/main" id="{3923646F-D443-4F93-318D-0BAEEBEE84F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2595" y="2807780"/>
            <a:ext cx="549864" cy="549864"/>
          </a:xfrm>
          <a:prstGeom prst="rect">
            <a:avLst/>
          </a:prstGeom>
        </p:spPr>
      </p:pic>
      <p:pic>
        <p:nvPicPr>
          <p:cNvPr id="21" name="Graphic 20">
            <a:extLst>
              <a:ext uri="{FF2B5EF4-FFF2-40B4-BE49-F238E27FC236}">
                <a16:creationId xmlns:a16="http://schemas.microsoft.com/office/drawing/2014/main" id="{B918B7FB-84B4-096E-DFEB-5B21DFB2ADB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2595" y="3873961"/>
            <a:ext cx="549864" cy="549864"/>
          </a:xfrm>
          <a:prstGeom prst="rect">
            <a:avLst/>
          </a:prstGeom>
        </p:spPr>
      </p:pic>
      <p:pic>
        <p:nvPicPr>
          <p:cNvPr id="25" name="Graphic 24">
            <a:extLst>
              <a:ext uri="{FF2B5EF4-FFF2-40B4-BE49-F238E27FC236}">
                <a16:creationId xmlns:a16="http://schemas.microsoft.com/office/drawing/2014/main" id="{FCB0D70C-AF2D-C0C1-DD5B-748F817AAF6F}"/>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557738" y="4978242"/>
            <a:ext cx="549864" cy="549864"/>
          </a:xfrm>
          <a:prstGeom prst="rect">
            <a:avLst/>
          </a:prstGeom>
        </p:spPr>
      </p:pic>
      <p:sp>
        <p:nvSpPr>
          <p:cNvPr id="26" name="TextBox 25">
            <a:extLst>
              <a:ext uri="{FF2B5EF4-FFF2-40B4-BE49-F238E27FC236}">
                <a16:creationId xmlns:a16="http://schemas.microsoft.com/office/drawing/2014/main" id="{FA55D764-44C5-54F0-652A-BCCE7F870FF9}"/>
              </a:ext>
            </a:extLst>
          </p:cNvPr>
          <p:cNvSpPr txBox="1"/>
          <p:nvPr/>
        </p:nvSpPr>
        <p:spPr>
          <a:xfrm>
            <a:off x="1339882" y="4899231"/>
            <a:ext cx="3249480"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a:latin typeface="+mj-lt"/>
                <a:cs typeface="Segoe UI" panose="020B0502040204020203" pitchFamily="34" charset="0"/>
              </a:rPr>
              <a:t>Azure Kubernetes Fleet Manager</a:t>
            </a:r>
          </a:p>
          <a:p>
            <a:r>
              <a:rPr lang="en-US" sz="1200">
                <a:highlight>
                  <a:srgbClr val="FFFFFF"/>
                </a:highlight>
                <a:latin typeface="Segoe UI" panose="020B0502040204020203" pitchFamily="34" charset="0"/>
              </a:rPr>
              <a:t>Reliably o</a:t>
            </a:r>
            <a:r>
              <a:rPr lang="en-US" sz="1200" b="0" i="0">
                <a:effectLst/>
                <a:highlight>
                  <a:srgbClr val="FFFFFF"/>
                </a:highlight>
                <a:latin typeface="Segoe UI" panose="020B0502040204020203" pitchFamily="34" charset="0"/>
              </a:rPr>
              <a:t>rchestrate upgrades and operations across multiple clusters.</a:t>
            </a:r>
            <a:endParaRPr lang="en-US" sz="1200"/>
          </a:p>
        </p:txBody>
      </p:sp>
      <p:pic>
        <p:nvPicPr>
          <p:cNvPr id="28" name="Graphic 27">
            <a:extLst>
              <a:ext uri="{FF2B5EF4-FFF2-40B4-BE49-F238E27FC236}">
                <a16:creationId xmlns:a16="http://schemas.microsoft.com/office/drawing/2014/main" id="{C1877656-E8F1-358F-0BF2-C00C1BBDE92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2595" y="4978242"/>
            <a:ext cx="549864" cy="549864"/>
          </a:xfrm>
          <a:prstGeom prst="rect">
            <a:avLst/>
          </a:prstGeom>
        </p:spPr>
      </p:pic>
      <p:sp>
        <p:nvSpPr>
          <p:cNvPr id="29" name="TextBox 28">
            <a:extLst>
              <a:ext uri="{FF2B5EF4-FFF2-40B4-BE49-F238E27FC236}">
                <a16:creationId xmlns:a16="http://schemas.microsoft.com/office/drawing/2014/main" id="{D55FBC5A-272C-784F-4A0E-76EDF9FE5254}"/>
              </a:ext>
            </a:extLst>
          </p:cNvPr>
          <p:cNvSpPr txBox="1"/>
          <p:nvPr/>
        </p:nvSpPr>
        <p:spPr>
          <a:xfrm>
            <a:off x="6418249" y="3794950"/>
            <a:ext cx="3931920"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mj-lt"/>
                <a:ea typeface="Calibri" panose="020F0502020204030204" pitchFamily="34" charset="0"/>
                <a:cs typeface="Segoe UI" panose="020B0502040204020203" pitchFamily="34" charset="0"/>
              </a:rPr>
              <a:t>Azure Chaos Studio</a:t>
            </a:r>
          </a:p>
          <a:p>
            <a:r>
              <a:rPr kumimoji="0" lang="en-US" sz="1200" b="0" i="0" u="none" strike="noStrike" kern="1200" cap="none" spc="0" normalizeH="0" baseline="0" noProof="0">
                <a:ln>
                  <a:noFill/>
                </a:ln>
                <a:effectLst/>
                <a:uLnTx/>
                <a:uFillTx/>
                <a:latin typeface="Segoe UI"/>
                <a:ea typeface="+mn-ea"/>
                <a:cs typeface="+mn-cs"/>
              </a:rPr>
              <a:t>Improve application resilience by introducing </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faults and simulating chaos or outages</a:t>
            </a:r>
            <a:r>
              <a:rPr lang="en-US" sz="1200">
                <a:latin typeface="Segoe UI"/>
              </a:rPr>
              <a:t>.</a:t>
            </a:r>
            <a:endParaRPr lang="en-US" sz="1200"/>
          </a:p>
        </p:txBody>
      </p:sp>
      <p:pic>
        <p:nvPicPr>
          <p:cNvPr id="31" name="Graphic 30">
            <a:extLst>
              <a:ext uri="{FF2B5EF4-FFF2-40B4-BE49-F238E27FC236}">
                <a16:creationId xmlns:a16="http://schemas.microsoft.com/office/drawing/2014/main" id="{42EEF2C1-DCF3-D9F5-9A98-31971CDD5562}"/>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7738" y="3873961"/>
            <a:ext cx="549864" cy="549864"/>
          </a:xfrm>
          <a:prstGeom prst="rect">
            <a:avLst/>
          </a:prstGeom>
        </p:spPr>
      </p:pic>
      <p:sp>
        <p:nvSpPr>
          <p:cNvPr id="34" name="TextBox 33">
            <a:extLst>
              <a:ext uri="{FF2B5EF4-FFF2-40B4-BE49-F238E27FC236}">
                <a16:creationId xmlns:a16="http://schemas.microsoft.com/office/drawing/2014/main" id="{E3DBA7C1-B7D1-F160-2E11-4D62BE5F750D}"/>
              </a:ext>
            </a:extLst>
          </p:cNvPr>
          <p:cNvSpPr txBox="1"/>
          <p:nvPr/>
        </p:nvSpPr>
        <p:spPr>
          <a:xfrm>
            <a:off x="1339882" y="3702617"/>
            <a:ext cx="3249480" cy="89255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a:latin typeface="+mj-lt"/>
                <a:cs typeface="Segoe UI" panose="020B0502040204020203" pitchFamily="34" charset="0"/>
              </a:rPr>
              <a:t>Azure Backup</a:t>
            </a:r>
          </a:p>
          <a:p>
            <a:r>
              <a:rPr lang="en-US" sz="1200"/>
              <a:t>Configure backups for all your infrastructure, applications, databases, and storage workloads with ease from a central location.</a:t>
            </a:r>
          </a:p>
        </p:txBody>
      </p:sp>
      <p:grpSp>
        <p:nvGrpSpPr>
          <p:cNvPr id="2" name="Group 1">
            <a:extLst>
              <a:ext uri="{FF2B5EF4-FFF2-40B4-BE49-F238E27FC236}">
                <a16:creationId xmlns:a16="http://schemas.microsoft.com/office/drawing/2014/main" id="{20245027-5E55-70E7-B7FF-1AD5C4F6E3CA}"/>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5" name="Rectangle: Rounded Corners 4">
              <a:extLst>
                <a:ext uri="{FF2B5EF4-FFF2-40B4-BE49-F238E27FC236}">
                  <a16:creationId xmlns:a16="http://schemas.microsoft.com/office/drawing/2014/main" id="{CB04D5C4-A28F-C9C8-E1AB-C4D73ADC2CDB}"/>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3E44B3E-38AD-2F60-F7EA-E507902CFC0F}"/>
                </a:ext>
              </a:extLst>
            </p:cNvPr>
            <p:cNvSpPr txBox="1"/>
            <p:nvPr/>
          </p:nvSpPr>
          <p:spPr>
            <a:xfrm>
              <a:off x="10848975" y="563209"/>
              <a:ext cx="765550" cy="276999"/>
            </a:xfrm>
            <a:prstGeom prst="rect">
              <a:avLst/>
            </a:prstGeom>
            <a:noFill/>
          </p:spPr>
          <p:txBody>
            <a:bodyPr wrap="square">
              <a:spAutoFit/>
            </a:bodyPr>
            <a:lstStyle/>
            <a:p>
              <a:pPr algn="r"/>
              <a:r>
                <a:rPr lang="en-US" sz="1200">
                  <a:solidFill>
                    <a:schemeClr val="bg1"/>
                  </a:solidFill>
                </a:rPr>
                <a:t>Platform</a:t>
              </a:r>
            </a:p>
          </p:txBody>
        </p:sp>
        <p:pic>
          <p:nvPicPr>
            <p:cNvPr id="8" name="Graphic 7">
              <a:extLst>
                <a:ext uri="{FF2B5EF4-FFF2-40B4-BE49-F238E27FC236}">
                  <a16:creationId xmlns:a16="http://schemas.microsoft.com/office/drawing/2014/main" id="{4168136C-22D0-0B00-3A38-20A4744DADA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638988" y="568048"/>
              <a:ext cx="267320" cy="267320"/>
            </a:xfrm>
            <a:prstGeom prst="rect">
              <a:avLst/>
            </a:prstGeom>
          </p:spPr>
        </p:pic>
      </p:grpSp>
      <p:sp>
        <p:nvSpPr>
          <p:cNvPr id="9" name="Title 8">
            <a:extLst>
              <a:ext uri="{FF2B5EF4-FFF2-40B4-BE49-F238E27FC236}">
                <a16:creationId xmlns:a16="http://schemas.microsoft.com/office/drawing/2014/main" id="{A5031417-BE01-DE08-EA42-4240BD8664D8}"/>
              </a:ext>
            </a:extLst>
          </p:cNvPr>
          <p:cNvSpPr>
            <a:spLocks noGrp="1"/>
          </p:cNvSpPr>
          <p:nvPr>
            <p:ph type="title"/>
          </p:nvPr>
        </p:nvSpPr>
        <p:spPr>
          <a:xfrm>
            <a:off x="588963" y="457200"/>
            <a:ext cx="11017250" cy="1107996"/>
          </a:xfrm>
        </p:spPr>
        <p:txBody>
          <a:bodyPr/>
          <a:lstStyle/>
          <a:p>
            <a:r>
              <a:rPr lang="en-US" noProof="0" dirty="0"/>
              <a:t>Built-in capabilities to ensure </a:t>
            </a:r>
            <a:br>
              <a:rPr lang="en-US" noProof="0" dirty="0"/>
            </a:br>
            <a:r>
              <a:rPr lang="en-US" noProof="0" dirty="0"/>
              <a:t>reliability and uptime</a:t>
            </a:r>
            <a:endParaRPr lang="en-US" dirty="0"/>
          </a:p>
        </p:txBody>
      </p:sp>
      <p:sp>
        <p:nvSpPr>
          <p:cNvPr id="15" name="TextBox 14">
            <a:extLst>
              <a:ext uri="{FF2B5EF4-FFF2-40B4-BE49-F238E27FC236}">
                <a16:creationId xmlns:a16="http://schemas.microsoft.com/office/drawing/2014/main" id="{C0390F0C-890C-9BD6-90CF-8A90CE86A080}"/>
              </a:ext>
            </a:extLst>
          </p:cNvPr>
          <p:cNvSpPr txBox="1"/>
          <p:nvPr/>
        </p:nvSpPr>
        <p:spPr>
          <a:xfrm>
            <a:off x="588963" y="2029014"/>
            <a:ext cx="3315908" cy="430887"/>
          </a:xfrm>
          <a:prstGeom prst="rect">
            <a:avLst/>
          </a:prstGeom>
          <a:noFill/>
        </p:spPr>
        <p:txBody>
          <a:bodyPr wrap="none" lIns="0" tIns="0" rIns="0" bIns="0" rtlCol="0">
            <a:spAutoFit/>
          </a:bodyPr>
          <a:lstStyle/>
          <a:p>
            <a:r>
              <a:rPr lang="en-US" sz="2800">
                <a:latin typeface="+mj-lt"/>
              </a:rPr>
              <a:t>Design for reliability</a:t>
            </a:r>
          </a:p>
        </p:txBody>
      </p:sp>
      <p:sp>
        <p:nvSpPr>
          <p:cNvPr id="16" name="TextBox 15">
            <a:extLst>
              <a:ext uri="{FF2B5EF4-FFF2-40B4-BE49-F238E27FC236}">
                <a16:creationId xmlns:a16="http://schemas.microsoft.com/office/drawing/2014/main" id="{160F3FBD-C6BF-1DAA-66C7-FAB99AA737CF}"/>
              </a:ext>
            </a:extLst>
          </p:cNvPr>
          <p:cNvSpPr txBox="1"/>
          <p:nvPr/>
        </p:nvSpPr>
        <p:spPr>
          <a:xfrm>
            <a:off x="5622595" y="2029014"/>
            <a:ext cx="5496761" cy="430887"/>
          </a:xfrm>
          <a:prstGeom prst="rect">
            <a:avLst/>
          </a:prstGeom>
          <a:noFill/>
        </p:spPr>
        <p:txBody>
          <a:bodyPr wrap="none" lIns="0" tIns="0" rIns="0" bIns="0" rtlCol="0">
            <a:spAutoFit/>
          </a:bodyPr>
          <a:lstStyle/>
          <a:p>
            <a:r>
              <a:rPr lang="en-US" sz="2800">
                <a:latin typeface="+mj-lt"/>
              </a:rPr>
              <a:t>Test for availability and resiliency </a:t>
            </a:r>
          </a:p>
        </p:txBody>
      </p:sp>
    </p:spTree>
    <p:extLst>
      <p:ext uri="{BB962C8B-B14F-4D97-AF65-F5344CB8AC3E}">
        <p14:creationId xmlns:p14="http://schemas.microsoft.com/office/powerpoint/2010/main" val="98490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02A5F78-BDDB-A1E2-59B7-0D70D67FAD3B}"/>
              </a:ext>
            </a:extLst>
          </p:cNvPr>
          <p:cNvSpPr>
            <a:spLocks noGrp="1"/>
          </p:cNvSpPr>
          <p:nvPr>
            <p:ph type="title"/>
          </p:nvPr>
        </p:nvSpPr>
        <p:spPr/>
        <p:txBody>
          <a:bodyPr/>
          <a:lstStyle/>
          <a:p>
            <a:r>
              <a:rPr lang="en-US" dirty="0"/>
              <a:t>Develop intelligent apps faster on Azure</a:t>
            </a:r>
          </a:p>
        </p:txBody>
      </p:sp>
      <p:sp>
        <p:nvSpPr>
          <p:cNvPr id="13" name="TextBox 12">
            <a:extLst>
              <a:ext uri="{FF2B5EF4-FFF2-40B4-BE49-F238E27FC236}">
                <a16:creationId xmlns:a16="http://schemas.microsoft.com/office/drawing/2014/main" id="{3242D668-7A3B-38D5-ED20-07DDFBE64101}"/>
              </a:ext>
            </a:extLst>
          </p:cNvPr>
          <p:cNvSpPr txBox="1"/>
          <p:nvPr/>
        </p:nvSpPr>
        <p:spPr>
          <a:xfrm>
            <a:off x="588962" y="6122930"/>
            <a:ext cx="8351837" cy="479539"/>
          </a:xfrm>
          <a:prstGeom prst="rect">
            <a:avLst/>
          </a:prstGeom>
          <a:noFill/>
        </p:spPr>
        <p:txBody>
          <a:bodyPr wrap="square" lIns="0" tIns="0" rIns="0" bIns="0" rtlCol="0" anchor="b" anchorCtr="0">
            <a:noAutofit/>
          </a:bodyPr>
          <a:lstStyle/>
          <a:p>
            <a:pPr marL="169863" indent="-169863">
              <a:buFont typeface="+mj-lt"/>
              <a:buAutoNum type="arabicPeriod"/>
              <a:defRPr/>
            </a:pPr>
            <a:r>
              <a:rPr lang="en-US" sz="900" dirty="0">
                <a:solidFill>
                  <a:srgbClr val="000000"/>
                </a:solidFill>
                <a:latin typeface="Segoe Sans Text"/>
                <a:cs typeface="Times New Roman" panose="02020603050405020304" pitchFamily="18" charset="0"/>
                <a:hlinkClick r:id="rId3">
                  <a:extLst>
                    <a:ext uri="{A12FA001-AC4F-418D-AE19-62706E023703}">
                      <ahyp:hlinkClr xmlns:ahyp="http://schemas.microsoft.com/office/drawing/2018/hyperlinkcolor" val="tx"/>
                    </a:ext>
                  </a:extLst>
                </a:hlinkClick>
              </a:rPr>
              <a:t>The Business Value of Migrating and Modernizing to Microsoft Azure – IDC</a:t>
            </a:r>
            <a:endParaRPr lang="en-US" sz="900" dirty="0">
              <a:solidFill>
                <a:srgbClr val="000000"/>
              </a:solidFill>
              <a:latin typeface="Segoe Sans Text"/>
              <a:cs typeface="Times New Roman" panose="02020603050405020304" pitchFamily="18" charset="0"/>
            </a:endParaRPr>
          </a:p>
          <a:p>
            <a:pPr marL="169863" indent="-169863">
              <a:buFont typeface="+mj-lt"/>
              <a:buAutoNum type="arabicPeriod"/>
              <a:defRPr/>
            </a:pPr>
            <a:r>
              <a:rPr lang="en-US" sz="900" dirty="0">
                <a:solidFill>
                  <a:srgbClr val="000000"/>
                </a:solidFill>
                <a:latin typeface="Segoe Sans Text"/>
                <a:cs typeface="Times New Roman" panose="02020603050405020304" pitchFamily="18" charset="0"/>
                <a:hlinkClick r:id="rId4">
                  <a:extLst>
                    <a:ext uri="{A12FA001-AC4F-418D-AE19-62706E023703}">
                      <ahyp:hlinkClr xmlns:ahyp="http://schemas.microsoft.com/office/drawing/2018/hyperlinkcolor" val="tx"/>
                    </a:ext>
                  </a:extLst>
                </a:hlinkClick>
              </a:rPr>
              <a:t>The Total Economic Impact™ Of Microsoft Azure App Innovation</a:t>
            </a:r>
            <a:r>
              <a:rPr lang="en-US" sz="900" dirty="0">
                <a:solidFill>
                  <a:srgbClr val="000000"/>
                </a:solidFill>
                <a:latin typeface="Segoe Sans Text"/>
                <a:cs typeface="Times New Roman" panose="02020603050405020304" pitchFamily="18" charset="0"/>
              </a:rPr>
              <a:t> - A commissioned study by Forrester Consulting, 2024.  Results are for a composite organization. </a:t>
            </a:r>
          </a:p>
          <a:p>
            <a:pPr marL="169863" indent="-169863">
              <a:buFont typeface="+mj-lt"/>
              <a:buAutoNum type="arabicPeriod"/>
              <a:defRPr/>
            </a:pPr>
            <a:r>
              <a:rPr lang="en-US" sz="900" dirty="0">
                <a:solidFill>
                  <a:srgbClr val="000000"/>
                </a:solidFill>
                <a:latin typeface="Segoe Sans Text"/>
                <a:cs typeface="Times New Roman" panose="02020603050405020304" pitchFamily="18" charset="0"/>
                <a:hlinkClick r:id="rId5">
                  <a:extLst>
                    <a:ext uri="{A12FA001-AC4F-418D-AE19-62706E023703}">
                      <ahyp:hlinkClr xmlns:ahyp="http://schemas.microsoft.com/office/drawing/2018/hyperlinkcolor" val="tx"/>
                    </a:ext>
                  </a:extLst>
                </a:hlinkClick>
              </a:rPr>
              <a:t>The Total Economic Impact™ Of Microsoft Azure AI</a:t>
            </a:r>
            <a:r>
              <a:rPr lang="en-US" sz="900" dirty="0">
                <a:solidFill>
                  <a:srgbClr val="000000"/>
                </a:solidFill>
                <a:latin typeface="Segoe Sans Text"/>
                <a:cs typeface="Times New Roman" panose="02020603050405020304" pitchFamily="18" charset="0"/>
              </a:rPr>
              <a:t> - A commissioned study by Forrester Consulting, 2024.  Results are for a composite organization. </a:t>
            </a:r>
          </a:p>
        </p:txBody>
      </p:sp>
      <p:sp>
        <p:nvSpPr>
          <p:cNvPr id="14" name="Rectangle: Rounded Corners 13">
            <a:extLst>
              <a:ext uri="{FF2B5EF4-FFF2-40B4-BE49-F238E27FC236}">
                <a16:creationId xmlns:a16="http://schemas.microsoft.com/office/drawing/2014/main" id="{1E243E5A-FEA1-D123-0FCE-64790FC5C1CE}"/>
              </a:ext>
              <a:ext uri="{C183D7F6-B498-43B3-948B-1728B52AA6E4}">
                <adec:decorative xmlns:adec="http://schemas.microsoft.com/office/drawing/2017/decorative" val="1"/>
              </a:ext>
            </a:extLst>
          </p:cNvPr>
          <p:cNvSpPr/>
          <p:nvPr/>
        </p:nvSpPr>
        <p:spPr bwMode="auto">
          <a:xfrm>
            <a:off x="509076" y="2019300"/>
            <a:ext cx="3303638" cy="3289300"/>
          </a:xfrm>
          <a:prstGeom prst="roundRect">
            <a:avLst>
              <a:gd name="adj" fmla="val 61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Semib" pitchFamily="2" charset="0"/>
              <a:ea typeface="+mn-ea"/>
              <a:cs typeface="+mn-cs"/>
            </a:endParaRPr>
          </a:p>
        </p:txBody>
      </p:sp>
      <p:sp>
        <p:nvSpPr>
          <p:cNvPr id="15" name="TextBox 14">
            <a:extLst>
              <a:ext uri="{FF2B5EF4-FFF2-40B4-BE49-F238E27FC236}">
                <a16:creationId xmlns:a16="http://schemas.microsoft.com/office/drawing/2014/main" id="{E4633386-6683-CF82-8C07-9793B6605BF5}"/>
              </a:ext>
            </a:extLst>
          </p:cNvPr>
          <p:cNvSpPr txBox="1"/>
          <p:nvPr/>
        </p:nvSpPr>
        <p:spPr>
          <a:xfrm>
            <a:off x="1480458" y="2267777"/>
            <a:ext cx="1360874" cy="1360874"/>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88" rIns="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1200"/>
              </a:spcBef>
              <a:spcAft>
                <a:spcPts val="0"/>
              </a:spcAft>
              <a:buClrTx/>
              <a:buSzTx/>
              <a:buFontTx/>
              <a:buNone/>
              <a:tabLst/>
              <a:defRPr kumimoji="0" sz="3600" b="0" i="0" u="none" strike="noStrike" cap="none" spc="0" normalizeH="0" baseline="0">
                <a:ln>
                  <a:noFill/>
                </a:ln>
                <a:gradFill>
                  <a:gsLst>
                    <a:gs pos="67133">
                      <a:srgbClr val="FFFFFF"/>
                    </a:gs>
                    <a:gs pos="51000">
                      <a:srgbClr val="FFFFFF"/>
                    </a:gs>
                  </a:gsLst>
                  <a:lin ang="0" scaled="0"/>
                </a:gradFill>
                <a:effectLst/>
                <a:uLnTx/>
                <a:uFillTx/>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1"/>
                </a:solidFill>
              </a:rPr>
              <a:t>50%</a:t>
            </a:r>
          </a:p>
        </p:txBody>
      </p:sp>
      <p:sp>
        <p:nvSpPr>
          <p:cNvPr id="16" name="TextBox 15">
            <a:extLst>
              <a:ext uri="{FF2B5EF4-FFF2-40B4-BE49-F238E27FC236}">
                <a16:creationId xmlns:a16="http://schemas.microsoft.com/office/drawing/2014/main" id="{A383C6D0-026C-79D2-94A3-C3F47188D8E0}"/>
              </a:ext>
            </a:extLst>
          </p:cNvPr>
          <p:cNvSpPr txBox="1"/>
          <p:nvPr/>
        </p:nvSpPr>
        <p:spPr>
          <a:xfrm>
            <a:off x="509075" y="3839013"/>
            <a:ext cx="3303638" cy="1200329"/>
          </a:xfrm>
          <a:prstGeom prst="rect">
            <a:avLst/>
          </a:prstGeom>
          <a:noFill/>
        </p:spPr>
        <p:txBody>
          <a:bodyPr wrap="square">
            <a:spAutoFit/>
          </a:bodyPr>
          <a:lstStyle/>
          <a:p>
            <a:pPr algn="ctr">
              <a:defRPr/>
            </a:pPr>
            <a:r>
              <a:rPr lang="en-US" sz="2400" dirty="0">
                <a:solidFill>
                  <a:srgbClr val="000000"/>
                </a:solidFill>
                <a:latin typeface="Segoe Sans Text"/>
              </a:rPr>
              <a:t>Less time in developing new applications</a:t>
            </a:r>
            <a:r>
              <a:rPr lang="en-US" sz="2400" baseline="30000" dirty="0">
                <a:solidFill>
                  <a:srgbClr val="000000"/>
                </a:solidFill>
                <a:latin typeface="Segoe Sans Text"/>
              </a:rPr>
              <a:t>1</a:t>
            </a:r>
          </a:p>
        </p:txBody>
      </p:sp>
      <p:sp>
        <p:nvSpPr>
          <p:cNvPr id="17" name="Rectangle: Rounded Corners 16">
            <a:extLst>
              <a:ext uri="{FF2B5EF4-FFF2-40B4-BE49-F238E27FC236}">
                <a16:creationId xmlns:a16="http://schemas.microsoft.com/office/drawing/2014/main" id="{B9651C14-DC09-78FD-D670-E7979E3C77DA}"/>
              </a:ext>
              <a:ext uri="{C183D7F6-B498-43B3-948B-1728B52AA6E4}">
                <adec:decorative xmlns:adec="http://schemas.microsoft.com/office/drawing/2017/decorative" val="1"/>
              </a:ext>
            </a:extLst>
          </p:cNvPr>
          <p:cNvSpPr/>
          <p:nvPr/>
        </p:nvSpPr>
        <p:spPr bwMode="auto">
          <a:xfrm>
            <a:off x="4364294" y="2019300"/>
            <a:ext cx="3303638" cy="3289300"/>
          </a:xfrm>
          <a:prstGeom prst="roundRect">
            <a:avLst>
              <a:gd name="adj" fmla="val 61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Semib" pitchFamily="2" charset="0"/>
              <a:ea typeface="+mn-ea"/>
              <a:cs typeface="+mn-cs"/>
            </a:endParaRPr>
          </a:p>
        </p:txBody>
      </p:sp>
      <p:sp>
        <p:nvSpPr>
          <p:cNvPr id="21" name="TextBox 20">
            <a:extLst>
              <a:ext uri="{FF2B5EF4-FFF2-40B4-BE49-F238E27FC236}">
                <a16:creationId xmlns:a16="http://schemas.microsoft.com/office/drawing/2014/main" id="{C4597B05-051F-6245-1A8C-A1EB472F67B1}"/>
              </a:ext>
            </a:extLst>
          </p:cNvPr>
          <p:cNvSpPr txBox="1"/>
          <p:nvPr/>
        </p:nvSpPr>
        <p:spPr>
          <a:xfrm>
            <a:off x="5335676" y="2267777"/>
            <a:ext cx="1360874" cy="1360874"/>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88" rIns="0" bIns="4572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Variable Display Semib" pitchFamily="2" charset="0"/>
                <a:ea typeface="+mn-ea"/>
                <a:cs typeface="+mn-cs"/>
              </a:rPr>
              <a:t>1.5</a:t>
            </a:r>
          </a:p>
        </p:txBody>
      </p:sp>
      <p:sp>
        <p:nvSpPr>
          <p:cNvPr id="22" name="TextBox 21">
            <a:extLst>
              <a:ext uri="{FF2B5EF4-FFF2-40B4-BE49-F238E27FC236}">
                <a16:creationId xmlns:a16="http://schemas.microsoft.com/office/drawing/2014/main" id="{A9165FE4-4137-E707-5946-A310731D2469}"/>
              </a:ext>
            </a:extLst>
          </p:cNvPr>
          <p:cNvSpPr txBox="1"/>
          <p:nvPr/>
        </p:nvSpPr>
        <p:spPr>
          <a:xfrm>
            <a:off x="4364293" y="3839013"/>
            <a:ext cx="3303638" cy="830997"/>
          </a:xfrm>
          <a:prstGeom prst="rect">
            <a:avLst/>
          </a:prstGeom>
          <a:noFill/>
        </p:spPr>
        <p:txBody>
          <a:bodyPr wrap="square">
            <a:spAutoFit/>
          </a:bodyPr>
          <a:lstStyle/>
          <a:p>
            <a:pPr algn="ctr">
              <a:defRPr/>
            </a:pPr>
            <a:r>
              <a:rPr lang="en-US" sz="2400" dirty="0">
                <a:solidFill>
                  <a:srgbClr val="000000"/>
                </a:solidFill>
                <a:latin typeface="Segoe Sans Text"/>
              </a:rPr>
              <a:t>Months faster to market for new apps</a:t>
            </a:r>
            <a:r>
              <a:rPr lang="en-US" sz="2400" baseline="30000" dirty="0">
                <a:solidFill>
                  <a:srgbClr val="000000"/>
                </a:solidFill>
                <a:latin typeface="Segoe Sans Text"/>
              </a:rPr>
              <a:t>2</a:t>
            </a:r>
          </a:p>
        </p:txBody>
      </p:sp>
      <p:sp>
        <p:nvSpPr>
          <p:cNvPr id="23" name="Rectangle: Rounded Corners 22">
            <a:extLst>
              <a:ext uri="{FF2B5EF4-FFF2-40B4-BE49-F238E27FC236}">
                <a16:creationId xmlns:a16="http://schemas.microsoft.com/office/drawing/2014/main" id="{AA660ABB-2B2D-1DBD-8C99-571E421A82AD}"/>
              </a:ext>
              <a:ext uri="{C183D7F6-B498-43B3-948B-1728B52AA6E4}">
                <adec:decorative xmlns:adec="http://schemas.microsoft.com/office/drawing/2017/decorative" val="1"/>
              </a:ext>
            </a:extLst>
          </p:cNvPr>
          <p:cNvSpPr/>
          <p:nvPr/>
        </p:nvSpPr>
        <p:spPr bwMode="auto">
          <a:xfrm>
            <a:off x="8379288" y="2019300"/>
            <a:ext cx="3303638" cy="3289300"/>
          </a:xfrm>
          <a:prstGeom prst="roundRect">
            <a:avLst>
              <a:gd name="adj" fmla="val 61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Semib" pitchFamily="2" charset="0"/>
              <a:ea typeface="+mn-ea"/>
              <a:cs typeface="+mn-cs"/>
            </a:endParaRPr>
          </a:p>
        </p:txBody>
      </p:sp>
      <p:sp>
        <p:nvSpPr>
          <p:cNvPr id="25" name="TextBox 24">
            <a:extLst>
              <a:ext uri="{FF2B5EF4-FFF2-40B4-BE49-F238E27FC236}">
                <a16:creationId xmlns:a16="http://schemas.microsoft.com/office/drawing/2014/main" id="{1BC57138-7017-5411-EBEF-CB4BF3E136EF}"/>
              </a:ext>
            </a:extLst>
          </p:cNvPr>
          <p:cNvSpPr txBox="1"/>
          <p:nvPr/>
        </p:nvSpPr>
        <p:spPr>
          <a:xfrm>
            <a:off x="9350670" y="2267777"/>
            <a:ext cx="1360874" cy="1360874"/>
          </a:xfrm>
          <a:prstGeom prst="ellipse">
            <a:avLst/>
          </a:prstGeom>
          <a:gradFill flip="none" rotWithShape="0">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88" rIns="0" bIns="4572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Variable Display Semib" pitchFamily="2" charset="0"/>
                <a:ea typeface="+mn-ea"/>
                <a:cs typeface="+mn-cs"/>
              </a:rPr>
              <a:t>150%</a:t>
            </a:r>
          </a:p>
        </p:txBody>
      </p:sp>
      <p:sp>
        <p:nvSpPr>
          <p:cNvPr id="28" name="TextBox 27">
            <a:extLst>
              <a:ext uri="{FF2B5EF4-FFF2-40B4-BE49-F238E27FC236}">
                <a16:creationId xmlns:a16="http://schemas.microsoft.com/office/drawing/2014/main" id="{68D239C5-4F6E-FE02-D43F-EA4E15794826}"/>
              </a:ext>
            </a:extLst>
          </p:cNvPr>
          <p:cNvSpPr txBox="1"/>
          <p:nvPr/>
        </p:nvSpPr>
        <p:spPr>
          <a:xfrm>
            <a:off x="8379287" y="3839013"/>
            <a:ext cx="3303638" cy="1200329"/>
          </a:xfrm>
          <a:prstGeom prst="rect">
            <a:avLst/>
          </a:prstGeom>
          <a:noFill/>
        </p:spPr>
        <p:txBody>
          <a:bodyPr wrap="square">
            <a:spAutoFit/>
          </a:bodyPr>
          <a:lstStyle/>
          <a:p>
            <a:pPr algn="ctr">
              <a:defRPr/>
            </a:pPr>
            <a:r>
              <a:rPr lang="en-US" sz="2400" dirty="0">
                <a:solidFill>
                  <a:srgbClr val="000000"/>
                </a:solidFill>
                <a:latin typeface="Segoe Sans Text"/>
              </a:rPr>
              <a:t>Increase in </a:t>
            </a:r>
            <a:br>
              <a:rPr lang="en-US" sz="2400" dirty="0">
                <a:solidFill>
                  <a:srgbClr val="000000"/>
                </a:solidFill>
                <a:latin typeface="Segoe Sans Text"/>
              </a:rPr>
            </a:br>
            <a:r>
              <a:rPr lang="en-US" sz="2400" dirty="0">
                <a:solidFill>
                  <a:srgbClr val="000000"/>
                </a:solidFill>
                <a:latin typeface="Segoe Sans Text"/>
              </a:rPr>
              <a:t>work output due </a:t>
            </a:r>
            <a:br>
              <a:rPr lang="en-US" sz="2400" dirty="0">
                <a:solidFill>
                  <a:srgbClr val="000000"/>
                </a:solidFill>
                <a:latin typeface="Segoe Sans Text"/>
              </a:rPr>
            </a:br>
            <a:r>
              <a:rPr lang="en-US" sz="2400" dirty="0">
                <a:solidFill>
                  <a:srgbClr val="000000"/>
                </a:solidFill>
                <a:latin typeface="Segoe Sans Text"/>
              </a:rPr>
              <a:t>to Azure AI</a:t>
            </a:r>
            <a:r>
              <a:rPr lang="en-US" sz="2400" baseline="30000" dirty="0">
                <a:solidFill>
                  <a:srgbClr val="000000"/>
                </a:solidFill>
                <a:latin typeface="Segoe Sans Text"/>
              </a:rPr>
              <a:t>3</a:t>
            </a:r>
          </a:p>
        </p:txBody>
      </p:sp>
    </p:spTree>
    <p:extLst>
      <p:ext uri="{BB962C8B-B14F-4D97-AF65-F5344CB8AC3E}">
        <p14:creationId xmlns:p14="http://schemas.microsoft.com/office/powerpoint/2010/main" val="384143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B2D4B1CA-89D4-1F94-BBDB-4894DF705F85}"/>
              </a:ext>
            </a:extLst>
          </p:cNvPr>
          <p:cNvSpPr>
            <a:spLocks noGrp="1"/>
          </p:cNvSpPr>
          <p:nvPr>
            <p:ph type="title"/>
          </p:nvPr>
        </p:nvSpPr>
        <p:spPr>
          <a:xfrm>
            <a:off x="588263" y="457200"/>
            <a:ext cx="9952795" cy="553998"/>
          </a:xfrm>
        </p:spPr>
        <p:txBody>
          <a:bodyPr/>
          <a:lstStyle/>
          <a:p>
            <a:r>
              <a:rPr lang="en-US" dirty="0"/>
              <a:t>Secure your AI applications from code to cloud</a:t>
            </a:r>
          </a:p>
        </p:txBody>
      </p:sp>
      <p:grpSp>
        <p:nvGrpSpPr>
          <p:cNvPr id="3" name="Group 2">
            <a:extLst>
              <a:ext uri="{FF2B5EF4-FFF2-40B4-BE49-F238E27FC236}">
                <a16:creationId xmlns:a16="http://schemas.microsoft.com/office/drawing/2014/main" id="{8A65E285-5D69-6D39-C6DA-33B130B837F1}"/>
              </a:ext>
              <a:ext uri="{C183D7F6-B498-43B3-948B-1728B52AA6E4}">
                <adec:decorative xmlns:adec="http://schemas.microsoft.com/office/drawing/2017/decorative" val="1"/>
              </a:ext>
            </a:extLst>
          </p:cNvPr>
          <p:cNvGrpSpPr/>
          <p:nvPr/>
        </p:nvGrpSpPr>
        <p:grpSpPr>
          <a:xfrm>
            <a:off x="4311517" y="2356879"/>
            <a:ext cx="3850663" cy="2970662"/>
            <a:chOff x="4486896" y="2580233"/>
            <a:chExt cx="3167513" cy="2443631"/>
          </a:xfrm>
        </p:grpSpPr>
        <p:sp>
          <p:nvSpPr>
            <p:cNvPr id="4" name="TextBox 3">
              <a:extLst>
                <a:ext uri="{FF2B5EF4-FFF2-40B4-BE49-F238E27FC236}">
                  <a16:creationId xmlns:a16="http://schemas.microsoft.com/office/drawing/2014/main" id="{F6EF2BAA-1D00-620D-7AAE-A1D5D28AF594}"/>
                </a:ext>
              </a:extLst>
            </p:cNvPr>
            <p:cNvSpPr txBox="1"/>
            <p:nvPr/>
          </p:nvSpPr>
          <p:spPr>
            <a:xfrm>
              <a:off x="4486896" y="2620950"/>
              <a:ext cx="1595075" cy="340560"/>
            </a:xfrm>
            <a:prstGeom prst="roundRect">
              <a:avLst>
                <a:gd name="adj" fmla="val 50000"/>
              </a:avLst>
            </a:prstGeom>
            <a:noFill/>
          </p:spPr>
          <p:txBody>
            <a:bodyPr wrap="square" tIns="91427" bIns="91427" anchor="ctr" anchorCtr="0">
              <a:noAutofit/>
            </a:bodyPr>
            <a:lstStyle/>
            <a:p>
              <a:pPr algn="ctr" defTabSz="914225">
                <a:defRPr/>
              </a:pPr>
              <a:r>
                <a:rPr lang="en-US" sz="2000" b="1">
                  <a:solidFill>
                    <a:srgbClr val="000000"/>
                  </a:solidFill>
                  <a:latin typeface="Segoe UI Semibold"/>
                </a:rPr>
                <a:t>Development </a:t>
              </a:r>
              <a:br>
                <a:rPr lang="en-US" sz="2000" b="1">
                  <a:solidFill>
                    <a:srgbClr val="000000"/>
                  </a:solidFill>
                  <a:latin typeface="Segoe UI Semibold"/>
                </a:rPr>
              </a:br>
              <a:r>
                <a:rPr lang="en-US" sz="2000" b="1">
                  <a:solidFill>
                    <a:srgbClr val="000000"/>
                  </a:solidFill>
                  <a:latin typeface="Segoe UI Semibold"/>
                </a:rPr>
                <a:t>lifecycle</a:t>
              </a:r>
            </a:p>
          </p:txBody>
        </p:sp>
        <p:sp>
          <p:nvSpPr>
            <p:cNvPr id="6" name="TextBox 5">
              <a:extLst>
                <a:ext uri="{FF2B5EF4-FFF2-40B4-BE49-F238E27FC236}">
                  <a16:creationId xmlns:a16="http://schemas.microsoft.com/office/drawing/2014/main" id="{68A6C02D-75D3-5168-04B0-C0EC91452703}"/>
                </a:ext>
              </a:extLst>
            </p:cNvPr>
            <p:cNvSpPr txBox="1"/>
            <p:nvPr/>
          </p:nvSpPr>
          <p:spPr>
            <a:xfrm>
              <a:off x="6206947" y="2580233"/>
              <a:ext cx="1447462" cy="365380"/>
            </a:xfrm>
            <a:prstGeom prst="roundRect">
              <a:avLst>
                <a:gd name="adj" fmla="val 50000"/>
              </a:avLst>
            </a:prstGeom>
            <a:noFill/>
          </p:spPr>
          <p:txBody>
            <a:bodyPr wrap="square" tIns="91427" bIns="91427" anchor="ctr" anchorCtr="0">
              <a:noAutofit/>
            </a:bodyPr>
            <a:lstStyle/>
            <a:p>
              <a:pPr algn="ctr" defTabSz="914225">
                <a:defRPr/>
              </a:pPr>
              <a:r>
                <a:rPr lang="en-US" sz="2000" b="1">
                  <a:solidFill>
                    <a:srgbClr val="000000"/>
                  </a:solidFill>
                  <a:latin typeface="Segoe UI Semibold"/>
                </a:rPr>
                <a:t>Workload protection</a:t>
              </a:r>
            </a:p>
          </p:txBody>
        </p:sp>
        <p:grpSp>
          <p:nvGrpSpPr>
            <p:cNvPr id="7" name="Group 6">
              <a:extLst>
                <a:ext uri="{FF2B5EF4-FFF2-40B4-BE49-F238E27FC236}">
                  <a16:creationId xmlns:a16="http://schemas.microsoft.com/office/drawing/2014/main" id="{6F708F7E-3D81-5E50-B124-44840802C8B5}"/>
                </a:ext>
              </a:extLst>
            </p:cNvPr>
            <p:cNvGrpSpPr/>
            <p:nvPr/>
          </p:nvGrpSpPr>
          <p:grpSpPr>
            <a:xfrm>
              <a:off x="4840479" y="2647393"/>
              <a:ext cx="2513723" cy="2376471"/>
              <a:chOff x="4839137" y="2113225"/>
              <a:chExt cx="2513723" cy="2376471"/>
            </a:xfrm>
          </p:grpSpPr>
          <p:sp>
            <p:nvSpPr>
              <p:cNvPr id="8" name="Freeform: Shape 54">
                <a:extLst>
                  <a:ext uri="{FF2B5EF4-FFF2-40B4-BE49-F238E27FC236}">
                    <a16:creationId xmlns:a16="http://schemas.microsoft.com/office/drawing/2014/main" id="{112498E8-DE27-7A4D-F96B-C71F548C319B}"/>
                  </a:ext>
                </a:extLst>
              </p:cNvPr>
              <p:cNvSpPr/>
              <p:nvPr/>
            </p:nvSpPr>
            <p:spPr bwMode="auto">
              <a:xfrm rot="18900000" flipV="1">
                <a:off x="4909388" y="2113225"/>
                <a:ext cx="2376471" cy="2376471"/>
              </a:xfrm>
              <a:custGeom>
                <a:avLst/>
                <a:gdLst>
                  <a:gd name="connsiteX0" fmla="*/ 3378290 w 3645204"/>
                  <a:gd name="connsiteY0" fmla="*/ 1555689 h 3645204"/>
                  <a:gd name="connsiteX1" fmla="*/ 3645204 w 3645204"/>
                  <a:gd name="connsiteY1" fmla="*/ 911301 h 3645204"/>
                  <a:gd name="connsiteX2" fmla="*/ 2733903 w 3645204"/>
                  <a:gd name="connsiteY2" fmla="*/ 0 h 3645204"/>
                  <a:gd name="connsiteX3" fmla="*/ 1822602 w 3645204"/>
                  <a:gd name="connsiteY3" fmla="*/ 911301 h 3645204"/>
                  <a:gd name="connsiteX4" fmla="*/ 1822602 w 3645204"/>
                  <a:gd name="connsiteY4" fmla="*/ 1822602 h 3645204"/>
                  <a:gd name="connsiteX5" fmla="*/ 2733903 w 3645204"/>
                  <a:gd name="connsiteY5" fmla="*/ 1822602 h 3645204"/>
                  <a:gd name="connsiteX6" fmla="*/ 3378290 w 3645204"/>
                  <a:gd name="connsiteY6" fmla="*/ 1555689 h 3645204"/>
                  <a:gd name="connsiteX7" fmla="*/ 1555688 w 3645204"/>
                  <a:gd name="connsiteY7" fmla="*/ 3378290 h 3645204"/>
                  <a:gd name="connsiteX8" fmla="*/ 1822602 w 3645204"/>
                  <a:gd name="connsiteY8" fmla="*/ 2733903 h 3645204"/>
                  <a:gd name="connsiteX9" fmla="*/ 1822602 w 3645204"/>
                  <a:gd name="connsiteY9" fmla="*/ 1822602 h 3645204"/>
                  <a:gd name="connsiteX10" fmla="*/ 911301 w 3645204"/>
                  <a:gd name="connsiteY10" fmla="*/ 1822602 h 3645204"/>
                  <a:gd name="connsiteX11" fmla="*/ 0 w 3645204"/>
                  <a:gd name="connsiteY11" fmla="*/ 2733903 h 3645204"/>
                  <a:gd name="connsiteX12" fmla="*/ 911301 w 3645204"/>
                  <a:gd name="connsiteY12" fmla="*/ 3645204 h 3645204"/>
                  <a:gd name="connsiteX13" fmla="*/ 1555688 w 3645204"/>
                  <a:gd name="connsiteY13" fmla="*/ 3378290 h 364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45204" h="3645204">
                    <a:moveTo>
                      <a:pt x="3378290" y="1555689"/>
                    </a:moveTo>
                    <a:cubicBezTo>
                      <a:pt x="3543203" y="1390776"/>
                      <a:pt x="3645204" y="1162950"/>
                      <a:pt x="3645204" y="911301"/>
                    </a:cubicBezTo>
                    <a:cubicBezTo>
                      <a:pt x="3645204" y="408003"/>
                      <a:pt x="3237201" y="0"/>
                      <a:pt x="2733903" y="0"/>
                    </a:cubicBezTo>
                    <a:cubicBezTo>
                      <a:pt x="2230605" y="0"/>
                      <a:pt x="1822601" y="408004"/>
                      <a:pt x="1822602" y="911301"/>
                    </a:cubicBezTo>
                    <a:lnTo>
                      <a:pt x="1822602" y="1822602"/>
                    </a:lnTo>
                    <a:lnTo>
                      <a:pt x="2733903" y="1822602"/>
                    </a:lnTo>
                    <a:cubicBezTo>
                      <a:pt x="2985552" y="1822602"/>
                      <a:pt x="3213377" y="1720601"/>
                      <a:pt x="3378290" y="1555689"/>
                    </a:cubicBezTo>
                    <a:close/>
                    <a:moveTo>
                      <a:pt x="1555688" y="3378290"/>
                    </a:moveTo>
                    <a:cubicBezTo>
                      <a:pt x="1720601" y="3213377"/>
                      <a:pt x="1822602" y="2985552"/>
                      <a:pt x="1822602" y="2733903"/>
                    </a:cubicBezTo>
                    <a:lnTo>
                      <a:pt x="1822602" y="1822602"/>
                    </a:lnTo>
                    <a:lnTo>
                      <a:pt x="911301" y="1822602"/>
                    </a:lnTo>
                    <a:cubicBezTo>
                      <a:pt x="408003" y="1822602"/>
                      <a:pt x="0" y="2230605"/>
                      <a:pt x="0" y="2733903"/>
                    </a:cubicBezTo>
                    <a:cubicBezTo>
                      <a:pt x="0" y="3237201"/>
                      <a:pt x="408003" y="3645204"/>
                      <a:pt x="911301" y="3645204"/>
                    </a:cubicBezTo>
                    <a:cubicBezTo>
                      <a:pt x="1162950" y="3645204"/>
                      <a:pt x="1390775" y="3543203"/>
                      <a:pt x="1555688" y="3378290"/>
                    </a:cubicBezTo>
                    <a:close/>
                  </a:path>
                </a:pathLst>
              </a:custGeom>
              <a:noFill/>
              <a:ln w="1016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000000"/>
                  </a:solidFill>
                  <a:latin typeface="Segoe UI"/>
                  <a:cs typeface="Segoe UI" pitchFamily="34" charset="0"/>
                </a:endParaRPr>
              </a:p>
            </p:txBody>
          </p:sp>
          <p:grpSp>
            <p:nvGrpSpPr>
              <p:cNvPr id="9" name="Group 8">
                <a:extLst>
                  <a:ext uri="{FF2B5EF4-FFF2-40B4-BE49-F238E27FC236}">
                    <a16:creationId xmlns:a16="http://schemas.microsoft.com/office/drawing/2014/main" id="{F03389C0-8CBC-6BA3-1985-1BA91225F868}"/>
                  </a:ext>
                </a:extLst>
              </p:cNvPr>
              <p:cNvGrpSpPr/>
              <p:nvPr/>
            </p:nvGrpSpPr>
            <p:grpSpPr>
              <a:xfrm>
                <a:off x="4839137" y="2893083"/>
                <a:ext cx="2513723" cy="817386"/>
                <a:chOff x="4839137" y="2893083"/>
                <a:chExt cx="2513723" cy="817386"/>
              </a:xfrm>
            </p:grpSpPr>
            <p:sp>
              <p:nvSpPr>
                <p:cNvPr id="12" name="Graphic 9">
                  <a:extLst>
                    <a:ext uri="{FF2B5EF4-FFF2-40B4-BE49-F238E27FC236}">
                      <a16:creationId xmlns:a16="http://schemas.microsoft.com/office/drawing/2014/main" id="{242E4C6A-3518-C0BC-E550-70D85EF59515}"/>
                    </a:ext>
                  </a:extLst>
                </p:cNvPr>
                <p:cNvSpPr/>
                <p:nvPr/>
              </p:nvSpPr>
              <p:spPr>
                <a:xfrm>
                  <a:off x="6538153" y="2894422"/>
                  <a:ext cx="814707" cy="814707"/>
                </a:xfrm>
                <a:prstGeom prst="ellipse">
                  <a:avLst/>
                </a:prstGeom>
                <a:solidFill>
                  <a:schemeClr val="bg1"/>
                </a:solidFill>
                <a:ln w="59267" cap="flat">
                  <a:noFill/>
                  <a:prstDash val="solid"/>
                  <a:miter/>
                </a:ln>
                <a:effectLst>
                  <a:outerShdw blurRad="254000" sx="104000" sy="104000" algn="ctr" rotWithShape="0">
                    <a:srgbClr val="000000">
                      <a:alpha val="30000"/>
                    </a:srgbClr>
                  </a:outerShdw>
                </a:effectLst>
              </p:spPr>
              <p:txBody>
                <a:bodyPr rtlCol="0" anchor="ctr"/>
                <a:lstStyle/>
                <a:p>
                  <a:pPr defTabSz="914192">
                    <a:defRPr/>
                  </a:pPr>
                  <a:endParaRPr lang="en-US" sz="1400">
                    <a:solidFill>
                      <a:srgbClr val="FFFFFF"/>
                    </a:solidFill>
                    <a:latin typeface="Segoe UI"/>
                  </a:endParaRPr>
                </a:p>
              </p:txBody>
            </p:sp>
            <p:grpSp>
              <p:nvGrpSpPr>
                <p:cNvPr id="13" name="Graphic 21">
                  <a:extLst>
                    <a:ext uri="{FF2B5EF4-FFF2-40B4-BE49-F238E27FC236}">
                      <a16:creationId xmlns:a16="http://schemas.microsoft.com/office/drawing/2014/main" id="{B62C286F-AEFB-DED5-7DF6-8C83036C780F}"/>
                    </a:ext>
                  </a:extLst>
                </p:cNvPr>
                <p:cNvGrpSpPr/>
                <p:nvPr/>
              </p:nvGrpSpPr>
              <p:grpSpPr>
                <a:xfrm>
                  <a:off x="6763114" y="3061331"/>
                  <a:ext cx="332750" cy="439824"/>
                  <a:chOff x="7817599" y="4419758"/>
                  <a:chExt cx="754331" cy="997055"/>
                </a:xfrm>
              </p:grpSpPr>
              <p:sp>
                <p:nvSpPr>
                  <p:cNvPr id="22" name="Freeform: Shape 65">
                    <a:extLst>
                      <a:ext uri="{FF2B5EF4-FFF2-40B4-BE49-F238E27FC236}">
                        <a16:creationId xmlns:a16="http://schemas.microsoft.com/office/drawing/2014/main" id="{FBCC8C1B-A93D-F0F1-BF62-F314CEE42E78}"/>
                      </a:ext>
                    </a:extLst>
                  </p:cNvPr>
                  <p:cNvSpPr/>
                  <p:nvPr/>
                </p:nvSpPr>
                <p:spPr>
                  <a:xfrm>
                    <a:off x="7817601" y="4555906"/>
                    <a:ext cx="754329" cy="860907"/>
                  </a:xfrm>
                  <a:custGeom>
                    <a:avLst/>
                    <a:gdLst>
                      <a:gd name="connsiteX0" fmla="*/ 378196 w 754328"/>
                      <a:gd name="connsiteY0" fmla="*/ 136151 h 860911"/>
                      <a:gd name="connsiteX1" fmla="*/ 0 w 754328"/>
                      <a:gd name="connsiteY1" fmla="*/ 0 h 860911"/>
                      <a:gd name="connsiteX2" fmla="*/ 0 w 754328"/>
                      <a:gd name="connsiteY2" fmla="*/ 723386 h 860911"/>
                      <a:gd name="connsiteX3" fmla="*/ 370632 w 754328"/>
                      <a:gd name="connsiteY3" fmla="*/ 860911 h 860911"/>
                      <a:gd name="connsiteX4" fmla="*/ 378196 w 754328"/>
                      <a:gd name="connsiteY4" fmla="*/ 860911 h 860911"/>
                      <a:gd name="connsiteX5" fmla="*/ 754329 w 754328"/>
                      <a:gd name="connsiteY5" fmla="*/ 723386 h 860911"/>
                      <a:gd name="connsiteX6" fmla="*/ 754329 w 754328"/>
                      <a:gd name="connsiteY6" fmla="*/ 0 h 860911"/>
                      <a:gd name="connsiteX7" fmla="*/ 378196 w 754328"/>
                      <a:gd name="connsiteY7" fmla="*/ 136151 h 86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28" h="860911">
                        <a:moveTo>
                          <a:pt x="378196" y="136151"/>
                        </a:moveTo>
                        <a:cubicBezTo>
                          <a:pt x="171907" y="136151"/>
                          <a:pt x="0" y="74952"/>
                          <a:pt x="0" y="0"/>
                        </a:cubicBezTo>
                        <a:lnTo>
                          <a:pt x="0" y="723386"/>
                        </a:lnTo>
                        <a:cubicBezTo>
                          <a:pt x="0" y="798337"/>
                          <a:pt x="165719" y="860911"/>
                          <a:pt x="370632" y="860911"/>
                        </a:cubicBezTo>
                        <a:lnTo>
                          <a:pt x="378196" y="860911"/>
                        </a:lnTo>
                        <a:cubicBezTo>
                          <a:pt x="584485" y="860911"/>
                          <a:pt x="754329" y="800400"/>
                          <a:pt x="754329" y="723386"/>
                        </a:cubicBezTo>
                        <a:lnTo>
                          <a:pt x="754329" y="0"/>
                        </a:lnTo>
                        <a:cubicBezTo>
                          <a:pt x="751578" y="74952"/>
                          <a:pt x="584485" y="136151"/>
                          <a:pt x="378196" y="136151"/>
                        </a:cubicBezTo>
                        <a:close/>
                      </a:path>
                    </a:pathLst>
                  </a:custGeom>
                  <a:solidFill>
                    <a:schemeClr val="accent3"/>
                  </a:solidFill>
                  <a:ln w="68263" cap="flat">
                    <a:noFill/>
                    <a:prstDash val="solid"/>
                    <a:miter/>
                  </a:ln>
                </p:spPr>
                <p:txBody>
                  <a:bodyPr rtlCol="0" anchor="ctr"/>
                  <a:lstStyle/>
                  <a:p>
                    <a:pPr defTabSz="914192">
                      <a:defRPr/>
                    </a:pPr>
                    <a:endParaRPr lang="en-US" sz="1730" dirty="0">
                      <a:solidFill>
                        <a:srgbClr val="FFFFFF"/>
                      </a:solidFill>
                      <a:latin typeface="Segoe UI"/>
                    </a:endParaRPr>
                  </a:p>
                </p:txBody>
              </p:sp>
              <p:sp>
                <p:nvSpPr>
                  <p:cNvPr id="23" name="Freeform: Shape 66">
                    <a:extLst>
                      <a:ext uri="{FF2B5EF4-FFF2-40B4-BE49-F238E27FC236}">
                        <a16:creationId xmlns:a16="http://schemas.microsoft.com/office/drawing/2014/main" id="{2A8B0D4A-217F-7640-A69F-229EF95292BB}"/>
                      </a:ext>
                    </a:extLst>
                  </p:cNvPr>
                  <p:cNvSpPr/>
                  <p:nvPr/>
                </p:nvSpPr>
                <p:spPr>
                  <a:xfrm>
                    <a:off x="7817599" y="4419758"/>
                    <a:ext cx="754329" cy="273674"/>
                  </a:xfrm>
                  <a:custGeom>
                    <a:avLst/>
                    <a:gdLst>
                      <a:gd name="connsiteX0" fmla="*/ 751578 w 754328"/>
                      <a:gd name="connsiteY0" fmla="*/ 136151 h 273676"/>
                      <a:gd name="connsiteX1" fmla="*/ 375445 w 754328"/>
                      <a:gd name="connsiteY1" fmla="*/ 273676 h 273676"/>
                      <a:gd name="connsiteX2" fmla="*/ 0 w 754328"/>
                      <a:gd name="connsiteY2" fmla="*/ 136151 h 273676"/>
                      <a:gd name="connsiteX3" fmla="*/ 378196 w 754328"/>
                      <a:gd name="connsiteY3" fmla="*/ 0 h 273676"/>
                      <a:gd name="connsiteX4" fmla="*/ 754329 w 754328"/>
                      <a:gd name="connsiteY4" fmla="*/ 137526 h 27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328" h="273676">
                        <a:moveTo>
                          <a:pt x="751578" y="136151"/>
                        </a:moveTo>
                        <a:cubicBezTo>
                          <a:pt x="751578" y="211102"/>
                          <a:pt x="583109" y="273676"/>
                          <a:pt x="375445" y="273676"/>
                        </a:cubicBezTo>
                        <a:cubicBezTo>
                          <a:pt x="167781" y="273676"/>
                          <a:pt x="0" y="211102"/>
                          <a:pt x="0" y="136151"/>
                        </a:cubicBezTo>
                        <a:cubicBezTo>
                          <a:pt x="0" y="61199"/>
                          <a:pt x="171907" y="0"/>
                          <a:pt x="378196" y="0"/>
                        </a:cubicBezTo>
                        <a:cubicBezTo>
                          <a:pt x="584485" y="0"/>
                          <a:pt x="754329" y="60511"/>
                          <a:pt x="754329" y="137526"/>
                        </a:cubicBezTo>
                      </a:path>
                    </a:pathLst>
                  </a:custGeom>
                  <a:solidFill>
                    <a:srgbClr val="E8E8E8"/>
                  </a:solidFill>
                  <a:ln w="68263" cap="flat">
                    <a:noFill/>
                    <a:prstDash val="solid"/>
                    <a:miter/>
                  </a:ln>
                </p:spPr>
                <p:txBody>
                  <a:bodyPr rtlCol="0" anchor="ctr"/>
                  <a:lstStyle/>
                  <a:p>
                    <a:pPr defTabSz="914192">
                      <a:defRPr/>
                    </a:pPr>
                    <a:endParaRPr lang="en-US" sz="1730">
                      <a:solidFill>
                        <a:srgbClr val="FFFFFF"/>
                      </a:solidFill>
                      <a:latin typeface="Segoe UI"/>
                    </a:endParaRPr>
                  </a:p>
                </p:txBody>
              </p:sp>
              <p:sp>
                <p:nvSpPr>
                  <p:cNvPr id="24" name="Freeform: Shape 67">
                    <a:extLst>
                      <a:ext uri="{FF2B5EF4-FFF2-40B4-BE49-F238E27FC236}">
                        <a16:creationId xmlns:a16="http://schemas.microsoft.com/office/drawing/2014/main" id="{34B3228D-D0BA-F71E-5E3B-B7C526EFD19E}"/>
                      </a:ext>
                    </a:extLst>
                  </p:cNvPr>
                  <p:cNvSpPr/>
                  <p:nvPr/>
                </p:nvSpPr>
                <p:spPr>
                  <a:xfrm>
                    <a:off x="7904927" y="4458262"/>
                    <a:ext cx="578984" cy="172593"/>
                  </a:xfrm>
                  <a:custGeom>
                    <a:avLst/>
                    <a:gdLst>
                      <a:gd name="connsiteX0" fmla="*/ 576233 w 578983"/>
                      <a:gd name="connsiteY0" fmla="*/ 86641 h 172594"/>
                      <a:gd name="connsiteX1" fmla="*/ 288117 w 578983"/>
                      <a:gd name="connsiteY1" fmla="*/ 172595 h 172594"/>
                      <a:gd name="connsiteX2" fmla="*/ 0 w 578983"/>
                      <a:gd name="connsiteY2" fmla="*/ 86641 h 172594"/>
                      <a:gd name="connsiteX3" fmla="*/ 290867 w 578983"/>
                      <a:gd name="connsiteY3" fmla="*/ 0 h 172594"/>
                      <a:gd name="connsiteX4" fmla="*/ 578984 w 578983"/>
                      <a:gd name="connsiteY4" fmla="*/ 86641 h 172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983" h="172594">
                        <a:moveTo>
                          <a:pt x="576233" y="86641"/>
                        </a:moveTo>
                        <a:cubicBezTo>
                          <a:pt x="576233" y="134088"/>
                          <a:pt x="447646" y="172595"/>
                          <a:pt x="288117" y="172595"/>
                        </a:cubicBezTo>
                        <a:cubicBezTo>
                          <a:pt x="128587" y="172595"/>
                          <a:pt x="0" y="134088"/>
                          <a:pt x="0" y="86641"/>
                        </a:cubicBezTo>
                        <a:cubicBezTo>
                          <a:pt x="0" y="39195"/>
                          <a:pt x="129274" y="0"/>
                          <a:pt x="290867" y="0"/>
                        </a:cubicBezTo>
                        <a:cubicBezTo>
                          <a:pt x="452460" y="0"/>
                          <a:pt x="578984" y="38507"/>
                          <a:pt x="578984" y="86641"/>
                        </a:cubicBezTo>
                      </a:path>
                    </a:pathLst>
                  </a:custGeom>
                  <a:solidFill>
                    <a:schemeClr val="accent5"/>
                  </a:solidFill>
                  <a:ln w="68263" cap="flat">
                    <a:noFill/>
                    <a:prstDash val="solid"/>
                    <a:miter/>
                  </a:ln>
                </p:spPr>
                <p:txBody>
                  <a:bodyPr rtlCol="0" anchor="ctr"/>
                  <a:lstStyle/>
                  <a:p>
                    <a:pPr defTabSz="914192">
                      <a:defRPr/>
                    </a:pPr>
                    <a:endParaRPr lang="en-US" sz="1730">
                      <a:solidFill>
                        <a:srgbClr val="FFFFFF"/>
                      </a:solidFill>
                      <a:latin typeface="Segoe UI"/>
                    </a:endParaRPr>
                  </a:p>
                </p:txBody>
              </p:sp>
              <p:sp>
                <p:nvSpPr>
                  <p:cNvPr id="25" name="Freeform: Shape 68">
                    <a:extLst>
                      <a:ext uri="{FF2B5EF4-FFF2-40B4-BE49-F238E27FC236}">
                        <a16:creationId xmlns:a16="http://schemas.microsoft.com/office/drawing/2014/main" id="{363BD3A1-BA39-CCC7-3D9B-F8A21EB1B040}"/>
                      </a:ext>
                    </a:extLst>
                  </p:cNvPr>
                  <p:cNvSpPr/>
                  <p:nvPr/>
                </p:nvSpPr>
                <p:spPr>
                  <a:xfrm>
                    <a:off x="7968182" y="4564645"/>
                    <a:ext cx="455897" cy="66478"/>
                  </a:xfrm>
                  <a:custGeom>
                    <a:avLst/>
                    <a:gdLst>
                      <a:gd name="connsiteX0" fmla="*/ 227605 w 455897"/>
                      <a:gd name="connsiteY0" fmla="*/ 226 h 66479"/>
                      <a:gd name="connsiteX1" fmla="*/ 0 w 455897"/>
                      <a:gd name="connsiteY1" fmla="*/ 32545 h 66479"/>
                      <a:gd name="connsiteX2" fmla="*/ 227605 w 455897"/>
                      <a:gd name="connsiteY2" fmla="*/ 66239 h 66479"/>
                      <a:gd name="connsiteX3" fmla="*/ 455898 w 455897"/>
                      <a:gd name="connsiteY3" fmla="*/ 32545 h 66479"/>
                      <a:gd name="connsiteX4" fmla="*/ 227605 w 455897"/>
                      <a:gd name="connsiteY4" fmla="*/ 226 h 6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897" h="66479">
                        <a:moveTo>
                          <a:pt x="227605" y="226"/>
                        </a:moveTo>
                        <a:cubicBezTo>
                          <a:pt x="150470" y="-1694"/>
                          <a:pt x="73552" y="9228"/>
                          <a:pt x="0" y="32545"/>
                        </a:cubicBezTo>
                        <a:cubicBezTo>
                          <a:pt x="73334" y="56916"/>
                          <a:pt x="150356" y="68319"/>
                          <a:pt x="227605" y="66239"/>
                        </a:cubicBezTo>
                        <a:cubicBezTo>
                          <a:pt x="305075" y="68245"/>
                          <a:pt x="382310" y="56846"/>
                          <a:pt x="455898" y="32545"/>
                        </a:cubicBezTo>
                        <a:cubicBezTo>
                          <a:pt x="382121" y="9177"/>
                          <a:pt x="304969" y="-1745"/>
                          <a:pt x="227605" y="226"/>
                        </a:cubicBezTo>
                        <a:close/>
                      </a:path>
                    </a:pathLst>
                  </a:custGeom>
                  <a:solidFill>
                    <a:srgbClr val="054B16"/>
                  </a:solidFill>
                  <a:ln w="68263" cap="flat">
                    <a:noFill/>
                    <a:prstDash val="solid"/>
                    <a:miter/>
                  </a:ln>
                </p:spPr>
                <p:txBody>
                  <a:bodyPr rtlCol="0" anchor="ctr"/>
                  <a:lstStyle/>
                  <a:p>
                    <a:pPr defTabSz="914192">
                      <a:defRPr/>
                    </a:pPr>
                    <a:endParaRPr lang="en-US" sz="1730">
                      <a:solidFill>
                        <a:srgbClr val="FFFFFF"/>
                      </a:solidFill>
                      <a:latin typeface="Segoe UI"/>
                    </a:endParaRPr>
                  </a:p>
                </p:txBody>
              </p:sp>
            </p:grpSp>
            <p:sp>
              <p:nvSpPr>
                <p:cNvPr id="14" name="Graphic 42">
                  <a:extLst>
                    <a:ext uri="{FF2B5EF4-FFF2-40B4-BE49-F238E27FC236}">
                      <a16:creationId xmlns:a16="http://schemas.microsoft.com/office/drawing/2014/main" id="{04972262-DD2A-0C1A-C341-80BC044E5E26}"/>
                    </a:ext>
                  </a:extLst>
                </p:cNvPr>
                <p:cNvSpPr/>
                <p:nvPr/>
              </p:nvSpPr>
              <p:spPr>
                <a:xfrm>
                  <a:off x="6949868" y="3284292"/>
                  <a:ext cx="215076" cy="257925"/>
                </a:xfrm>
                <a:custGeom>
                  <a:avLst/>
                  <a:gdLst>
                    <a:gd name="connsiteX0" fmla="*/ 212925 w 212924"/>
                    <a:gd name="connsiteY0" fmla="*/ 119238 h 255344"/>
                    <a:gd name="connsiteX1" fmla="*/ 110033 w 212924"/>
                    <a:gd name="connsiteY1" fmla="*/ 254363 h 255344"/>
                    <a:gd name="connsiteX2" fmla="*/ 103023 w 212924"/>
                    <a:gd name="connsiteY2" fmla="*/ 254363 h 255344"/>
                    <a:gd name="connsiteX3" fmla="*/ 0 w 212924"/>
                    <a:gd name="connsiteY3" fmla="*/ 119238 h 255344"/>
                    <a:gd name="connsiteX4" fmla="*/ 0 w 212924"/>
                    <a:gd name="connsiteY4" fmla="*/ 36623 h 255344"/>
                    <a:gd name="connsiteX5" fmla="*/ 6552 w 212924"/>
                    <a:gd name="connsiteY5" fmla="*/ 30072 h 255344"/>
                    <a:gd name="connsiteX6" fmla="*/ 106462 w 212924"/>
                    <a:gd name="connsiteY6" fmla="*/ 0 h 255344"/>
                    <a:gd name="connsiteX7" fmla="*/ 206373 w 212924"/>
                    <a:gd name="connsiteY7" fmla="*/ 30088 h 255344"/>
                    <a:gd name="connsiteX8" fmla="*/ 212925 w 212924"/>
                    <a:gd name="connsiteY8" fmla="*/ 36639 h 25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924" h="255344">
                      <a:moveTo>
                        <a:pt x="212925" y="119238"/>
                      </a:moveTo>
                      <a:cubicBezTo>
                        <a:pt x="212925" y="187882"/>
                        <a:pt x="128410" y="243160"/>
                        <a:pt x="110033" y="254363"/>
                      </a:cubicBezTo>
                      <a:cubicBezTo>
                        <a:pt x="107880" y="255672"/>
                        <a:pt x="105176" y="255672"/>
                        <a:pt x="103023" y="254363"/>
                      </a:cubicBezTo>
                      <a:cubicBezTo>
                        <a:pt x="84580" y="243160"/>
                        <a:pt x="0" y="187882"/>
                        <a:pt x="0" y="119238"/>
                      </a:cubicBezTo>
                      <a:lnTo>
                        <a:pt x="0" y="36623"/>
                      </a:lnTo>
                      <a:cubicBezTo>
                        <a:pt x="0" y="33005"/>
                        <a:pt x="2933" y="30072"/>
                        <a:pt x="6552" y="30072"/>
                      </a:cubicBezTo>
                      <a:cubicBezTo>
                        <a:pt x="72329" y="28335"/>
                        <a:pt x="57195" y="0"/>
                        <a:pt x="106462" y="0"/>
                      </a:cubicBezTo>
                      <a:cubicBezTo>
                        <a:pt x="155730" y="0"/>
                        <a:pt x="140596" y="28335"/>
                        <a:pt x="206373" y="30088"/>
                      </a:cubicBezTo>
                      <a:cubicBezTo>
                        <a:pt x="209991" y="30088"/>
                        <a:pt x="212925" y="33021"/>
                        <a:pt x="212925" y="36639"/>
                      </a:cubicBezTo>
                      <a:close/>
                    </a:path>
                  </a:pathLst>
                </a:custGeom>
                <a:solidFill>
                  <a:srgbClr val="054B16"/>
                </a:solidFill>
                <a:ln w="28575" cap="flat">
                  <a:solidFill>
                    <a:schemeClr val="bg1"/>
                  </a:solidFill>
                  <a:prstDash val="solid"/>
                  <a:miter/>
                </a:ln>
              </p:spPr>
              <p:txBody>
                <a:bodyPr rtlCol="0" anchor="ctr"/>
                <a:lstStyle/>
                <a:p>
                  <a:pPr defTabSz="914192">
                    <a:defRPr/>
                  </a:pPr>
                  <a:endParaRPr lang="en-US" sz="1730">
                    <a:solidFill>
                      <a:srgbClr val="FFFFFF"/>
                    </a:solidFill>
                    <a:latin typeface="Segoe UI"/>
                  </a:endParaRPr>
                </a:p>
              </p:txBody>
            </p:sp>
            <p:sp>
              <p:nvSpPr>
                <p:cNvPr id="15" name="Graphic 9">
                  <a:extLst>
                    <a:ext uri="{FF2B5EF4-FFF2-40B4-BE49-F238E27FC236}">
                      <a16:creationId xmlns:a16="http://schemas.microsoft.com/office/drawing/2014/main" id="{11D4C824-F335-CA52-C36B-8A05CC22B031}"/>
                    </a:ext>
                  </a:extLst>
                </p:cNvPr>
                <p:cNvSpPr/>
                <p:nvPr/>
              </p:nvSpPr>
              <p:spPr>
                <a:xfrm>
                  <a:off x="4839137" y="2893083"/>
                  <a:ext cx="817385" cy="817386"/>
                </a:xfrm>
                <a:prstGeom prst="ellipse">
                  <a:avLst/>
                </a:prstGeom>
                <a:solidFill>
                  <a:schemeClr val="bg1"/>
                </a:solidFill>
                <a:ln w="59267" cap="flat">
                  <a:noFill/>
                  <a:prstDash val="solid"/>
                  <a:miter/>
                </a:ln>
                <a:effectLst>
                  <a:outerShdw blurRad="254000" sx="104000" sy="104000" algn="ctr" rotWithShape="0">
                    <a:srgbClr val="000000">
                      <a:alpha val="30000"/>
                    </a:srgbClr>
                  </a:outerShdw>
                </a:effectLst>
              </p:spPr>
              <p:txBody>
                <a:bodyPr rtlCol="0" anchor="ctr"/>
                <a:lstStyle/>
                <a:p>
                  <a:pPr defTabSz="914192">
                    <a:defRPr/>
                  </a:pPr>
                  <a:endParaRPr lang="en-US" sz="1400">
                    <a:solidFill>
                      <a:srgbClr val="FFFFFF"/>
                    </a:solidFill>
                    <a:latin typeface="Segoe UI"/>
                  </a:endParaRPr>
                </a:p>
              </p:txBody>
            </p:sp>
            <p:grpSp>
              <p:nvGrpSpPr>
                <p:cNvPr id="16" name="Graphic 58">
                  <a:extLst>
                    <a:ext uri="{FF2B5EF4-FFF2-40B4-BE49-F238E27FC236}">
                      <a16:creationId xmlns:a16="http://schemas.microsoft.com/office/drawing/2014/main" id="{0D32CE71-8D3A-8EC7-10D3-9473C62C951E}"/>
                    </a:ext>
                  </a:extLst>
                </p:cNvPr>
                <p:cNvGrpSpPr/>
                <p:nvPr/>
              </p:nvGrpSpPr>
              <p:grpSpPr>
                <a:xfrm>
                  <a:off x="4978603" y="3118006"/>
                  <a:ext cx="538370" cy="367549"/>
                  <a:chOff x="4978603" y="3118006"/>
                  <a:chExt cx="538370" cy="367549"/>
                </a:xfrm>
                <a:solidFill>
                  <a:schemeClr val="accent3"/>
                </a:solidFill>
              </p:grpSpPr>
              <p:sp>
                <p:nvSpPr>
                  <p:cNvPr id="17" name="Freeform: Shape 88">
                    <a:extLst>
                      <a:ext uri="{FF2B5EF4-FFF2-40B4-BE49-F238E27FC236}">
                        <a16:creationId xmlns:a16="http://schemas.microsoft.com/office/drawing/2014/main" id="{27664B8C-A754-B5C3-5766-AE2340DC796A}"/>
                      </a:ext>
                    </a:extLst>
                  </p:cNvPr>
                  <p:cNvSpPr/>
                  <p:nvPr/>
                </p:nvSpPr>
                <p:spPr>
                  <a:xfrm rot="-2695138">
                    <a:off x="5056625" y="3264069"/>
                    <a:ext cx="38698" cy="194048"/>
                  </a:xfrm>
                  <a:custGeom>
                    <a:avLst/>
                    <a:gdLst>
                      <a:gd name="connsiteX0" fmla="*/ 15111 w 38698"/>
                      <a:gd name="connsiteY0" fmla="*/ 0 h 194048"/>
                      <a:gd name="connsiteX1" fmla="*/ 38698 w 38698"/>
                      <a:gd name="connsiteY1" fmla="*/ 0 h 194048"/>
                      <a:gd name="connsiteX2" fmla="*/ 38698 w 38698"/>
                      <a:gd name="connsiteY2" fmla="*/ 0 h 194048"/>
                      <a:gd name="connsiteX3" fmla="*/ 38698 w 38698"/>
                      <a:gd name="connsiteY3" fmla="*/ 186493 h 194048"/>
                      <a:gd name="connsiteX4" fmla="*/ 31143 w 38698"/>
                      <a:gd name="connsiteY4" fmla="*/ 194049 h 194048"/>
                      <a:gd name="connsiteX5" fmla="*/ 7556 w 38698"/>
                      <a:gd name="connsiteY5" fmla="*/ 194049 h 194048"/>
                      <a:gd name="connsiteX6" fmla="*/ 0 w 38698"/>
                      <a:gd name="connsiteY6" fmla="*/ 186493 h 194048"/>
                      <a:gd name="connsiteX7" fmla="*/ 0 w 38698"/>
                      <a:gd name="connsiteY7" fmla="*/ 15111 h 194048"/>
                      <a:gd name="connsiteX8" fmla="*/ 15111 w 38698"/>
                      <a:gd name="connsiteY8" fmla="*/ 0 h 19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8" h="194048">
                        <a:moveTo>
                          <a:pt x="15111" y="0"/>
                        </a:moveTo>
                        <a:lnTo>
                          <a:pt x="38698" y="0"/>
                        </a:lnTo>
                        <a:lnTo>
                          <a:pt x="38698" y="0"/>
                        </a:lnTo>
                        <a:lnTo>
                          <a:pt x="38698" y="186493"/>
                        </a:lnTo>
                        <a:cubicBezTo>
                          <a:pt x="38698" y="190667"/>
                          <a:pt x="35316" y="194049"/>
                          <a:pt x="31143" y="194049"/>
                        </a:cubicBezTo>
                        <a:lnTo>
                          <a:pt x="7556" y="194049"/>
                        </a:lnTo>
                        <a:cubicBezTo>
                          <a:pt x="3383" y="194049"/>
                          <a:pt x="0" y="190667"/>
                          <a:pt x="0" y="186493"/>
                        </a:cubicBezTo>
                        <a:lnTo>
                          <a:pt x="0" y="15111"/>
                        </a:lnTo>
                        <a:cubicBezTo>
                          <a:pt x="0" y="6765"/>
                          <a:pt x="6766" y="0"/>
                          <a:pt x="15111" y="0"/>
                        </a:cubicBezTo>
                        <a:close/>
                      </a:path>
                    </a:pathLst>
                  </a:custGeom>
                  <a:solidFill>
                    <a:srgbClr val="054B16"/>
                  </a:solidFill>
                  <a:ln w="27517" cap="flat">
                    <a:noFill/>
                    <a:prstDash val="solid"/>
                    <a:miter/>
                  </a:ln>
                </p:spPr>
                <p:txBody>
                  <a:bodyPr rtlCol="0" anchor="ctr"/>
                  <a:lstStyle/>
                  <a:p>
                    <a:pPr defTabSz="914225">
                      <a:defRPr/>
                    </a:pPr>
                    <a:endParaRPr lang="en-US" sz="1800">
                      <a:solidFill>
                        <a:srgbClr val="000000"/>
                      </a:solidFill>
                      <a:latin typeface="Segoe UI"/>
                    </a:endParaRPr>
                  </a:p>
                </p:txBody>
              </p:sp>
              <p:sp>
                <p:nvSpPr>
                  <p:cNvPr id="18" name="Freeform: Shape 89">
                    <a:extLst>
                      <a:ext uri="{FF2B5EF4-FFF2-40B4-BE49-F238E27FC236}">
                        <a16:creationId xmlns:a16="http://schemas.microsoft.com/office/drawing/2014/main" id="{D499FA65-C077-7EDF-5FF2-36E82AB4155E}"/>
                      </a:ext>
                    </a:extLst>
                  </p:cNvPr>
                  <p:cNvSpPr/>
                  <p:nvPr/>
                </p:nvSpPr>
                <p:spPr>
                  <a:xfrm rot="-8095138">
                    <a:off x="5057630" y="3151853"/>
                    <a:ext cx="38754" cy="196808"/>
                  </a:xfrm>
                  <a:custGeom>
                    <a:avLst/>
                    <a:gdLst>
                      <a:gd name="connsiteX0" fmla="*/ 28 w 38754"/>
                      <a:gd name="connsiteY0" fmla="*/ 0 h 196808"/>
                      <a:gd name="connsiteX1" fmla="*/ 23643 w 38754"/>
                      <a:gd name="connsiteY1" fmla="*/ 0 h 196808"/>
                      <a:gd name="connsiteX2" fmla="*/ 38754 w 38754"/>
                      <a:gd name="connsiteY2" fmla="*/ 15111 h 196808"/>
                      <a:gd name="connsiteX3" fmla="*/ 38754 w 38754"/>
                      <a:gd name="connsiteY3" fmla="*/ 189253 h 196808"/>
                      <a:gd name="connsiteX4" fmla="*/ 31198 w 38754"/>
                      <a:gd name="connsiteY4" fmla="*/ 196809 h 196808"/>
                      <a:gd name="connsiteX5" fmla="*/ 7556 w 38754"/>
                      <a:gd name="connsiteY5" fmla="*/ 196809 h 196808"/>
                      <a:gd name="connsiteX6" fmla="*/ 0 w 38754"/>
                      <a:gd name="connsiteY6" fmla="*/ 189253 h 196808"/>
                      <a:gd name="connsiteX7" fmla="*/ 0 w 38754"/>
                      <a:gd name="connsiteY7" fmla="*/ 0 h 196808"/>
                      <a:gd name="connsiteX8" fmla="*/ 0 w 38754"/>
                      <a:gd name="connsiteY8" fmla="*/ 0 h 19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54" h="196808">
                        <a:moveTo>
                          <a:pt x="28" y="0"/>
                        </a:moveTo>
                        <a:lnTo>
                          <a:pt x="23643" y="0"/>
                        </a:lnTo>
                        <a:cubicBezTo>
                          <a:pt x="31989" y="0"/>
                          <a:pt x="38754" y="6765"/>
                          <a:pt x="38754" y="15111"/>
                        </a:cubicBezTo>
                        <a:lnTo>
                          <a:pt x="38754" y="189253"/>
                        </a:lnTo>
                        <a:cubicBezTo>
                          <a:pt x="38754" y="193427"/>
                          <a:pt x="35371" y="196809"/>
                          <a:pt x="31198" y="196809"/>
                        </a:cubicBezTo>
                        <a:lnTo>
                          <a:pt x="7556" y="196809"/>
                        </a:lnTo>
                        <a:cubicBezTo>
                          <a:pt x="3383" y="196809"/>
                          <a:pt x="0" y="193427"/>
                          <a:pt x="0" y="189253"/>
                        </a:cubicBezTo>
                        <a:lnTo>
                          <a:pt x="0" y="0"/>
                        </a:lnTo>
                        <a:lnTo>
                          <a:pt x="0" y="0"/>
                        </a:lnTo>
                        <a:close/>
                      </a:path>
                    </a:pathLst>
                  </a:custGeom>
                  <a:grpFill/>
                  <a:ln w="27517" cap="flat">
                    <a:noFill/>
                    <a:prstDash val="solid"/>
                    <a:miter/>
                  </a:ln>
                </p:spPr>
                <p:txBody>
                  <a:bodyPr rtlCol="0" anchor="ctr"/>
                  <a:lstStyle/>
                  <a:p>
                    <a:pPr defTabSz="914225">
                      <a:defRPr/>
                    </a:pPr>
                    <a:endParaRPr lang="en-US" sz="1800">
                      <a:solidFill>
                        <a:srgbClr val="000000"/>
                      </a:solidFill>
                      <a:latin typeface="Segoe UI"/>
                    </a:endParaRPr>
                  </a:p>
                </p:txBody>
              </p:sp>
              <p:sp>
                <p:nvSpPr>
                  <p:cNvPr id="19" name="Freeform: Shape 90">
                    <a:extLst>
                      <a:ext uri="{FF2B5EF4-FFF2-40B4-BE49-F238E27FC236}">
                        <a16:creationId xmlns:a16="http://schemas.microsoft.com/office/drawing/2014/main" id="{940752B3-BD21-4AEE-B854-BEC8BAE23889}"/>
                      </a:ext>
                    </a:extLst>
                  </p:cNvPr>
                  <p:cNvSpPr/>
                  <p:nvPr/>
                </p:nvSpPr>
                <p:spPr>
                  <a:xfrm rot="-8104862">
                    <a:off x="5400424" y="3264054"/>
                    <a:ext cx="38726" cy="194048"/>
                  </a:xfrm>
                  <a:custGeom>
                    <a:avLst/>
                    <a:gdLst>
                      <a:gd name="connsiteX0" fmla="*/ 7556 w 38726"/>
                      <a:gd name="connsiteY0" fmla="*/ 0 h 194048"/>
                      <a:gd name="connsiteX1" fmla="*/ 31171 w 38726"/>
                      <a:gd name="connsiteY1" fmla="*/ 0 h 194048"/>
                      <a:gd name="connsiteX2" fmla="*/ 38726 w 38726"/>
                      <a:gd name="connsiteY2" fmla="*/ 7556 h 194048"/>
                      <a:gd name="connsiteX3" fmla="*/ 38726 w 38726"/>
                      <a:gd name="connsiteY3" fmla="*/ 194049 h 194048"/>
                      <a:gd name="connsiteX4" fmla="*/ 38726 w 38726"/>
                      <a:gd name="connsiteY4" fmla="*/ 194049 h 194048"/>
                      <a:gd name="connsiteX5" fmla="*/ 15111 w 38726"/>
                      <a:gd name="connsiteY5" fmla="*/ 194049 h 194048"/>
                      <a:gd name="connsiteX6" fmla="*/ 0 w 38726"/>
                      <a:gd name="connsiteY6" fmla="*/ 178937 h 194048"/>
                      <a:gd name="connsiteX7" fmla="*/ 0 w 38726"/>
                      <a:gd name="connsiteY7" fmla="*/ 7556 h 194048"/>
                      <a:gd name="connsiteX8" fmla="*/ 7556 w 38726"/>
                      <a:gd name="connsiteY8" fmla="*/ 0 h 19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26" h="194048">
                        <a:moveTo>
                          <a:pt x="7556" y="0"/>
                        </a:moveTo>
                        <a:lnTo>
                          <a:pt x="31171" y="0"/>
                        </a:lnTo>
                        <a:cubicBezTo>
                          <a:pt x="35344" y="0"/>
                          <a:pt x="38726" y="3383"/>
                          <a:pt x="38726" y="7556"/>
                        </a:cubicBezTo>
                        <a:lnTo>
                          <a:pt x="38726" y="194049"/>
                        </a:lnTo>
                        <a:lnTo>
                          <a:pt x="38726" y="194049"/>
                        </a:lnTo>
                        <a:lnTo>
                          <a:pt x="15111" y="194049"/>
                        </a:lnTo>
                        <a:cubicBezTo>
                          <a:pt x="6767" y="194049"/>
                          <a:pt x="0" y="187282"/>
                          <a:pt x="0" y="178937"/>
                        </a:cubicBezTo>
                        <a:lnTo>
                          <a:pt x="0" y="7556"/>
                        </a:lnTo>
                        <a:cubicBezTo>
                          <a:pt x="0" y="3383"/>
                          <a:pt x="3382" y="0"/>
                          <a:pt x="7556" y="0"/>
                        </a:cubicBezTo>
                        <a:close/>
                      </a:path>
                    </a:pathLst>
                  </a:custGeom>
                  <a:solidFill>
                    <a:srgbClr val="054B16"/>
                  </a:solidFill>
                  <a:ln w="27517" cap="flat">
                    <a:noFill/>
                    <a:prstDash val="solid"/>
                    <a:miter/>
                  </a:ln>
                </p:spPr>
                <p:txBody>
                  <a:bodyPr rtlCol="0" anchor="ctr"/>
                  <a:lstStyle/>
                  <a:p>
                    <a:pPr defTabSz="914225">
                      <a:defRPr/>
                    </a:pPr>
                    <a:endParaRPr lang="en-US" sz="1800">
                      <a:solidFill>
                        <a:srgbClr val="000000"/>
                      </a:solidFill>
                      <a:latin typeface="Segoe UI"/>
                    </a:endParaRPr>
                  </a:p>
                </p:txBody>
              </p:sp>
              <p:sp>
                <p:nvSpPr>
                  <p:cNvPr id="20" name="Freeform: Shape 91">
                    <a:extLst>
                      <a:ext uri="{FF2B5EF4-FFF2-40B4-BE49-F238E27FC236}">
                        <a16:creationId xmlns:a16="http://schemas.microsoft.com/office/drawing/2014/main" id="{A1FD53FE-CF72-72C4-DF12-C9DDA9402AE5}"/>
                      </a:ext>
                    </a:extLst>
                  </p:cNvPr>
                  <p:cNvSpPr/>
                  <p:nvPr/>
                </p:nvSpPr>
                <p:spPr>
                  <a:xfrm rot="-2704862">
                    <a:off x="5399206" y="3151981"/>
                    <a:ext cx="38726" cy="196808"/>
                  </a:xfrm>
                  <a:custGeom>
                    <a:avLst/>
                    <a:gdLst>
                      <a:gd name="connsiteX0" fmla="*/ 7556 w 38726"/>
                      <a:gd name="connsiteY0" fmla="*/ 0 h 196808"/>
                      <a:gd name="connsiteX1" fmla="*/ 31171 w 38726"/>
                      <a:gd name="connsiteY1" fmla="*/ 0 h 196808"/>
                      <a:gd name="connsiteX2" fmla="*/ 38726 w 38726"/>
                      <a:gd name="connsiteY2" fmla="*/ 7556 h 196808"/>
                      <a:gd name="connsiteX3" fmla="*/ 38726 w 38726"/>
                      <a:gd name="connsiteY3" fmla="*/ 181698 h 196808"/>
                      <a:gd name="connsiteX4" fmla="*/ 23615 w 38726"/>
                      <a:gd name="connsiteY4" fmla="*/ 196809 h 196808"/>
                      <a:gd name="connsiteX5" fmla="*/ 0 w 38726"/>
                      <a:gd name="connsiteY5" fmla="*/ 196809 h 196808"/>
                      <a:gd name="connsiteX6" fmla="*/ 0 w 38726"/>
                      <a:gd name="connsiteY6" fmla="*/ 196809 h 196808"/>
                      <a:gd name="connsiteX7" fmla="*/ 0 w 38726"/>
                      <a:gd name="connsiteY7" fmla="*/ 7667 h 196808"/>
                      <a:gd name="connsiteX8" fmla="*/ 7556 w 38726"/>
                      <a:gd name="connsiteY8" fmla="*/ 112 h 19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26" h="196808">
                        <a:moveTo>
                          <a:pt x="7556" y="0"/>
                        </a:moveTo>
                        <a:lnTo>
                          <a:pt x="31171" y="0"/>
                        </a:lnTo>
                        <a:cubicBezTo>
                          <a:pt x="35344" y="0"/>
                          <a:pt x="38726" y="3383"/>
                          <a:pt x="38726" y="7556"/>
                        </a:cubicBezTo>
                        <a:lnTo>
                          <a:pt x="38726" y="181698"/>
                        </a:lnTo>
                        <a:cubicBezTo>
                          <a:pt x="38726" y="190042"/>
                          <a:pt x="31960" y="196809"/>
                          <a:pt x="23615" y="196809"/>
                        </a:cubicBezTo>
                        <a:lnTo>
                          <a:pt x="0" y="196809"/>
                        </a:lnTo>
                        <a:lnTo>
                          <a:pt x="0" y="196809"/>
                        </a:lnTo>
                        <a:lnTo>
                          <a:pt x="0" y="7667"/>
                        </a:lnTo>
                        <a:cubicBezTo>
                          <a:pt x="0" y="3494"/>
                          <a:pt x="3382" y="112"/>
                          <a:pt x="7556" y="112"/>
                        </a:cubicBezTo>
                        <a:close/>
                      </a:path>
                    </a:pathLst>
                  </a:custGeom>
                  <a:grpFill/>
                  <a:ln w="27517" cap="flat">
                    <a:noFill/>
                    <a:prstDash val="solid"/>
                    <a:miter/>
                  </a:ln>
                </p:spPr>
                <p:txBody>
                  <a:bodyPr rtlCol="0" anchor="ctr"/>
                  <a:lstStyle/>
                  <a:p>
                    <a:pPr defTabSz="914225">
                      <a:defRPr/>
                    </a:pPr>
                    <a:endParaRPr lang="en-US" sz="1800">
                      <a:solidFill>
                        <a:srgbClr val="000000"/>
                      </a:solidFill>
                      <a:latin typeface="Segoe UI"/>
                    </a:endParaRPr>
                  </a:p>
                </p:txBody>
              </p:sp>
              <p:sp>
                <p:nvSpPr>
                  <p:cNvPr id="21" name="Freeform: Shape 92">
                    <a:extLst>
                      <a:ext uri="{FF2B5EF4-FFF2-40B4-BE49-F238E27FC236}">
                        <a16:creationId xmlns:a16="http://schemas.microsoft.com/office/drawing/2014/main" id="{8B6181D9-720A-746C-53C9-0A0C36DA4036}"/>
                      </a:ext>
                    </a:extLst>
                  </p:cNvPr>
                  <p:cNvSpPr/>
                  <p:nvPr/>
                </p:nvSpPr>
                <p:spPr>
                  <a:xfrm rot="1065122">
                    <a:off x="5230747" y="3118006"/>
                    <a:ext cx="38782" cy="367549"/>
                  </a:xfrm>
                  <a:custGeom>
                    <a:avLst/>
                    <a:gdLst>
                      <a:gd name="connsiteX0" fmla="*/ 33401 w 38782"/>
                      <a:gd name="connsiteY0" fmla="*/ 0 h 367549"/>
                      <a:gd name="connsiteX1" fmla="*/ 38782 w 38782"/>
                      <a:gd name="connsiteY1" fmla="*/ 0 h 367549"/>
                      <a:gd name="connsiteX2" fmla="*/ 38782 w 38782"/>
                      <a:gd name="connsiteY2" fmla="*/ 367549 h 367549"/>
                      <a:gd name="connsiteX3" fmla="*/ 33401 w 38782"/>
                      <a:gd name="connsiteY3" fmla="*/ 367549 h 367549"/>
                      <a:gd name="connsiteX4" fmla="*/ 5381 w 38782"/>
                      <a:gd name="connsiteY4" fmla="*/ 367549 h 367549"/>
                      <a:gd name="connsiteX5" fmla="*/ 0 w 38782"/>
                      <a:gd name="connsiteY5" fmla="*/ 367549 h 367549"/>
                      <a:gd name="connsiteX6" fmla="*/ 0 w 38782"/>
                      <a:gd name="connsiteY6" fmla="*/ 0 h 367549"/>
                      <a:gd name="connsiteX7" fmla="*/ 5381 w 38782"/>
                      <a:gd name="connsiteY7" fmla="*/ 0 h 36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82" h="367549">
                        <a:moveTo>
                          <a:pt x="33401" y="0"/>
                        </a:moveTo>
                        <a:cubicBezTo>
                          <a:pt x="36373" y="0"/>
                          <a:pt x="38782" y="0"/>
                          <a:pt x="38782" y="0"/>
                        </a:cubicBezTo>
                        <a:lnTo>
                          <a:pt x="38782" y="367549"/>
                        </a:lnTo>
                        <a:cubicBezTo>
                          <a:pt x="38782" y="367549"/>
                          <a:pt x="36373" y="367549"/>
                          <a:pt x="33401" y="367549"/>
                        </a:cubicBezTo>
                        <a:lnTo>
                          <a:pt x="5381" y="367549"/>
                        </a:lnTo>
                        <a:cubicBezTo>
                          <a:pt x="2409" y="367549"/>
                          <a:pt x="0" y="367549"/>
                          <a:pt x="0" y="367549"/>
                        </a:cubicBezTo>
                        <a:lnTo>
                          <a:pt x="0" y="0"/>
                        </a:lnTo>
                        <a:cubicBezTo>
                          <a:pt x="0" y="0"/>
                          <a:pt x="2409" y="0"/>
                          <a:pt x="5381" y="0"/>
                        </a:cubicBezTo>
                        <a:close/>
                      </a:path>
                    </a:pathLst>
                  </a:custGeom>
                  <a:solidFill>
                    <a:srgbClr val="054B16"/>
                  </a:solidFill>
                  <a:ln w="27517" cap="flat">
                    <a:noFill/>
                    <a:prstDash val="solid"/>
                    <a:miter/>
                  </a:ln>
                </p:spPr>
                <p:txBody>
                  <a:bodyPr rtlCol="0" anchor="ctr"/>
                  <a:lstStyle/>
                  <a:p>
                    <a:pPr defTabSz="914225">
                      <a:defRPr/>
                    </a:pPr>
                    <a:endParaRPr lang="en-US" sz="1800">
                      <a:solidFill>
                        <a:srgbClr val="000000"/>
                      </a:solidFill>
                      <a:latin typeface="Segoe UI"/>
                    </a:endParaRPr>
                  </a:p>
                </p:txBody>
              </p:sp>
            </p:grpSp>
          </p:grpSp>
        </p:grpSp>
      </p:grpSp>
      <p:sp>
        <p:nvSpPr>
          <p:cNvPr id="30" name="Rectangle: Rounded Corners 52">
            <a:extLst>
              <a:ext uri="{FF2B5EF4-FFF2-40B4-BE49-F238E27FC236}">
                <a16:creationId xmlns:a16="http://schemas.microsoft.com/office/drawing/2014/main" id="{4C08C477-68C8-F5CE-953A-4BA3AFB70FA8}"/>
              </a:ext>
              <a:ext uri="{C183D7F6-B498-43B3-948B-1728B52AA6E4}">
                <adec:decorative xmlns:adec="http://schemas.microsoft.com/office/drawing/2017/decorative" val="1"/>
              </a:ext>
            </a:extLst>
          </p:cNvPr>
          <p:cNvSpPr/>
          <p:nvPr/>
        </p:nvSpPr>
        <p:spPr bwMode="auto">
          <a:xfrm>
            <a:off x="588263" y="1638916"/>
            <a:ext cx="3567180" cy="3928176"/>
          </a:xfrm>
          <a:prstGeom prst="roundRect">
            <a:avLst>
              <a:gd name="adj" fmla="val 61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14225">
              <a:spcBef>
                <a:spcPts val="1800"/>
              </a:spcBef>
            </a:pPr>
            <a:r>
              <a:rPr lang="en-US">
                <a:solidFill>
                  <a:schemeClr val="tx1"/>
                </a:solidFill>
                <a:latin typeface="Segoe Sans Text"/>
                <a:cs typeface="Segoe UI Semibold" panose="020B0702040204020203" pitchFamily="34" charset="0"/>
                <a:sym typeface="Arial"/>
              </a:rPr>
              <a:t> Search for potential </a:t>
            </a:r>
            <a:br>
              <a:rPr lang="en-US">
                <a:solidFill>
                  <a:schemeClr val="tx1"/>
                </a:solidFill>
                <a:latin typeface="Segoe Sans Text"/>
                <a:cs typeface="Segoe UI Semibold" panose="020B0702040204020203" pitchFamily="34" charset="0"/>
                <a:sym typeface="Arial"/>
              </a:rPr>
            </a:br>
            <a:r>
              <a:rPr lang="en-US">
                <a:solidFill>
                  <a:schemeClr val="tx1"/>
                </a:solidFill>
                <a:latin typeface="Segoe Sans Text"/>
                <a:cs typeface="Segoe UI Semibold" panose="020B0702040204020203" pitchFamily="34" charset="0"/>
                <a:sym typeface="Arial"/>
              </a:rPr>
              <a:t>security </a:t>
            </a:r>
            <a:r>
              <a:rPr lang="en-US">
                <a:solidFill>
                  <a:schemeClr val="tx1"/>
                </a:solidFill>
                <a:latin typeface="+mj-lt"/>
                <a:cs typeface="Segoe UI Semibold" panose="020B0702040204020203" pitchFamily="34" charset="0"/>
                <a:sym typeface="Arial"/>
              </a:rPr>
              <a:t>vulnerabilities </a:t>
            </a:r>
            <a:br>
              <a:rPr lang="en-US">
                <a:solidFill>
                  <a:schemeClr val="tx1"/>
                </a:solidFill>
                <a:latin typeface="+mj-lt"/>
                <a:cs typeface="Segoe UI Semibold" panose="020B0702040204020203" pitchFamily="34" charset="0"/>
                <a:sym typeface="Arial"/>
              </a:rPr>
            </a:br>
            <a:r>
              <a:rPr lang="en-US">
                <a:solidFill>
                  <a:schemeClr val="tx1"/>
                </a:solidFill>
                <a:latin typeface="+mj-lt"/>
                <a:cs typeface="Segoe UI Semibold" panose="020B0702040204020203" pitchFamily="34" charset="0"/>
                <a:sym typeface="Arial"/>
              </a:rPr>
              <a:t>and coding errors </a:t>
            </a:r>
          </a:p>
          <a:p>
            <a:pPr algn="ctr" defTabSz="914225">
              <a:spcBef>
                <a:spcPts val="1800"/>
              </a:spcBef>
            </a:pPr>
            <a:r>
              <a:rPr lang="en-US">
                <a:solidFill>
                  <a:schemeClr val="tx1"/>
                </a:solidFill>
                <a:latin typeface="Segoe Sans Text"/>
                <a:cs typeface="Segoe UI Semibold" panose="020B0702040204020203" pitchFamily="34" charset="0"/>
                <a:sym typeface="Arial"/>
              </a:rPr>
              <a:t>Scan and </a:t>
            </a:r>
            <a:r>
              <a:rPr lang="en-US">
                <a:solidFill>
                  <a:schemeClr val="tx1"/>
                </a:solidFill>
                <a:latin typeface="+mj-lt"/>
                <a:cs typeface="Segoe UI Semibold" panose="020B0702040204020203" pitchFamily="34" charset="0"/>
                <a:sym typeface="Arial"/>
              </a:rPr>
              <a:t>detect </a:t>
            </a:r>
            <a:br>
              <a:rPr lang="en-US">
                <a:solidFill>
                  <a:schemeClr val="tx1"/>
                </a:solidFill>
                <a:latin typeface="+mj-lt"/>
                <a:cs typeface="Segoe UI Semibold" panose="020B0702040204020203" pitchFamily="34" charset="0"/>
                <a:sym typeface="Arial"/>
              </a:rPr>
            </a:br>
            <a:r>
              <a:rPr lang="en-US">
                <a:solidFill>
                  <a:schemeClr val="tx1"/>
                </a:solidFill>
                <a:latin typeface="+mj-lt"/>
                <a:cs typeface="Segoe UI Semibold" panose="020B0702040204020203" pitchFamily="34" charset="0"/>
                <a:sym typeface="Arial"/>
              </a:rPr>
              <a:t>secrets </a:t>
            </a:r>
            <a:r>
              <a:rPr lang="en-US">
                <a:solidFill>
                  <a:schemeClr val="tx1"/>
                </a:solidFill>
                <a:latin typeface="Segoe Sans Text"/>
                <a:cs typeface="Segoe UI Semibold" panose="020B0702040204020203" pitchFamily="34" charset="0"/>
                <a:sym typeface="Arial"/>
              </a:rPr>
              <a:t>checked into </a:t>
            </a:r>
            <a:br>
              <a:rPr lang="en-US">
                <a:solidFill>
                  <a:schemeClr val="tx1"/>
                </a:solidFill>
                <a:latin typeface="Segoe Sans Text"/>
                <a:cs typeface="Segoe UI Semibold" panose="020B0702040204020203" pitchFamily="34" charset="0"/>
                <a:sym typeface="Arial"/>
              </a:rPr>
            </a:br>
            <a:r>
              <a:rPr lang="en-US">
                <a:solidFill>
                  <a:schemeClr val="tx1"/>
                </a:solidFill>
                <a:latin typeface="Segoe Sans Text"/>
                <a:cs typeface="Segoe UI Semibold" panose="020B0702040204020203" pitchFamily="34" charset="0"/>
                <a:sym typeface="Arial"/>
              </a:rPr>
              <a:t>private repositories</a:t>
            </a:r>
          </a:p>
          <a:p>
            <a:pPr algn="ctr" defTabSz="914225">
              <a:spcBef>
                <a:spcPts val="1800"/>
              </a:spcBef>
            </a:pPr>
            <a:r>
              <a:rPr lang="en-US">
                <a:solidFill>
                  <a:schemeClr val="tx1"/>
                </a:solidFill>
                <a:latin typeface="+mj-lt"/>
                <a:cs typeface="Segoe UI Semibold" panose="020B0702040204020203" pitchFamily="34" charset="0"/>
                <a:sym typeface="Arial"/>
              </a:rPr>
              <a:t>Dependency review </a:t>
            </a:r>
            <a:br>
              <a:rPr lang="en-US">
                <a:solidFill>
                  <a:schemeClr val="tx1"/>
                </a:solidFill>
                <a:latin typeface="+mj-lt"/>
                <a:cs typeface="Segoe UI Semibold" panose="020B0702040204020203" pitchFamily="34" charset="0"/>
                <a:sym typeface="Arial"/>
              </a:rPr>
            </a:br>
            <a:r>
              <a:rPr lang="en-US">
                <a:solidFill>
                  <a:schemeClr val="tx1"/>
                </a:solidFill>
                <a:latin typeface="Segoe Sans Text"/>
                <a:cs typeface="Segoe UI Semibold" panose="020B0702040204020203" pitchFamily="34" charset="0"/>
                <a:sym typeface="Arial"/>
              </a:rPr>
              <a:t>shows vulnerabilities </a:t>
            </a:r>
            <a:br>
              <a:rPr lang="en-US">
                <a:solidFill>
                  <a:schemeClr val="tx1"/>
                </a:solidFill>
                <a:latin typeface="Segoe Sans Text"/>
                <a:cs typeface="Segoe UI Semibold" panose="020B0702040204020203" pitchFamily="34" charset="0"/>
                <a:sym typeface="Arial"/>
              </a:rPr>
            </a:br>
            <a:r>
              <a:rPr lang="en-US">
                <a:solidFill>
                  <a:schemeClr val="tx1"/>
                </a:solidFill>
                <a:latin typeface="Segoe Sans Text"/>
                <a:cs typeface="Segoe UI Semibold" panose="020B0702040204020203" pitchFamily="34" charset="0"/>
                <a:sym typeface="Arial"/>
              </a:rPr>
              <a:t>before pull request merge</a:t>
            </a:r>
          </a:p>
        </p:txBody>
      </p:sp>
      <p:sp>
        <p:nvSpPr>
          <p:cNvPr id="32" name="Rectangle: Rounded Corners 54">
            <a:extLst>
              <a:ext uri="{FF2B5EF4-FFF2-40B4-BE49-F238E27FC236}">
                <a16:creationId xmlns:a16="http://schemas.microsoft.com/office/drawing/2014/main" id="{95740167-78DA-7524-E613-F928F6B4409C}"/>
              </a:ext>
              <a:ext uri="{C183D7F6-B498-43B3-948B-1728B52AA6E4}">
                <adec:decorative xmlns:adec="http://schemas.microsoft.com/office/drawing/2017/decorative" val="1"/>
              </a:ext>
            </a:extLst>
          </p:cNvPr>
          <p:cNvSpPr/>
          <p:nvPr/>
        </p:nvSpPr>
        <p:spPr bwMode="auto">
          <a:xfrm>
            <a:off x="8501935" y="1638915"/>
            <a:ext cx="3398292" cy="4085683"/>
          </a:xfrm>
          <a:prstGeom prst="roundRect">
            <a:avLst>
              <a:gd name="adj" fmla="val 61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14225">
              <a:spcBef>
                <a:spcPts val="1800"/>
              </a:spcBef>
            </a:pPr>
            <a:r>
              <a:rPr lang="en-US">
                <a:solidFill>
                  <a:schemeClr val="tx1"/>
                </a:solidFill>
                <a:latin typeface="+mj-lt"/>
                <a:cs typeface="Segoe UI Semibold" panose="020B0702040204020203" pitchFamily="34" charset="0"/>
              </a:rPr>
              <a:t>Detect malware and other threats </a:t>
            </a:r>
            <a:r>
              <a:rPr lang="en-US">
                <a:solidFill>
                  <a:schemeClr val="tx1"/>
                </a:solidFill>
                <a:latin typeface="Segoe Sans Text"/>
                <a:cs typeface="Segoe UI Semibold" panose="020B0702040204020203" pitchFamily="34" charset="0"/>
              </a:rPr>
              <a:t>across apps, databases, and storage</a:t>
            </a:r>
          </a:p>
          <a:p>
            <a:pPr algn="ctr" defTabSz="914225">
              <a:spcBef>
                <a:spcPts val="1800"/>
              </a:spcBef>
            </a:pPr>
            <a:r>
              <a:rPr lang="en-US">
                <a:solidFill>
                  <a:schemeClr val="tx1"/>
                </a:solidFill>
                <a:latin typeface="Segoe Sans Text"/>
                <a:cs typeface="Segoe UI Semibold" panose="020B0702040204020203" pitchFamily="34" charset="0"/>
              </a:rPr>
              <a:t>Understand </a:t>
            </a:r>
            <a:r>
              <a:rPr lang="en-US">
                <a:solidFill>
                  <a:schemeClr val="tx1"/>
                </a:solidFill>
                <a:latin typeface="+mj-lt"/>
                <a:cs typeface="Segoe UI Semibold" panose="020B0702040204020203" pitchFamily="34" charset="0"/>
              </a:rPr>
              <a:t>risks in code, data, and identity</a:t>
            </a:r>
            <a:r>
              <a:rPr lang="en-US">
                <a:solidFill>
                  <a:schemeClr val="tx1"/>
                </a:solidFill>
                <a:latin typeface="Segoe Sans Text"/>
                <a:cs typeface="Segoe UI Semibold" panose="020B0702040204020203" pitchFamily="34" charset="0"/>
              </a:rPr>
              <a:t> to prioritize remediation</a:t>
            </a:r>
          </a:p>
          <a:p>
            <a:pPr algn="ctr" defTabSz="914225">
              <a:spcBef>
                <a:spcPts val="1800"/>
              </a:spcBef>
            </a:pPr>
            <a:r>
              <a:rPr lang="en-US">
                <a:solidFill>
                  <a:schemeClr val="tx1"/>
                </a:solidFill>
                <a:latin typeface="Segoe Sans Text"/>
                <a:cs typeface="Segoe UI Semibold" panose="020B0702040204020203" pitchFamily="34" charset="0"/>
              </a:rPr>
              <a:t>Prevent misconfigurations by </a:t>
            </a:r>
            <a:r>
              <a:rPr lang="en-US">
                <a:solidFill>
                  <a:schemeClr val="tx1"/>
                </a:solidFill>
                <a:latin typeface="+mj-lt"/>
                <a:cs typeface="Segoe UI Semibold" panose="020B0702040204020203" pitchFamily="34" charset="0"/>
              </a:rPr>
              <a:t>scanning </a:t>
            </a:r>
            <a:r>
              <a:rPr lang="en-US" err="1">
                <a:solidFill>
                  <a:schemeClr val="tx1"/>
                </a:solidFill>
                <a:latin typeface="+mj-lt"/>
                <a:cs typeface="Segoe UI Semibold" panose="020B0702040204020203" pitchFamily="34" charset="0"/>
              </a:rPr>
              <a:t>IaC</a:t>
            </a:r>
            <a:r>
              <a:rPr lang="en-US">
                <a:solidFill>
                  <a:schemeClr val="tx1"/>
                </a:solidFill>
                <a:latin typeface="+mj-lt"/>
                <a:cs typeface="Segoe UI Semibold" panose="020B0702040204020203" pitchFamily="34" charset="0"/>
              </a:rPr>
              <a:t> templates and container images</a:t>
            </a:r>
          </a:p>
        </p:txBody>
      </p:sp>
      <p:sp>
        <p:nvSpPr>
          <p:cNvPr id="33" name="Rectangle: Top Corners Rounded 58">
            <a:extLst>
              <a:ext uri="{FF2B5EF4-FFF2-40B4-BE49-F238E27FC236}">
                <a16:creationId xmlns:a16="http://schemas.microsoft.com/office/drawing/2014/main" id="{B3B6C164-5CD3-B684-D619-83B630925DE3}"/>
              </a:ext>
              <a:ext uri="{C183D7F6-B498-43B3-948B-1728B52AA6E4}">
                <adec:decorative xmlns:adec="http://schemas.microsoft.com/office/drawing/2017/decorative" val="1"/>
              </a:ext>
            </a:extLst>
          </p:cNvPr>
          <p:cNvSpPr/>
          <p:nvPr/>
        </p:nvSpPr>
        <p:spPr bwMode="auto">
          <a:xfrm>
            <a:off x="8501935" y="5200107"/>
            <a:ext cx="3398292" cy="717550"/>
          </a:xfrm>
          <a:prstGeom prst="round2SameRect">
            <a:avLst>
              <a:gd name="adj1" fmla="val 0"/>
              <a:gd name="adj2" fmla="val 27362"/>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2400"/>
              </a:spcAft>
              <a:buClrTx/>
              <a:buSzTx/>
              <a:buFontTx/>
              <a:buNone/>
              <a:tabLst>
                <a:tab pos="628650" algn="l"/>
              </a:tabLst>
              <a:defRPr/>
            </a:pPr>
            <a:r>
              <a:rPr kumimoji="0" lang="en-US" sz="2000" b="1" i="0" u="none" strike="noStrike" kern="1200" cap="none" spc="0" normalizeH="0" baseline="0" noProof="0">
                <a:ln>
                  <a:noFill/>
                </a:ln>
                <a:solidFill>
                  <a:srgbClr val="FFFFFF"/>
                </a:solidFill>
                <a:effectLst/>
                <a:uLnTx/>
                <a:uFillTx/>
                <a:latin typeface="Segoe Sans Text Semibold"/>
                <a:ea typeface="+mn-ea"/>
                <a:cs typeface="+mn-cs"/>
              </a:rPr>
              <a:t>Defender for Cloud</a:t>
            </a:r>
          </a:p>
        </p:txBody>
      </p:sp>
      <p:sp>
        <p:nvSpPr>
          <p:cNvPr id="29" name="Rectangle: Top Corners Rounded 48">
            <a:extLst>
              <a:ext uri="{FF2B5EF4-FFF2-40B4-BE49-F238E27FC236}">
                <a16:creationId xmlns:a16="http://schemas.microsoft.com/office/drawing/2014/main" id="{9D2EE52E-CF4A-2B9A-B8DC-614F28CFB9A0}"/>
              </a:ext>
              <a:ext uri="{C183D7F6-B498-43B3-948B-1728B52AA6E4}">
                <adec:decorative xmlns:adec="http://schemas.microsoft.com/office/drawing/2017/decorative" val="1"/>
              </a:ext>
            </a:extLst>
          </p:cNvPr>
          <p:cNvSpPr/>
          <p:nvPr/>
        </p:nvSpPr>
        <p:spPr bwMode="auto">
          <a:xfrm>
            <a:off x="588263" y="5200107"/>
            <a:ext cx="3567180" cy="717550"/>
          </a:xfrm>
          <a:prstGeom prst="round2SameRect">
            <a:avLst>
              <a:gd name="adj1" fmla="val 0"/>
              <a:gd name="adj2" fmla="val 27362"/>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2400"/>
              </a:spcAft>
              <a:buClrTx/>
              <a:buSzTx/>
              <a:buFontTx/>
              <a:buNone/>
              <a:tabLst>
                <a:tab pos="628650" algn="l"/>
              </a:tabLst>
              <a:defRPr/>
            </a:pPr>
            <a:r>
              <a:rPr kumimoji="0" lang="en-US" sz="2000" b="1" i="0" u="none" strike="noStrike" kern="1200" cap="none" spc="0" normalizeH="0" baseline="0" noProof="0">
                <a:ln>
                  <a:noFill/>
                </a:ln>
                <a:solidFill>
                  <a:srgbClr val="FFFFFF"/>
                </a:solidFill>
                <a:effectLst/>
                <a:uLnTx/>
                <a:uFillTx/>
                <a:latin typeface="Segoe Sans Text Semibold"/>
                <a:ea typeface="+mn-ea"/>
                <a:cs typeface="+mn-cs"/>
              </a:rPr>
              <a:t>GitHub Advanced Security </a:t>
            </a:r>
          </a:p>
        </p:txBody>
      </p:sp>
      <p:grpSp>
        <p:nvGrpSpPr>
          <p:cNvPr id="2" name="Group 1">
            <a:extLst>
              <a:ext uri="{FF2B5EF4-FFF2-40B4-BE49-F238E27FC236}">
                <a16:creationId xmlns:a16="http://schemas.microsoft.com/office/drawing/2014/main" id="{A2DD3C73-B930-6631-7C85-0042CC905434}"/>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5" name="Rectangle: Rounded Corners 4">
              <a:extLst>
                <a:ext uri="{FF2B5EF4-FFF2-40B4-BE49-F238E27FC236}">
                  <a16:creationId xmlns:a16="http://schemas.microsoft.com/office/drawing/2014/main" id="{E8572FE3-0800-D7F7-96CE-BCC6A4614ADC}"/>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E3E5D84C-70EF-5EBF-A7B4-4D2E5828512D}"/>
                </a:ext>
              </a:extLst>
            </p:cNvPr>
            <p:cNvSpPr txBox="1"/>
            <p:nvPr/>
          </p:nvSpPr>
          <p:spPr>
            <a:xfrm>
              <a:off x="10848975" y="563209"/>
              <a:ext cx="765550" cy="276999"/>
            </a:xfrm>
            <a:prstGeom prst="rect">
              <a:avLst/>
            </a:prstGeom>
            <a:noFill/>
          </p:spPr>
          <p:txBody>
            <a:bodyPr wrap="square">
              <a:spAutoFit/>
            </a:bodyPr>
            <a:lstStyle/>
            <a:p>
              <a:pPr algn="r"/>
              <a:r>
                <a:rPr lang="en-US" sz="1200">
                  <a:solidFill>
                    <a:schemeClr val="bg1"/>
                  </a:solidFill>
                </a:rPr>
                <a:t>Platform</a:t>
              </a:r>
            </a:p>
          </p:txBody>
        </p:sp>
        <p:pic>
          <p:nvPicPr>
            <p:cNvPr id="11" name="Graphic 10">
              <a:extLst>
                <a:ext uri="{FF2B5EF4-FFF2-40B4-BE49-F238E27FC236}">
                  <a16:creationId xmlns:a16="http://schemas.microsoft.com/office/drawing/2014/main" id="{0744D646-C9A9-5944-C8F6-507955F7AA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8988" y="568048"/>
              <a:ext cx="267320" cy="267320"/>
            </a:xfrm>
            <a:prstGeom prst="rect">
              <a:avLst/>
            </a:prstGeom>
          </p:spPr>
        </p:pic>
      </p:grpSp>
    </p:spTree>
    <p:extLst>
      <p:ext uri="{BB962C8B-B14F-4D97-AF65-F5344CB8AC3E}">
        <p14:creationId xmlns:p14="http://schemas.microsoft.com/office/powerpoint/2010/main" val="171808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1F977-7AB7-71A6-3695-AD9E1FB63954}"/>
              </a:ext>
            </a:extLst>
          </p:cNvPr>
          <p:cNvSpPr>
            <a:spLocks noGrp="1"/>
          </p:cNvSpPr>
          <p:nvPr>
            <p:ph type="title"/>
          </p:nvPr>
        </p:nvSpPr>
        <p:spPr>
          <a:xfrm>
            <a:off x="609600" y="365126"/>
            <a:ext cx="10419760" cy="984885"/>
          </a:xfrm>
        </p:spPr>
        <p:txBody>
          <a:bodyPr/>
          <a:lstStyle/>
          <a:p>
            <a:r>
              <a:rPr lang="en-IN" sz="3200" dirty="0">
                <a:solidFill>
                  <a:srgbClr val="0078D4"/>
                </a:solidFill>
              </a:rPr>
              <a:t>GitHub Advanced Security - Security built into the developer lifecycle</a:t>
            </a:r>
          </a:p>
        </p:txBody>
      </p:sp>
      <p:sp>
        <p:nvSpPr>
          <p:cNvPr id="26" name="Google Shape;484;p34">
            <a:extLst>
              <a:ext uri="{FF2B5EF4-FFF2-40B4-BE49-F238E27FC236}">
                <a16:creationId xmlns:a16="http://schemas.microsoft.com/office/drawing/2014/main" id="{0DA36D0B-8013-8499-4DD3-5A1BFB411237}"/>
              </a:ext>
              <a:ext uri="{C183D7F6-B498-43B3-948B-1728B52AA6E4}">
                <adec:decorative xmlns:adec="http://schemas.microsoft.com/office/drawing/2017/decorative" val="1"/>
              </a:ext>
            </a:extLst>
          </p:cNvPr>
          <p:cNvSpPr/>
          <p:nvPr/>
        </p:nvSpPr>
        <p:spPr>
          <a:xfrm>
            <a:off x="609600" y="2283265"/>
            <a:ext cx="837298" cy="835558"/>
          </a:xfrm>
          <a:prstGeom prst="ellipse">
            <a:avLst/>
          </a:prstGeom>
          <a:gradFill>
            <a:gsLst>
              <a:gs pos="50000">
                <a:srgbClr val="C03BC4"/>
              </a:gs>
              <a:gs pos="100000">
                <a:srgbClr val="0078D4"/>
              </a:gs>
              <a:gs pos="0">
                <a:srgbClr val="FF5C39"/>
              </a:gs>
            </a:gsLst>
            <a:path path="circle">
              <a:fillToRect l="100000" t="100000"/>
            </a:path>
          </a:gra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800" b="0" i="0">
              <a:solidFill>
                <a:schemeClr val="lt1"/>
              </a:solidFill>
              <a:latin typeface="Helvetica" pitchFamily="2" charset="0"/>
              <a:ea typeface="Calibri"/>
              <a:cs typeface="Calibri"/>
              <a:sym typeface="Calibri"/>
            </a:endParaRPr>
          </a:p>
        </p:txBody>
      </p:sp>
      <p:sp>
        <p:nvSpPr>
          <p:cNvPr id="27" name="Google Shape;485;p34">
            <a:extLst>
              <a:ext uri="{FF2B5EF4-FFF2-40B4-BE49-F238E27FC236}">
                <a16:creationId xmlns:a16="http://schemas.microsoft.com/office/drawing/2014/main" id="{E5EB7B54-AC14-B779-3289-38FFB59727AF}"/>
              </a:ext>
              <a:ext uri="{C183D7F6-B498-43B3-948B-1728B52AA6E4}">
                <adec:decorative xmlns:adec="http://schemas.microsoft.com/office/drawing/2017/decorative" val="1"/>
              </a:ext>
            </a:extLst>
          </p:cNvPr>
          <p:cNvSpPr/>
          <p:nvPr/>
        </p:nvSpPr>
        <p:spPr>
          <a:xfrm>
            <a:off x="716476" y="2389920"/>
            <a:ext cx="623547" cy="622248"/>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800" b="0" i="0">
              <a:solidFill>
                <a:schemeClr val="lt1"/>
              </a:solidFill>
              <a:latin typeface="Helvetica" pitchFamily="2" charset="0"/>
              <a:ea typeface="Calibri"/>
              <a:cs typeface="Calibri"/>
              <a:sym typeface="Calibri"/>
            </a:endParaRPr>
          </a:p>
        </p:txBody>
      </p:sp>
      <p:sp>
        <p:nvSpPr>
          <p:cNvPr id="31" name="Google Shape;484;p34">
            <a:extLst>
              <a:ext uri="{FF2B5EF4-FFF2-40B4-BE49-F238E27FC236}">
                <a16:creationId xmlns:a16="http://schemas.microsoft.com/office/drawing/2014/main" id="{87A5280F-C5B2-4AEF-BB02-3E1E21832EFA}"/>
              </a:ext>
              <a:ext uri="{C183D7F6-B498-43B3-948B-1728B52AA6E4}">
                <adec:decorative xmlns:adec="http://schemas.microsoft.com/office/drawing/2017/decorative" val="1"/>
              </a:ext>
            </a:extLst>
          </p:cNvPr>
          <p:cNvSpPr/>
          <p:nvPr/>
        </p:nvSpPr>
        <p:spPr>
          <a:xfrm>
            <a:off x="4479488" y="2283265"/>
            <a:ext cx="837298" cy="835558"/>
          </a:xfrm>
          <a:prstGeom prst="ellipse">
            <a:avLst/>
          </a:prstGeom>
          <a:gradFill>
            <a:gsLst>
              <a:gs pos="50000">
                <a:srgbClr val="C03BC4"/>
              </a:gs>
              <a:gs pos="100000">
                <a:srgbClr val="0078D4"/>
              </a:gs>
              <a:gs pos="0">
                <a:srgbClr val="FF5C39"/>
              </a:gs>
            </a:gsLst>
            <a:path path="circle">
              <a:fillToRect l="100000" t="100000"/>
            </a:path>
          </a:gra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800" b="0" i="0">
              <a:solidFill>
                <a:schemeClr val="lt1"/>
              </a:solidFill>
              <a:latin typeface="Helvetica" pitchFamily="2" charset="0"/>
              <a:ea typeface="Calibri"/>
              <a:cs typeface="Calibri"/>
              <a:sym typeface="Calibri"/>
            </a:endParaRPr>
          </a:p>
        </p:txBody>
      </p:sp>
      <p:sp>
        <p:nvSpPr>
          <p:cNvPr id="32" name="Google Shape;485;p34">
            <a:extLst>
              <a:ext uri="{FF2B5EF4-FFF2-40B4-BE49-F238E27FC236}">
                <a16:creationId xmlns:a16="http://schemas.microsoft.com/office/drawing/2014/main" id="{7093B862-B8D5-04C2-DDF4-0D937D678796}"/>
              </a:ext>
              <a:ext uri="{C183D7F6-B498-43B3-948B-1728B52AA6E4}">
                <adec:decorative xmlns:adec="http://schemas.microsoft.com/office/drawing/2017/decorative" val="1"/>
              </a:ext>
            </a:extLst>
          </p:cNvPr>
          <p:cNvSpPr/>
          <p:nvPr/>
        </p:nvSpPr>
        <p:spPr>
          <a:xfrm>
            <a:off x="4586364" y="2389920"/>
            <a:ext cx="623547" cy="622248"/>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800" b="0" i="0">
              <a:solidFill>
                <a:schemeClr val="lt1"/>
              </a:solidFill>
              <a:latin typeface="Helvetica" pitchFamily="2" charset="0"/>
              <a:ea typeface="Calibri"/>
              <a:cs typeface="Calibri"/>
              <a:sym typeface="Calibri"/>
            </a:endParaRPr>
          </a:p>
        </p:txBody>
      </p:sp>
      <p:sp>
        <p:nvSpPr>
          <p:cNvPr id="34" name="Google Shape;484;p34">
            <a:extLst>
              <a:ext uri="{FF2B5EF4-FFF2-40B4-BE49-F238E27FC236}">
                <a16:creationId xmlns:a16="http://schemas.microsoft.com/office/drawing/2014/main" id="{95EE4739-2A14-8268-841B-75F62F951E70}"/>
              </a:ext>
              <a:ext uri="{C183D7F6-B498-43B3-948B-1728B52AA6E4}">
                <adec:decorative xmlns:adec="http://schemas.microsoft.com/office/drawing/2017/decorative" val="1"/>
              </a:ext>
            </a:extLst>
          </p:cNvPr>
          <p:cNvSpPr/>
          <p:nvPr/>
        </p:nvSpPr>
        <p:spPr>
          <a:xfrm>
            <a:off x="8349377" y="2283265"/>
            <a:ext cx="837298" cy="835558"/>
          </a:xfrm>
          <a:prstGeom prst="ellipse">
            <a:avLst/>
          </a:prstGeom>
          <a:gradFill>
            <a:gsLst>
              <a:gs pos="50000">
                <a:srgbClr val="C03BC4"/>
              </a:gs>
              <a:gs pos="100000">
                <a:srgbClr val="0078D4"/>
              </a:gs>
              <a:gs pos="0">
                <a:srgbClr val="FF5C39"/>
              </a:gs>
            </a:gsLst>
            <a:path path="circle">
              <a:fillToRect l="100000" t="100000"/>
            </a:path>
          </a:gra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800" b="0" i="0">
              <a:solidFill>
                <a:schemeClr val="lt1"/>
              </a:solidFill>
              <a:latin typeface="Helvetica" pitchFamily="2" charset="0"/>
              <a:ea typeface="Calibri"/>
              <a:cs typeface="Calibri"/>
              <a:sym typeface="Calibri"/>
            </a:endParaRPr>
          </a:p>
        </p:txBody>
      </p:sp>
      <p:sp>
        <p:nvSpPr>
          <p:cNvPr id="35" name="Google Shape;485;p34">
            <a:extLst>
              <a:ext uri="{FF2B5EF4-FFF2-40B4-BE49-F238E27FC236}">
                <a16:creationId xmlns:a16="http://schemas.microsoft.com/office/drawing/2014/main" id="{7FD48234-B8CC-A5D1-F285-CFEE1615E491}"/>
              </a:ext>
              <a:ext uri="{C183D7F6-B498-43B3-948B-1728B52AA6E4}">
                <adec:decorative xmlns:adec="http://schemas.microsoft.com/office/drawing/2017/decorative" val="1"/>
              </a:ext>
            </a:extLst>
          </p:cNvPr>
          <p:cNvSpPr/>
          <p:nvPr/>
        </p:nvSpPr>
        <p:spPr>
          <a:xfrm>
            <a:off x="8456253" y="2389920"/>
            <a:ext cx="623547" cy="622248"/>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800" b="0" i="0">
              <a:solidFill>
                <a:schemeClr val="lt1"/>
              </a:solidFill>
              <a:latin typeface="Helvetica" pitchFamily="2" charset="0"/>
              <a:ea typeface="Calibri"/>
              <a:cs typeface="Calibri"/>
              <a:sym typeface="Calibri"/>
            </a:endParaRPr>
          </a:p>
        </p:txBody>
      </p:sp>
      <p:sp>
        <p:nvSpPr>
          <p:cNvPr id="9" name="Google Shape;568;p38">
            <a:extLst>
              <a:ext uri="{FF2B5EF4-FFF2-40B4-BE49-F238E27FC236}">
                <a16:creationId xmlns:a16="http://schemas.microsoft.com/office/drawing/2014/main" id="{105F1058-C714-B8C7-F739-C78FDF3D84F6}"/>
              </a:ext>
              <a:ext uri="{C183D7F6-B498-43B3-948B-1728B52AA6E4}">
                <adec:decorative xmlns:adec="http://schemas.microsoft.com/office/drawing/2017/decorative" val="1"/>
              </a:ext>
            </a:extLst>
          </p:cNvPr>
          <p:cNvSpPr/>
          <p:nvPr/>
        </p:nvSpPr>
        <p:spPr>
          <a:xfrm>
            <a:off x="609599" y="2017713"/>
            <a:ext cx="3233023" cy="678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800" b="0" i="0">
              <a:solidFill>
                <a:schemeClr val="lt1"/>
              </a:solidFill>
              <a:latin typeface="Helvetica" pitchFamily="2" charset="0"/>
              <a:ea typeface="Calibri"/>
              <a:cs typeface="Calibri"/>
              <a:sym typeface="Calibri"/>
            </a:endParaRPr>
          </a:p>
        </p:txBody>
      </p:sp>
      <p:sp>
        <p:nvSpPr>
          <p:cNvPr id="10" name="Google Shape;569;p38">
            <a:extLst>
              <a:ext uri="{FF2B5EF4-FFF2-40B4-BE49-F238E27FC236}">
                <a16:creationId xmlns:a16="http://schemas.microsoft.com/office/drawing/2014/main" id="{F478580A-F6CD-45AF-8228-B823E2A37154}"/>
              </a:ext>
              <a:ext uri="{C183D7F6-B498-43B3-948B-1728B52AA6E4}">
                <adec:decorative xmlns:adec="http://schemas.microsoft.com/office/drawing/2017/decorative" val="1"/>
              </a:ext>
            </a:extLst>
          </p:cNvPr>
          <p:cNvSpPr/>
          <p:nvPr/>
        </p:nvSpPr>
        <p:spPr>
          <a:xfrm>
            <a:off x="4479488" y="2017713"/>
            <a:ext cx="3233023" cy="678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algn="ctr"/>
            <a:endParaRPr sz="800">
              <a:solidFill>
                <a:schemeClr val="lt1"/>
              </a:solidFill>
              <a:latin typeface="Helvetica" pitchFamily="2" charset="0"/>
              <a:cs typeface="Calibri"/>
              <a:sym typeface="Calibri"/>
            </a:endParaRPr>
          </a:p>
        </p:txBody>
      </p:sp>
      <p:sp>
        <p:nvSpPr>
          <p:cNvPr id="11" name="Google Shape;570;p38">
            <a:extLst>
              <a:ext uri="{FF2B5EF4-FFF2-40B4-BE49-F238E27FC236}">
                <a16:creationId xmlns:a16="http://schemas.microsoft.com/office/drawing/2014/main" id="{E1F42AD0-786E-32AB-6C10-239889E7F7C9}"/>
              </a:ext>
              <a:ext uri="{C183D7F6-B498-43B3-948B-1728B52AA6E4}">
                <adec:decorative xmlns:adec="http://schemas.microsoft.com/office/drawing/2017/decorative" val="1"/>
              </a:ext>
            </a:extLst>
          </p:cNvPr>
          <p:cNvSpPr/>
          <p:nvPr/>
        </p:nvSpPr>
        <p:spPr>
          <a:xfrm>
            <a:off x="8349377" y="2017713"/>
            <a:ext cx="3233023" cy="678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algn="ctr"/>
            <a:endParaRPr sz="800">
              <a:solidFill>
                <a:schemeClr val="lt1"/>
              </a:solidFill>
              <a:latin typeface="Helvetica" pitchFamily="2" charset="0"/>
              <a:cs typeface="Calibri"/>
              <a:sym typeface="Calibri"/>
            </a:endParaRPr>
          </a:p>
        </p:txBody>
      </p:sp>
      <p:cxnSp>
        <p:nvCxnSpPr>
          <p:cNvPr id="13" name="Google Shape;573;p38">
            <a:extLst>
              <a:ext uri="{FF2B5EF4-FFF2-40B4-BE49-F238E27FC236}">
                <a16:creationId xmlns:a16="http://schemas.microsoft.com/office/drawing/2014/main" id="{994EB5B6-D5B2-1430-D274-010891EB099A}"/>
              </a:ext>
              <a:ext uri="{C183D7F6-B498-43B3-948B-1728B52AA6E4}">
                <adec:decorative xmlns:adec="http://schemas.microsoft.com/office/drawing/2017/decorative" val="1"/>
              </a:ext>
            </a:extLst>
          </p:cNvPr>
          <p:cNvCxnSpPr/>
          <p:nvPr/>
        </p:nvCxnSpPr>
        <p:spPr>
          <a:xfrm>
            <a:off x="4161055" y="2183498"/>
            <a:ext cx="0" cy="3621182"/>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14" name="Google Shape;574;p38">
            <a:extLst>
              <a:ext uri="{FF2B5EF4-FFF2-40B4-BE49-F238E27FC236}">
                <a16:creationId xmlns:a16="http://schemas.microsoft.com/office/drawing/2014/main" id="{940EFEB5-9719-28F7-F33B-1DD0B8044294}"/>
              </a:ext>
              <a:ext uri="{C183D7F6-B498-43B3-948B-1728B52AA6E4}">
                <adec:decorative xmlns:adec="http://schemas.microsoft.com/office/drawing/2017/decorative" val="1"/>
              </a:ext>
            </a:extLst>
          </p:cNvPr>
          <p:cNvCxnSpPr/>
          <p:nvPr/>
        </p:nvCxnSpPr>
        <p:spPr>
          <a:xfrm>
            <a:off x="8030945" y="2183498"/>
            <a:ext cx="0" cy="3621182"/>
          </a:xfrm>
          <a:prstGeom prst="straightConnector1">
            <a:avLst/>
          </a:prstGeom>
          <a:noFill/>
          <a:ln w="12700" cap="flat" cmpd="sng">
            <a:solidFill>
              <a:srgbClr val="627597">
                <a:alpha val="24710"/>
              </a:srgbClr>
            </a:solidFill>
            <a:prstDash val="solid"/>
            <a:miter lim="800000"/>
            <a:headEnd type="none" w="sm" len="sm"/>
            <a:tailEnd type="none" w="sm" len="sm"/>
          </a:ln>
        </p:spPr>
      </p:cxnSp>
      <p:pic>
        <p:nvPicPr>
          <p:cNvPr id="4" name="Graphic 3" descr="Icon of an eye and a magnifying glass">
            <a:extLst>
              <a:ext uri="{FF2B5EF4-FFF2-40B4-BE49-F238E27FC236}">
                <a16:creationId xmlns:a16="http://schemas.microsoft.com/office/drawing/2014/main" id="{E973AB56-0BF7-FE14-1F4C-F376284CC8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236" y="2536031"/>
            <a:ext cx="330026" cy="330026"/>
          </a:xfrm>
          <a:prstGeom prst="rect">
            <a:avLst/>
          </a:prstGeom>
        </p:spPr>
      </p:pic>
      <p:sp>
        <p:nvSpPr>
          <p:cNvPr id="24" name="Google Shape;2359;p179">
            <a:extLst>
              <a:ext uri="{FF2B5EF4-FFF2-40B4-BE49-F238E27FC236}">
                <a16:creationId xmlns:a16="http://schemas.microsoft.com/office/drawing/2014/main" id="{ECB23EB6-01B7-71B3-0C7E-FED4FC547160}"/>
              </a:ext>
            </a:extLst>
          </p:cNvPr>
          <p:cNvSpPr txBox="1"/>
          <p:nvPr/>
        </p:nvSpPr>
        <p:spPr>
          <a:xfrm>
            <a:off x="1685924" y="2335344"/>
            <a:ext cx="2156697" cy="731400"/>
          </a:xfrm>
          <a:prstGeom prst="rect">
            <a:avLst/>
          </a:prstGeom>
          <a:noFill/>
          <a:ln>
            <a:noFill/>
          </a:ln>
        </p:spPr>
        <p:txBody>
          <a:bodyPr spcFirstLastPara="1" wrap="square" lIns="0" tIns="0" rIns="0" bIns="0" anchor="ctr" anchorCtr="0">
            <a:noAutofit/>
          </a:bodyPr>
          <a:lstStyle/>
          <a:p>
            <a:pPr lvl="0" algn="l" rtl="0">
              <a:spcBef>
                <a:spcPts val="0"/>
              </a:spcBef>
              <a:spcAft>
                <a:spcPts val="0"/>
              </a:spcAft>
              <a:buNone/>
            </a:pPr>
            <a:r>
              <a:rPr lang="en" sz="2400" b="1">
                <a:solidFill>
                  <a:schemeClr val="accent1"/>
                </a:solidFill>
              </a:rPr>
              <a:t>Dependency insights</a:t>
            </a:r>
            <a:endParaRPr sz="2400" b="1">
              <a:solidFill>
                <a:schemeClr val="accent1"/>
              </a:solidFill>
            </a:endParaRPr>
          </a:p>
        </p:txBody>
      </p:sp>
      <p:sp>
        <p:nvSpPr>
          <p:cNvPr id="38" name="Google Shape;2360;p179">
            <a:extLst>
              <a:ext uri="{FF2B5EF4-FFF2-40B4-BE49-F238E27FC236}">
                <a16:creationId xmlns:a16="http://schemas.microsoft.com/office/drawing/2014/main" id="{C0584379-16B7-8B96-4F5C-29BF2927E02A}"/>
              </a:ext>
            </a:extLst>
          </p:cNvPr>
          <p:cNvSpPr txBox="1"/>
          <p:nvPr/>
        </p:nvSpPr>
        <p:spPr>
          <a:xfrm>
            <a:off x="609599" y="3474719"/>
            <a:ext cx="3233023" cy="2748281"/>
          </a:xfrm>
          <a:prstGeom prst="rect">
            <a:avLst/>
          </a:prstGeom>
          <a:noFill/>
          <a:ln>
            <a:noFill/>
          </a:ln>
        </p:spPr>
        <p:txBody>
          <a:bodyPr spcFirstLastPara="1" wrap="square" lIns="0" tIns="0" rIns="0" bIns="0" anchor="t" anchorCtr="0">
            <a:noAutofit/>
          </a:bodyPr>
          <a:lstStyle/>
          <a:p>
            <a:pPr lvl="0" algn="l" rtl="0">
              <a:spcAft>
                <a:spcPts val="1800"/>
              </a:spcAft>
              <a:buNone/>
            </a:pPr>
            <a:r>
              <a:rPr lang="en" sz="2000"/>
              <a:t>Real-time inventory</a:t>
            </a:r>
            <a:endParaRPr sz="2000"/>
          </a:p>
          <a:p>
            <a:pPr lvl="0" algn="l" rtl="0">
              <a:spcAft>
                <a:spcPts val="1800"/>
              </a:spcAft>
              <a:buNone/>
            </a:pPr>
            <a:r>
              <a:rPr lang="en" sz="2000"/>
              <a:t>License compliance</a:t>
            </a:r>
            <a:endParaRPr sz="2000"/>
          </a:p>
          <a:p>
            <a:pPr lvl="0" algn="l" rtl="0">
              <a:spcAft>
                <a:spcPts val="1800"/>
              </a:spcAft>
              <a:buNone/>
            </a:pPr>
            <a:r>
              <a:rPr lang="en" sz="2000"/>
              <a:t>Vulnerability alerting</a:t>
            </a:r>
            <a:endParaRPr sz="2000"/>
          </a:p>
        </p:txBody>
      </p:sp>
      <p:pic>
        <p:nvPicPr>
          <p:cNvPr id="6" name="Graphic 5" descr="Icon of a lightbulb and 2 gears">
            <a:extLst>
              <a:ext uri="{FF2B5EF4-FFF2-40B4-BE49-F238E27FC236}">
                <a16:creationId xmlns:a16="http://schemas.microsoft.com/office/drawing/2014/main" id="{1663DD82-3BA8-AEA1-DA58-983272DCF8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8530" y="2521437"/>
            <a:ext cx="359214" cy="359214"/>
          </a:xfrm>
          <a:prstGeom prst="rect">
            <a:avLst/>
          </a:prstGeom>
        </p:spPr>
      </p:pic>
      <p:sp>
        <p:nvSpPr>
          <p:cNvPr id="23" name="Google Shape;2357;p179">
            <a:extLst>
              <a:ext uri="{FF2B5EF4-FFF2-40B4-BE49-F238E27FC236}">
                <a16:creationId xmlns:a16="http://schemas.microsoft.com/office/drawing/2014/main" id="{83CA2CFB-FD9E-E6C8-B238-140A33BBAC7F}"/>
              </a:ext>
            </a:extLst>
          </p:cNvPr>
          <p:cNvSpPr txBox="1"/>
          <p:nvPr/>
        </p:nvSpPr>
        <p:spPr>
          <a:xfrm>
            <a:off x="5555813" y="2335344"/>
            <a:ext cx="2156697" cy="731400"/>
          </a:xfrm>
          <a:prstGeom prst="rect">
            <a:avLst/>
          </a:prstGeom>
          <a:noFill/>
          <a:ln>
            <a:noFill/>
          </a:ln>
        </p:spPr>
        <p:txBody>
          <a:bodyPr spcFirstLastPara="1" wrap="square" lIns="0" tIns="0" rIns="0" bIns="0" anchor="ctr" anchorCtr="0">
            <a:noAutofit/>
          </a:bodyPr>
          <a:lstStyle/>
          <a:p>
            <a:pPr lvl="0" algn="l" rtl="0">
              <a:spcBef>
                <a:spcPts val="0"/>
              </a:spcBef>
              <a:spcAft>
                <a:spcPts val="0"/>
              </a:spcAft>
              <a:buNone/>
            </a:pPr>
            <a:r>
              <a:rPr lang="en" sz="2400" b="1">
                <a:solidFill>
                  <a:schemeClr val="accent1"/>
                </a:solidFill>
              </a:rPr>
              <a:t>Vulnerability Management</a:t>
            </a:r>
            <a:endParaRPr sz="2400" b="1">
              <a:solidFill>
                <a:schemeClr val="accent1"/>
              </a:solidFill>
            </a:endParaRPr>
          </a:p>
        </p:txBody>
      </p:sp>
      <p:sp>
        <p:nvSpPr>
          <p:cNvPr id="37" name="Google Shape;2358;p179">
            <a:extLst>
              <a:ext uri="{FF2B5EF4-FFF2-40B4-BE49-F238E27FC236}">
                <a16:creationId xmlns:a16="http://schemas.microsoft.com/office/drawing/2014/main" id="{15E5C218-D915-52FF-5569-95FF7AF42339}"/>
              </a:ext>
            </a:extLst>
          </p:cNvPr>
          <p:cNvSpPr txBox="1"/>
          <p:nvPr/>
        </p:nvSpPr>
        <p:spPr>
          <a:xfrm>
            <a:off x="4479488" y="3474719"/>
            <a:ext cx="3233023" cy="2748281"/>
          </a:xfrm>
          <a:prstGeom prst="rect">
            <a:avLst/>
          </a:prstGeom>
          <a:noFill/>
          <a:ln>
            <a:noFill/>
          </a:ln>
        </p:spPr>
        <p:txBody>
          <a:bodyPr spcFirstLastPara="1" wrap="square" lIns="0" tIns="0" rIns="0" bIns="0" anchor="t" anchorCtr="0">
            <a:noAutofit/>
          </a:bodyPr>
          <a:lstStyle/>
          <a:p>
            <a:pPr lvl="0" algn="l" rtl="0">
              <a:spcAft>
                <a:spcPts val="1800"/>
              </a:spcAft>
              <a:buNone/>
            </a:pPr>
            <a:r>
              <a:rPr lang="en" sz="2000"/>
              <a:t>Automated code scanning</a:t>
            </a:r>
            <a:endParaRPr sz="2000"/>
          </a:p>
          <a:p>
            <a:pPr lvl="0" algn="l" rtl="0">
              <a:spcAft>
                <a:spcPts val="1800"/>
              </a:spcAft>
              <a:buNone/>
            </a:pPr>
            <a:r>
              <a:rPr lang="en" sz="2000"/>
              <a:t>Private secret scanning</a:t>
            </a:r>
            <a:endParaRPr sz="2000"/>
          </a:p>
          <a:p>
            <a:pPr lvl="0" algn="l" rtl="0">
              <a:spcAft>
                <a:spcPts val="1800"/>
              </a:spcAft>
              <a:buNone/>
            </a:pPr>
            <a:r>
              <a:rPr lang="en" sz="2000"/>
              <a:t>Largest vulnerability database</a:t>
            </a:r>
            <a:endParaRPr sz="2000"/>
          </a:p>
          <a:p>
            <a:pPr lvl="0" algn="l" rtl="0">
              <a:spcAft>
                <a:spcPts val="1800"/>
              </a:spcAft>
              <a:buNone/>
            </a:pPr>
            <a:r>
              <a:rPr lang="en" sz="2000"/>
              <a:t>Automated security updates</a:t>
            </a:r>
            <a:endParaRPr sz="2000"/>
          </a:p>
        </p:txBody>
      </p:sp>
      <p:pic>
        <p:nvPicPr>
          <p:cNvPr id="15" name="Graphic 14" descr="Icon of  a code">
            <a:extLst>
              <a:ext uri="{FF2B5EF4-FFF2-40B4-BE49-F238E27FC236}">
                <a16:creationId xmlns:a16="http://schemas.microsoft.com/office/drawing/2014/main" id="{7121234A-C53B-6F56-2224-2388AC0F25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9426" y="2472444"/>
            <a:ext cx="457200" cy="457200"/>
          </a:xfrm>
          <a:prstGeom prst="rect">
            <a:avLst/>
          </a:prstGeom>
        </p:spPr>
      </p:pic>
      <p:sp>
        <p:nvSpPr>
          <p:cNvPr id="25" name="Google Shape;2361;p179">
            <a:extLst>
              <a:ext uri="{FF2B5EF4-FFF2-40B4-BE49-F238E27FC236}">
                <a16:creationId xmlns:a16="http://schemas.microsoft.com/office/drawing/2014/main" id="{998060DB-0AF1-A99F-48B9-CDA45BAA6110}"/>
              </a:ext>
            </a:extLst>
          </p:cNvPr>
          <p:cNvSpPr txBox="1"/>
          <p:nvPr/>
        </p:nvSpPr>
        <p:spPr>
          <a:xfrm>
            <a:off x="9425702" y="2481744"/>
            <a:ext cx="2156697" cy="438600"/>
          </a:xfrm>
          <a:prstGeom prst="rect">
            <a:avLst/>
          </a:prstGeom>
          <a:noFill/>
          <a:ln>
            <a:noFill/>
          </a:ln>
        </p:spPr>
        <p:txBody>
          <a:bodyPr spcFirstLastPara="1" wrap="square" lIns="0" tIns="0" rIns="0" bIns="0" anchor="ctr" anchorCtr="0">
            <a:noAutofit/>
          </a:bodyPr>
          <a:lstStyle/>
          <a:p>
            <a:pPr lvl="0" algn="l" rtl="0">
              <a:spcBef>
                <a:spcPts val="0"/>
              </a:spcBef>
              <a:spcAft>
                <a:spcPts val="0"/>
              </a:spcAft>
              <a:buNone/>
            </a:pPr>
            <a:r>
              <a:rPr lang="en" sz="2400" b="1">
                <a:solidFill>
                  <a:schemeClr val="accent1"/>
                </a:solidFill>
              </a:rPr>
              <a:t>CodeQL</a:t>
            </a:r>
            <a:endParaRPr sz="2400" b="1">
              <a:solidFill>
                <a:schemeClr val="accent1"/>
              </a:solidFill>
            </a:endParaRPr>
          </a:p>
        </p:txBody>
      </p:sp>
      <p:sp>
        <p:nvSpPr>
          <p:cNvPr id="39" name="Google Shape;2362;p179">
            <a:extLst>
              <a:ext uri="{FF2B5EF4-FFF2-40B4-BE49-F238E27FC236}">
                <a16:creationId xmlns:a16="http://schemas.microsoft.com/office/drawing/2014/main" id="{38CE6104-C80C-2B92-760B-BDCF17AB15F4}"/>
              </a:ext>
            </a:extLst>
          </p:cNvPr>
          <p:cNvSpPr txBox="1"/>
          <p:nvPr/>
        </p:nvSpPr>
        <p:spPr>
          <a:xfrm>
            <a:off x="8349377" y="3474720"/>
            <a:ext cx="3233023" cy="2748281"/>
          </a:xfrm>
          <a:prstGeom prst="rect">
            <a:avLst/>
          </a:prstGeom>
          <a:noFill/>
          <a:ln>
            <a:noFill/>
          </a:ln>
        </p:spPr>
        <p:txBody>
          <a:bodyPr spcFirstLastPara="1" wrap="square" lIns="0" tIns="0" rIns="0" bIns="0" anchor="t" anchorCtr="0">
            <a:noAutofit/>
          </a:bodyPr>
          <a:lstStyle/>
          <a:p>
            <a:pPr lvl="0" algn="l" rtl="0">
              <a:spcAft>
                <a:spcPts val="1800"/>
              </a:spcAft>
              <a:buNone/>
            </a:pPr>
            <a:r>
              <a:rPr lang="en" sz="2000"/>
              <a:t>World’s most advanced code analysis</a:t>
            </a:r>
            <a:endParaRPr sz="2000"/>
          </a:p>
          <a:p>
            <a:pPr lvl="0" algn="l" rtl="0">
              <a:spcAft>
                <a:spcPts val="1800"/>
              </a:spcAft>
              <a:buNone/>
            </a:pPr>
            <a:r>
              <a:rPr lang="en" sz="2000"/>
              <a:t>Vulnerability hunting tool</a:t>
            </a:r>
            <a:endParaRPr sz="2000"/>
          </a:p>
          <a:p>
            <a:pPr lvl="0" algn="l" rtl="0">
              <a:spcAft>
                <a:spcPts val="1800"/>
              </a:spcAft>
              <a:buNone/>
            </a:pPr>
            <a:r>
              <a:rPr lang="en" sz="2000"/>
              <a:t>Community of top security experts</a:t>
            </a:r>
            <a:endParaRPr sz="2000"/>
          </a:p>
        </p:txBody>
      </p:sp>
      <p:grpSp>
        <p:nvGrpSpPr>
          <p:cNvPr id="12" name="Group 11">
            <a:extLst>
              <a:ext uri="{FF2B5EF4-FFF2-40B4-BE49-F238E27FC236}">
                <a16:creationId xmlns:a16="http://schemas.microsoft.com/office/drawing/2014/main" id="{5BBBC544-FC6F-A1E6-973B-D0E24FDD1F27}"/>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16" name="Rectangle: Rounded Corners 15">
              <a:extLst>
                <a:ext uri="{FF2B5EF4-FFF2-40B4-BE49-F238E27FC236}">
                  <a16:creationId xmlns:a16="http://schemas.microsoft.com/office/drawing/2014/main" id="{D0668E55-69FA-7BF9-2E14-6E6AF9F10045}"/>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72DF4312-B30B-F0AA-EC2F-6DF6BD003D06}"/>
                </a:ext>
              </a:extLst>
            </p:cNvPr>
            <p:cNvSpPr txBox="1"/>
            <p:nvPr/>
          </p:nvSpPr>
          <p:spPr>
            <a:xfrm>
              <a:off x="10848975" y="563209"/>
              <a:ext cx="765550" cy="276999"/>
            </a:xfrm>
            <a:prstGeom prst="rect">
              <a:avLst/>
            </a:prstGeom>
            <a:noFill/>
          </p:spPr>
          <p:txBody>
            <a:bodyPr wrap="square">
              <a:spAutoFit/>
            </a:bodyPr>
            <a:lstStyle/>
            <a:p>
              <a:pPr algn="r"/>
              <a:r>
                <a:rPr lang="en-US" sz="1200">
                  <a:solidFill>
                    <a:schemeClr val="bg1"/>
                  </a:solidFill>
                </a:rPr>
                <a:t>Platform</a:t>
              </a:r>
            </a:p>
          </p:txBody>
        </p:sp>
        <p:pic>
          <p:nvPicPr>
            <p:cNvPr id="18" name="Graphic 17">
              <a:extLst>
                <a:ext uri="{FF2B5EF4-FFF2-40B4-BE49-F238E27FC236}">
                  <a16:creationId xmlns:a16="http://schemas.microsoft.com/office/drawing/2014/main" id="{523BCDB0-FC3C-DCBC-2B79-4A4BCE9549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638988" y="568048"/>
              <a:ext cx="267320" cy="267320"/>
            </a:xfrm>
            <a:prstGeom prst="rect">
              <a:avLst/>
            </a:prstGeom>
          </p:spPr>
        </p:pic>
      </p:grpSp>
    </p:spTree>
    <p:extLst>
      <p:ext uri="{BB962C8B-B14F-4D97-AF65-F5344CB8AC3E}">
        <p14:creationId xmlns:p14="http://schemas.microsoft.com/office/powerpoint/2010/main" val="59760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Graphic 184">
            <a:extLst>
              <a:ext uri="{FF2B5EF4-FFF2-40B4-BE49-F238E27FC236}">
                <a16:creationId xmlns:a16="http://schemas.microsoft.com/office/drawing/2014/main" id="{16F417E3-3BAD-B832-FAE6-29E3F4A44086}"/>
              </a:ext>
              <a:ext uri="{C183D7F6-B498-43B3-948B-1728B52AA6E4}">
                <adec:decorative xmlns:adec="http://schemas.microsoft.com/office/drawing/2017/decorative" val="1"/>
              </a:ext>
            </a:extLst>
          </p:cNvPr>
          <p:cNvSpPr/>
          <p:nvPr/>
        </p:nvSpPr>
        <p:spPr>
          <a:xfrm rot="5400000" flipH="1" flipV="1">
            <a:off x="4136392" y="2829130"/>
            <a:ext cx="2761396" cy="1334630"/>
          </a:xfrm>
          <a:custGeom>
            <a:avLst/>
            <a:gdLst>
              <a:gd name="connsiteX0" fmla="*/ 738548 w 3558744"/>
              <a:gd name="connsiteY0" fmla="*/ -409 h 3596053"/>
              <a:gd name="connsiteX1" fmla="*/ 192 w 3558744"/>
              <a:gd name="connsiteY1" fmla="*/ 2812698 h 3596053"/>
              <a:gd name="connsiteX2" fmla="*/ 192 w 3558744"/>
              <a:gd name="connsiteY2" fmla="*/ 3595644 h 3596053"/>
              <a:gd name="connsiteX3" fmla="*/ 3558937 w 3558744"/>
              <a:gd name="connsiteY3" fmla="*/ 3595644 h 3596053"/>
              <a:gd name="connsiteX4" fmla="*/ 3558937 w 3558744"/>
              <a:gd name="connsiteY4" fmla="*/ 2840923 h 3596053"/>
              <a:gd name="connsiteX5" fmla="*/ 2716104 w 3558744"/>
              <a:gd name="connsiteY5" fmla="*/ -409 h 3596053"/>
              <a:gd name="connsiteX0" fmla="*/ 738356 w 3558745"/>
              <a:gd name="connsiteY0" fmla="*/ 0 h 3596053"/>
              <a:gd name="connsiteX1" fmla="*/ 0 w 3558745"/>
              <a:gd name="connsiteY1" fmla="*/ 2813107 h 3596053"/>
              <a:gd name="connsiteX2" fmla="*/ 3558745 w 3558745"/>
              <a:gd name="connsiteY2" fmla="*/ 3596053 h 3596053"/>
              <a:gd name="connsiteX3" fmla="*/ 3558745 w 3558745"/>
              <a:gd name="connsiteY3" fmla="*/ 2841332 h 3596053"/>
              <a:gd name="connsiteX4" fmla="*/ 2715912 w 3558745"/>
              <a:gd name="connsiteY4" fmla="*/ 0 h 3596053"/>
              <a:gd name="connsiteX5" fmla="*/ 738356 w 3558745"/>
              <a:gd name="connsiteY5" fmla="*/ 0 h 3596053"/>
              <a:gd name="connsiteX0" fmla="*/ 738356 w 3558745"/>
              <a:gd name="connsiteY0" fmla="*/ 0 h 2841332"/>
              <a:gd name="connsiteX1" fmla="*/ 0 w 3558745"/>
              <a:gd name="connsiteY1" fmla="*/ 2813107 h 2841332"/>
              <a:gd name="connsiteX2" fmla="*/ 3558745 w 3558745"/>
              <a:gd name="connsiteY2" fmla="*/ 2841332 h 2841332"/>
              <a:gd name="connsiteX3" fmla="*/ 2715912 w 3558745"/>
              <a:gd name="connsiteY3" fmla="*/ 0 h 2841332"/>
              <a:gd name="connsiteX4" fmla="*/ 738356 w 3558745"/>
              <a:gd name="connsiteY4" fmla="*/ 0 h 2841332"/>
              <a:gd name="connsiteX0" fmla="*/ 738356 w 3558745"/>
              <a:gd name="connsiteY0" fmla="*/ 973963 h 3815295"/>
              <a:gd name="connsiteX1" fmla="*/ 0 w 3558745"/>
              <a:gd name="connsiteY1" fmla="*/ 3787070 h 3815295"/>
              <a:gd name="connsiteX2" fmla="*/ 3558745 w 3558745"/>
              <a:gd name="connsiteY2" fmla="*/ 3815295 h 3815295"/>
              <a:gd name="connsiteX3" fmla="*/ 2649074 w 3558745"/>
              <a:gd name="connsiteY3" fmla="*/ 0 h 3815295"/>
              <a:gd name="connsiteX4" fmla="*/ 738356 w 3558745"/>
              <a:gd name="connsiteY4" fmla="*/ 973963 h 3815295"/>
              <a:gd name="connsiteX0" fmla="*/ 738356 w 3558745"/>
              <a:gd name="connsiteY0" fmla="*/ 973963 h 3815295"/>
              <a:gd name="connsiteX1" fmla="*/ 0 w 3558745"/>
              <a:gd name="connsiteY1" fmla="*/ 3787070 h 3815295"/>
              <a:gd name="connsiteX2" fmla="*/ 3558745 w 3558745"/>
              <a:gd name="connsiteY2" fmla="*/ 3815295 h 3815295"/>
              <a:gd name="connsiteX3" fmla="*/ 2649074 w 3558745"/>
              <a:gd name="connsiteY3" fmla="*/ 0 h 3815295"/>
              <a:gd name="connsiteX4" fmla="*/ 738356 w 3558745"/>
              <a:gd name="connsiteY4" fmla="*/ 973963 h 3815295"/>
              <a:gd name="connsiteX0" fmla="*/ 1021681 w 3558745"/>
              <a:gd name="connsiteY0" fmla="*/ 95833 h 3893177"/>
              <a:gd name="connsiteX1" fmla="*/ 0 w 3558745"/>
              <a:gd name="connsiteY1" fmla="*/ 3864952 h 3893177"/>
              <a:gd name="connsiteX2" fmla="*/ 3558745 w 3558745"/>
              <a:gd name="connsiteY2" fmla="*/ 3893177 h 3893177"/>
              <a:gd name="connsiteX3" fmla="*/ 2649074 w 3558745"/>
              <a:gd name="connsiteY3" fmla="*/ 77882 h 3893177"/>
              <a:gd name="connsiteX4" fmla="*/ 1021681 w 3558745"/>
              <a:gd name="connsiteY4" fmla="*/ 95833 h 3893177"/>
              <a:gd name="connsiteX0" fmla="*/ 1021681 w 3558745"/>
              <a:gd name="connsiteY0" fmla="*/ 97587 h 3894931"/>
              <a:gd name="connsiteX1" fmla="*/ 0 w 3558745"/>
              <a:gd name="connsiteY1" fmla="*/ 3866706 h 3894931"/>
              <a:gd name="connsiteX2" fmla="*/ 3558745 w 3558745"/>
              <a:gd name="connsiteY2" fmla="*/ 3894931 h 3894931"/>
              <a:gd name="connsiteX3" fmla="*/ 2737613 w 3558745"/>
              <a:gd name="connsiteY3" fmla="*/ 65368 h 3894931"/>
              <a:gd name="connsiteX4" fmla="*/ 1021681 w 3558745"/>
              <a:gd name="connsiteY4" fmla="*/ 97587 h 3894931"/>
              <a:gd name="connsiteX0" fmla="*/ 1021681 w 3558745"/>
              <a:gd name="connsiteY0" fmla="*/ 32219 h 3829563"/>
              <a:gd name="connsiteX1" fmla="*/ 0 w 3558745"/>
              <a:gd name="connsiteY1" fmla="*/ 3801338 h 3829563"/>
              <a:gd name="connsiteX2" fmla="*/ 3558745 w 3558745"/>
              <a:gd name="connsiteY2" fmla="*/ 3829563 h 3829563"/>
              <a:gd name="connsiteX3" fmla="*/ 2737613 w 3558745"/>
              <a:gd name="connsiteY3" fmla="*/ 0 h 3829563"/>
              <a:gd name="connsiteX4" fmla="*/ 1021681 w 3558745"/>
              <a:gd name="connsiteY4" fmla="*/ 32219 h 3829563"/>
              <a:gd name="connsiteX0" fmla="*/ 1021681 w 3558745"/>
              <a:gd name="connsiteY0" fmla="*/ 60782 h 3858126"/>
              <a:gd name="connsiteX1" fmla="*/ 0 w 3558745"/>
              <a:gd name="connsiteY1" fmla="*/ 3829901 h 3858126"/>
              <a:gd name="connsiteX2" fmla="*/ 3558745 w 3558745"/>
              <a:gd name="connsiteY2" fmla="*/ 3858126 h 3858126"/>
              <a:gd name="connsiteX3" fmla="*/ 2737613 w 3558745"/>
              <a:gd name="connsiteY3" fmla="*/ 28563 h 3858126"/>
              <a:gd name="connsiteX4" fmla="*/ 1021681 w 3558745"/>
              <a:gd name="connsiteY4" fmla="*/ 60782 h 3858126"/>
              <a:gd name="connsiteX0" fmla="*/ 1021681 w 3834342"/>
              <a:gd name="connsiteY0" fmla="*/ 60782 h 4111688"/>
              <a:gd name="connsiteX1" fmla="*/ 0 w 3834342"/>
              <a:gd name="connsiteY1" fmla="*/ 3829901 h 4111688"/>
              <a:gd name="connsiteX2" fmla="*/ 3834341 w 3834342"/>
              <a:gd name="connsiteY2" fmla="*/ 4111687 h 4111688"/>
              <a:gd name="connsiteX3" fmla="*/ 2737613 w 3834342"/>
              <a:gd name="connsiteY3" fmla="*/ 28563 h 4111688"/>
              <a:gd name="connsiteX4" fmla="*/ 1021681 w 3834342"/>
              <a:gd name="connsiteY4" fmla="*/ 60782 h 4111688"/>
              <a:gd name="connsiteX0" fmla="*/ 1218537 w 4031196"/>
              <a:gd name="connsiteY0" fmla="*/ 60782 h 4175656"/>
              <a:gd name="connsiteX1" fmla="*/ 0 w 4031196"/>
              <a:gd name="connsiteY1" fmla="*/ 4175656 h 4175656"/>
              <a:gd name="connsiteX2" fmla="*/ 4031197 w 4031196"/>
              <a:gd name="connsiteY2" fmla="*/ 4111687 h 4175656"/>
              <a:gd name="connsiteX3" fmla="*/ 2934469 w 4031196"/>
              <a:gd name="connsiteY3" fmla="*/ 28563 h 4175656"/>
              <a:gd name="connsiteX4" fmla="*/ 1218537 w 4031196"/>
              <a:gd name="connsiteY4" fmla="*/ 60782 h 4175656"/>
              <a:gd name="connsiteX0" fmla="*/ 1218537 w 4031197"/>
              <a:gd name="connsiteY0" fmla="*/ 72877 h 4187751"/>
              <a:gd name="connsiteX1" fmla="*/ 0 w 4031197"/>
              <a:gd name="connsiteY1" fmla="*/ 4187751 h 4187751"/>
              <a:gd name="connsiteX2" fmla="*/ 4031197 w 4031197"/>
              <a:gd name="connsiteY2" fmla="*/ 4123782 h 4187751"/>
              <a:gd name="connsiteX3" fmla="*/ 2551457 w 4031197"/>
              <a:gd name="connsiteY3" fmla="*/ 6472 h 4187751"/>
              <a:gd name="connsiteX4" fmla="*/ 1218537 w 4031197"/>
              <a:gd name="connsiteY4" fmla="*/ 72877 h 4187751"/>
              <a:gd name="connsiteX0" fmla="*/ 1218537 w 4031197"/>
              <a:gd name="connsiteY0" fmla="*/ 72877 h 4187751"/>
              <a:gd name="connsiteX1" fmla="*/ 0 w 4031197"/>
              <a:gd name="connsiteY1" fmla="*/ 4187751 h 4187751"/>
              <a:gd name="connsiteX2" fmla="*/ 4031197 w 4031197"/>
              <a:gd name="connsiteY2" fmla="*/ 4123782 h 4187751"/>
              <a:gd name="connsiteX3" fmla="*/ 2551457 w 4031197"/>
              <a:gd name="connsiteY3" fmla="*/ 6472 h 4187751"/>
              <a:gd name="connsiteX4" fmla="*/ 1218537 w 4031197"/>
              <a:gd name="connsiteY4" fmla="*/ 72877 h 4187751"/>
              <a:gd name="connsiteX0" fmla="*/ 1467494 w 4031197"/>
              <a:gd name="connsiteY0" fmla="*/ 52192 h 4235444"/>
              <a:gd name="connsiteX1" fmla="*/ 0 w 4031197"/>
              <a:gd name="connsiteY1" fmla="*/ 4235444 h 4235444"/>
              <a:gd name="connsiteX2" fmla="*/ 4031197 w 4031197"/>
              <a:gd name="connsiteY2" fmla="*/ 4171475 h 4235444"/>
              <a:gd name="connsiteX3" fmla="*/ 2551457 w 4031197"/>
              <a:gd name="connsiteY3" fmla="*/ 54165 h 4235444"/>
              <a:gd name="connsiteX4" fmla="*/ 1467494 w 4031197"/>
              <a:gd name="connsiteY4" fmla="*/ 52192 h 4235444"/>
              <a:gd name="connsiteX0" fmla="*/ 1467494 w 4031197"/>
              <a:gd name="connsiteY0" fmla="*/ 52192 h 4235444"/>
              <a:gd name="connsiteX1" fmla="*/ 0 w 4031197"/>
              <a:gd name="connsiteY1" fmla="*/ 4235444 h 4235444"/>
              <a:gd name="connsiteX2" fmla="*/ 4031197 w 4031197"/>
              <a:gd name="connsiteY2" fmla="*/ 4171475 h 4235444"/>
              <a:gd name="connsiteX3" fmla="*/ 2551457 w 4031197"/>
              <a:gd name="connsiteY3" fmla="*/ 54165 h 4235444"/>
              <a:gd name="connsiteX4" fmla="*/ 1467494 w 4031197"/>
              <a:gd name="connsiteY4" fmla="*/ 52192 h 4235444"/>
              <a:gd name="connsiteX0" fmla="*/ 1467494 w 4174826"/>
              <a:gd name="connsiteY0" fmla="*/ 52192 h 4235444"/>
              <a:gd name="connsiteX1" fmla="*/ 0 w 4174826"/>
              <a:gd name="connsiteY1" fmla="*/ 4235444 h 4235444"/>
              <a:gd name="connsiteX2" fmla="*/ 4174826 w 4174826"/>
              <a:gd name="connsiteY2" fmla="*/ 4171480 h 4235444"/>
              <a:gd name="connsiteX3" fmla="*/ 2551457 w 4174826"/>
              <a:gd name="connsiteY3" fmla="*/ 54165 h 4235444"/>
              <a:gd name="connsiteX4" fmla="*/ 1467494 w 4174826"/>
              <a:gd name="connsiteY4" fmla="*/ 52192 h 4235444"/>
              <a:gd name="connsiteX0" fmla="*/ 1144329 w 3851661"/>
              <a:gd name="connsiteY0" fmla="*/ 52192 h 4171481"/>
              <a:gd name="connsiteX1" fmla="*/ 0 w 3851661"/>
              <a:gd name="connsiteY1" fmla="*/ 4128601 h 4171481"/>
              <a:gd name="connsiteX2" fmla="*/ 3851661 w 3851661"/>
              <a:gd name="connsiteY2" fmla="*/ 4171480 h 4171481"/>
              <a:gd name="connsiteX3" fmla="*/ 2228292 w 3851661"/>
              <a:gd name="connsiteY3" fmla="*/ 54165 h 4171481"/>
              <a:gd name="connsiteX4" fmla="*/ 1144329 w 3851661"/>
              <a:gd name="connsiteY4" fmla="*/ 52192 h 4171481"/>
              <a:gd name="connsiteX0" fmla="*/ 1216144 w 3851661"/>
              <a:gd name="connsiteY0" fmla="*/ 52195 h 4171479"/>
              <a:gd name="connsiteX1" fmla="*/ 0 w 3851661"/>
              <a:gd name="connsiteY1" fmla="*/ 4128599 h 4171479"/>
              <a:gd name="connsiteX2" fmla="*/ 3851661 w 3851661"/>
              <a:gd name="connsiteY2" fmla="*/ 4171478 h 4171479"/>
              <a:gd name="connsiteX3" fmla="*/ 2228292 w 3851661"/>
              <a:gd name="connsiteY3" fmla="*/ 54163 h 4171479"/>
              <a:gd name="connsiteX4" fmla="*/ 1216144 w 3851661"/>
              <a:gd name="connsiteY4" fmla="*/ 52195 h 4171479"/>
              <a:gd name="connsiteX0" fmla="*/ 1168268 w 3851661"/>
              <a:gd name="connsiteY0" fmla="*/ 52196 h 4171479"/>
              <a:gd name="connsiteX1" fmla="*/ 0 w 3851661"/>
              <a:gd name="connsiteY1" fmla="*/ 4128599 h 4171479"/>
              <a:gd name="connsiteX2" fmla="*/ 3851661 w 3851661"/>
              <a:gd name="connsiteY2" fmla="*/ 4171478 h 4171479"/>
              <a:gd name="connsiteX3" fmla="*/ 2228292 w 3851661"/>
              <a:gd name="connsiteY3" fmla="*/ 54163 h 4171479"/>
              <a:gd name="connsiteX4" fmla="*/ 1168268 w 3851661"/>
              <a:gd name="connsiteY4" fmla="*/ 52196 h 4171479"/>
              <a:gd name="connsiteX0" fmla="*/ 1168268 w 3851661"/>
              <a:gd name="connsiteY0" fmla="*/ 49995 h 4169278"/>
              <a:gd name="connsiteX1" fmla="*/ 0 w 3851661"/>
              <a:gd name="connsiteY1" fmla="*/ 4126398 h 4169278"/>
              <a:gd name="connsiteX2" fmla="*/ 3851661 w 3851661"/>
              <a:gd name="connsiteY2" fmla="*/ 4169277 h 4169278"/>
              <a:gd name="connsiteX3" fmla="*/ 2270185 w 3851661"/>
              <a:gd name="connsiteY3" fmla="*/ 62646 h 4169278"/>
              <a:gd name="connsiteX4" fmla="*/ 1168268 w 3851661"/>
              <a:gd name="connsiteY4" fmla="*/ 49995 h 4169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1661" h="4169278">
                <a:moveTo>
                  <a:pt x="1168268" y="49995"/>
                </a:moveTo>
                <a:cubicBezTo>
                  <a:pt x="1168268" y="49995"/>
                  <a:pt x="1240234" y="2372964"/>
                  <a:pt x="0" y="4126398"/>
                </a:cubicBezTo>
                <a:lnTo>
                  <a:pt x="3851661" y="4169277"/>
                </a:lnTo>
                <a:cubicBezTo>
                  <a:pt x="3851661" y="4169277"/>
                  <a:pt x="2547299" y="2873267"/>
                  <a:pt x="2270185" y="62646"/>
                </a:cubicBezTo>
                <a:cubicBezTo>
                  <a:pt x="1314538" y="88346"/>
                  <a:pt x="1327063" y="-80338"/>
                  <a:pt x="1168268" y="49995"/>
                </a:cubicBezTo>
                <a:close/>
              </a:path>
            </a:pathLst>
          </a:custGeom>
          <a:gradFill>
            <a:gsLst>
              <a:gs pos="63000">
                <a:srgbClr val="E2E2E2"/>
              </a:gs>
              <a:gs pos="3906">
                <a:schemeClr val="bg1"/>
              </a:gs>
              <a:gs pos="25000">
                <a:srgbClr val="F2F2F2"/>
              </a:gs>
            </a:gsLst>
            <a:lin ang="16200000" scaled="1"/>
          </a:gradFill>
          <a:ln w="364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Title 16"/>
          <p:cNvSpPr>
            <a:spLocks noGrp="1"/>
          </p:cNvSpPr>
          <p:nvPr>
            <p:ph type="title"/>
          </p:nvPr>
        </p:nvSpPr>
        <p:spPr>
          <a:xfrm>
            <a:off x="589044" y="457623"/>
            <a:ext cx="11016957" cy="492443"/>
          </a:xfrm>
        </p:spPr>
        <p:txBody>
          <a:bodyPr/>
          <a:lstStyle/>
          <a:p>
            <a:r>
              <a:rPr lang="en-US" sz="3200" dirty="0" err="1"/>
              <a:t>Multicloud</a:t>
            </a:r>
            <a:r>
              <a:rPr lang="en-US" sz="3200" dirty="0"/>
              <a:t> workload protection </a:t>
            </a:r>
          </a:p>
        </p:txBody>
      </p:sp>
      <p:grpSp>
        <p:nvGrpSpPr>
          <p:cNvPr id="29" name="Group 28">
            <a:extLst>
              <a:ext uri="{FF2B5EF4-FFF2-40B4-BE49-F238E27FC236}">
                <a16:creationId xmlns:a16="http://schemas.microsoft.com/office/drawing/2014/main" id="{75609E28-81E7-6094-7356-9094DB2E2362}"/>
              </a:ext>
              <a:ext uri="{C183D7F6-B498-43B3-948B-1728B52AA6E4}">
                <adec:decorative xmlns:adec="http://schemas.microsoft.com/office/drawing/2017/decorative" val="1"/>
              </a:ext>
            </a:extLst>
          </p:cNvPr>
          <p:cNvGrpSpPr/>
          <p:nvPr/>
        </p:nvGrpSpPr>
        <p:grpSpPr>
          <a:xfrm>
            <a:off x="589045" y="2515606"/>
            <a:ext cx="5347922" cy="1969005"/>
            <a:chOff x="589045" y="2515606"/>
            <a:chExt cx="5347922" cy="1969005"/>
          </a:xfrm>
        </p:grpSpPr>
        <p:sp>
          <p:nvSpPr>
            <p:cNvPr id="32" name="Rectangle: Rounded Corners 31">
              <a:extLst>
                <a:ext uri="{FF2B5EF4-FFF2-40B4-BE49-F238E27FC236}">
                  <a16:creationId xmlns:a16="http://schemas.microsoft.com/office/drawing/2014/main" id="{D2BD8480-4BE5-A401-9EC5-9E442178868D}"/>
                </a:ext>
              </a:extLst>
            </p:cNvPr>
            <p:cNvSpPr/>
            <p:nvPr/>
          </p:nvSpPr>
          <p:spPr bwMode="auto">
            <a:xfrm>
              <a:off x="589045" y="2638142"/>
              <a:ext cx="5347922" cy="1690772"/>
            </a:xfrm>
            <a:prstGeom prst="roundRect">
              <a:avLst>
                <a:gd name="adj" fmla="val 50000"/>
              </a:avLst>
            </a:prstGeom>
            <a:noFill/>
            <a:ln w="317500">
              <a:gradFill flip="none" rotWithShape="1">
                <a:gsLst>
                  <a:gs pos="23000">
                    <a:srgbClr val="C03BC4"/>
                  </a:gs>
                  <a:gs pos="0">
                    <a:srgbClr val="FF5C39"/>
                  </a:gs>
                  <a:gs pos="10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Rectangle: Rounded Corners 32">
              <a:extLst>
                <a:ext uri="{FF2B5EF4-FFF2-40B4-BE49-F238E27FC236}">
                  <a16:creationId xmlns:a16="http://schemas.microsoft.com/office/drawing/2014/main" id="{1E1A0427-66A7-9099-CB59-A8D146B69CD2}"/>
                </a:ext>
              </a:extLst>
            </p:cNvPr>
            <p:cNvSpPr/>
            <p:nvPr/>
          </p:nvSpPr>
          <p:spPr bwMode="auto">
            <a:xfrm>
              <a:off x="1969007" y="4205809"/>
              <a:ext cx="2578379" cy="242794"/>
            </a:xfrm>
            <a:prstGeom prst="roundRect">
              <a:avLst>
                <a:gd name="adj" fmla="val 50000"/>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8F3B0A52-2533-DFED-2CBF-0EAC52C90926}"/>
                </a:ext>
              </a:extLst>
            </p:cNvPr>
            <p:cNvSpPr txBox="1"/>
            <p:nvPr/>
          </p:nvSpPr>
          <p:spPr>
            <a:xfrm>
              <a:off x="1969007" y="2515606"/>
              <a:ext cx="2578379" cy="244696"/>
            </a:xfrm>
            <a:prstGeom prst="roundRect">
              <a:avLst>
                <a:gd name="adj" fmla="val 50000"/>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92" rtl="0" eaLnBrk="1" fontAlgn="base" latinLnBrk="0" hangingPunct="1">
                <a:lnSpc>
                  <a:spcPct val="90000"/>
                </a:lnSpc>
                <a:spcBef>
                  <a:spcPts val="1200"/>
                </a:spcBef>
                <a:spcAft>
                  <a:spcPct val="0"/>
                </a:spcAft>
                <a:buClrTx/>
                <a:buSzTx/>
                <a:buFontTx/>
                <a:buNone/>
                <a:tabLst/>
                <a:defRPr/>
              </a:pPr>
              <a:r>
                <a:rPr kumimoji="0" lang="en-US" sz="1200" b="1" i="0" u="none" strike="noStrike" kern="1200" cap="none" spc="-10" normalizeH="0" baseline="0" noProof="0">
                  <a:ln>
                    <a:noFill/>
                  </a:ln>
                  <a:gradFill>
                    <a:gsLst>
                      <a:gs pos="0">
                        <a:srgbClr val="107C10"/>
                      </a:gs>
                      <a:gs pos="100000">
                        <a:srgbClr val="054B16"/>
                      </a:gs>
                    </a:gsLst>
                    <a:lin ang="2700000" scaled="1"/>
                  </a:gradFill>
                  <a:effectLst/>
                  <a:uLnTx/>
                  <a:uFillTx/>
                  <a:latin typeface="Segoe UI Semibold"/>
                  <a:ea typeface="+mn-ea"/>
                  <a:cs typeface="Segoe UI" pitchFamily="34" charset="0"/>
                </a:rPr>
                <a:t>Microsoft Defender for Cloud</a:t>
              </a:r>
            </a:p>
          </p:txBody>
        </p:sp>
        <p:sp>
          <p:nvSpPr>
            <p:cNvPr id="35" name="building_8">
              <a:extLst>
                <a:ext uri="{FF2B5EF4-FFF2-40B4-BE49-F238E27FC236}">
                  <a16:creationId xmlns:a16="http://schemas.microsoft.com/office/drawing/2014/main" id="{3074D39C-0FB9-199E-41EF-DB42F52E7B55}"/>
                </a:ext>
              </a:extLst>
            </p:cNvPr>
            <p:cNvSpPr>
              <a:spLocks noChangeAspect="1" noEditPoints="1"/>
            </p:cNvSpPr>
            <p:nvPr/>
          </p:nvSpPr>
          <p:spPr bwMode="auto">
            <a:xfrm>
              <a:off x="4135965" y="4240699"/>
              <a:ext cx="120368" cy="13072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solidFill>
              <a:schemeClr val="bg1"/>
            </a:solidFill>
            <a:ln w="1270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6235AA4-B241-667C-5703-F694E6D27196}"/>
                </a:ext>
              </a:extLst>
            </p:cNvPr>
            <p:cNvSpPr/>
            <p:nvPr/>
          </p:nvSpPr>
          <p:spPr>
            <a:xfrm>
              <a:off x="4223163" y="4329289"/>
              <a:ext cx="131221" cy="84424"/>
            </a:xfrm>
            <a:custGeom>
              <a:avLst/>
              <a:gdLst>
                <a:gd name="connsiteX0" fmla="*/ 300351 w 365566"/>
                <a:gd name="connsiteY0" fmla="*/ 233606 h 235195"/>
                <a:gd name="connsiteX1" fmla="*/ 300351 w 365566"/>
                <a:gd name="connsiteY1" fmla="*/ 233606 h 235195"/>
                <a:gd name="connsiteX2" fmla="*/ 93760 w 365566"/>
                <a:gd name="connsiteY2" fmla="*/ 235195 h 235195"/>
                <a:gd name="connsiteX3" fmla="*/ 93760 w 365566"/>
                <a:gd name="connsiteY3" fmla="*/ 235195 h 235195"/>
                <a:gd name="connsiteX4" fmla="*/ 92171 w 365566"/>
                <a:gd name="connsiteY4" fmla="*/ 235195 h 235195"/>
                <a:gd name="connsiteX5" fmla="*/ 0 w 365566"/>
                <a:gd name="connsiteY5" fmla="*/ 141435 h 235195"/>
                <a:gd name="connsiteX6" fmla="*/ 90582 w 365566"/>
                <a:gd name="connsiteY6" fmla="*/ 47675 h 235195"/>
                <a:gd name="connsiteX7" fmla="*/ 109652 w 365566"/>
                <a:gd name="connsiteY7" fmla="*/ 49264 h 235195"/>
                <a:gd name="connsiteX8" fmla="*/ 195467 w 365566"/>
                <a:gd name="connsiteY8" fmla="*/ 0 h 235195"/>
                <a:gd name="connsiteX9" fmla="*/ 295584 w 365566"/>
                <a:gd name="connsiteY9" fmla="*/ 92171 h 235195"/>
                <a:gd name="connsiteX10" fmla="*/ 295584 w 365566"/>
                <a:gd name="connsiteY10" fmla="*/ 92171 h 235195"/>
                <a:gd name="connsiteX11" fmla="*/ 365507 w 365566"/>
                <a:gd name="connsiteY11" fmla="*/ 163683 h 235195"/>
                <a:gd name="connsiteX12" fmla="*/ 300351 w 365566"/>
                <a:gd name="connsiteY12" fmla="*/ 233606 h 235195"/>
                <a:gd name="connsiteX13" fmla="*/ 300351 w 365566"/>
                <a:gd name="connsiteY13" fmla="*/ 233606 h 23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5566" h="235195">
                  <a:moveTo>
                    <a:pt x="300351" y="233606"/>
                  </a:moveTo>
                  <a:cubicBezTo>
                    <a:pt x="300351" y="235195"/>
                    <a:pt x="300351" y="235195"/>
                    <a:pt x="300351" y="233606"/>
                  </a:cubicBezTo>
                  <a:cubicBezTo>
                    <a:pt x="93760" y="235195"/>
                    <a:pt x="93760" y="235195"/>
                    <a:pt x="93760" y="235195"/>
                  </a:cubicBezTo>
                  <a:lnTo>
                    <a:pt x="93760" y="235195"/>
                  </a:lnTo>
                  <a:cubicBezTo>
                    <a:pt x="92171" y="235195"/>
                    <a:pt x="92171" y="235195"/>
                    <a:pt x="92171" y="235195"/>
                  </a:cubicBezTo>
                  <a:cubicBezTo>
                    <a:pt x="41318" y="235195"/>
                    <a:pt x="0" y="193877"/>
                    <a:pt x="0" y="141435"/>
                  </a:cubicBezTo>
                  <a:cubicBezTo>
                    <a:pt x="0" y="88993"/>
                    <a:pt x="41318" y="47675"/>
                    <a:pt x="90582" y="47675"/>
                  </a:cubicBezTo>
                  <a:cubicBezTo>
                    <a:pt x="96939" y="47675"/>
                    <a:pt x="103295" y="47675"/>
                    <a:pt x="109652" y="49264"/>
                  </a:cubicBezTo>
                  <a:cubicBezTo>
                    <a:pt x="128722" y="19070"/>
                    <a:pt x="158916" y="0"/>
                    <a:pt x="195467" y="0"/>
                  </a:cubicBezTo>
                  <a:cubicBezTo>
                    <a:pt x="247909" y="0"/>
                    <a:pt x="290816" y="39729"/>
                    <a:pt x="295584" y="92171"/>
                  </a:cubicBezTo>
                  <a:lnTo>
                    <a:pt x="295584" y="92171"/>
                  </a:lnTo>
                  <a:cubicBezTo>
                    <a:pt x="335313" y="92171"/>
                    <a:pt x="365507" y="123954"/>
                    <a:pt x="365507" y="163683"/>
                  </a:cubicBezTo>
                  <a:cubicBezTo>
                    <a:pt x="367096" y="200234"/>
                    <a:pt x="336902" y="232017"/>
                    <a:pt x="300351" y="233606"/>
                  </a:cubicBezTo>
                  <a:lnTo>
                    <a:pt x="300351" y="233606"/>
                  </a:lnTo>
                  <a:close/>
                </a:path>
              </a:pathLst>
            </a:custGeom>
            <a:solidFill>
              <a:schemeClr val="bg1"/>
            </a:solidFill>
            <a:ln w="1270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7" name="Graphic 36">
              <a:extLst>
                <a:ext uri="{FF2B5EF4-FFF2-40B4-BE49-F238E27FC236}">
                  <a16:creationId xmlns:a16="http://schemas.microsoft.com/office/drawing/2014/main" id="{DBD8265D-CBB9-D603-95E8-A801EBEB6DC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99122" y="4263859"/>
              <a:ext cx="211621" cy="126693"/>
            </a:xfrm>
            <a:prstGeom prst="rect">
              <a:avLst/>
            </a:prstGeom>
          </p:spPr>
        </p:pic>
        <p:pic>
          <p:nvPicPr>
            <p:cNvPr id="38" name="Graphic 37">
              <a:extLst>
                <a:ext uri="{FF2B5EF4-FFF2-40B4-BE49-F238E27FC236}">
                  <a16:creationId xmlns:a16="http://schemas.microsoft.com/office/drawing/2014/main" id="{D0C60826-FA93-AB3F-36BE-52DF4D86BEE1}"/>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34133" y="4232134"/>
              <a:ext cx="190144" cy="190144"/>
            </a:xfrm>
            <a:prstGeom prst="rect">
              <a:avLst/>
            </a:prstGeom>
          </p:spPr>
        </p:pic>
        <p:pic>
          <p:nvPicPr>
            <p:cNvPr id="39" name="Graphic 38">
              <a:extLst>
                <a:ext uri="{FF2B5EF4-FFF2-40B4-BE49-F238E27FC236}">
                  <a16:creationId xmlns:a16="http://schemas.microsoft.com/office/drawing/2014/main" id="{B272BEB3-A430-987B-9F2C-C4F77A957786}"/>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29784" y="4169801"/>
              <a:ext cx="314810" cy="314810"/>
            </a:xfrm>
            <a:prstGeom prst="rect">
              <a:avLst/>
            </a:prstGeom>
          </p:spPr>
        </p:pic>
        <p:sp>
          <p:nvSpPr>
            <p:cNvPr id="40" name="TextBox 39">
              <a:extLst>
                <a:ext uri="{FF2B5EF4-FFF2-40B4-BE49-F238E27FC236}">
                  <a16:creationId xmlns:a16="http://schemas.microsoft.com/office/drawing/2014/main" id="{508743C8-DA19-1763-2398-9742D2AD9C1C}"/>
                </a:ext>
              </a:extLst>
            </p:cNvPr>
            <p:cNvSpPr txBox="1"/>
            <p:nvPr/>
          </p:nvSpPr>
          <p:spPr>
            <a:xfrm>
              <a:off x="2129422" y="2782263"/>
              <a:ext cx="2257550" cy="470913"/>
            </a:xfrm>
            <a:prstGeom prst="rect">
              <a:avLst/>
            </a:prstGeom>
            <a:noFill/>
          </p:spPr>
          <p:txBody>
            <a:bodyPr wrap="square" tIns="91427" bIns="91427"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Cloud Security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Posture Management</a:t>
              </a:r>
            </a:p>
          </p:txBody>
        </p:sp>
        <p:sp>
          <p:nvSpPr>
            <p:cNvPr id="41" name="TextBox 40">
              <a:extLst>
                <a:ext uri="{FF2B5EF4-FFF2-40B4-BE49-F238E27FC236}">
                  <a16:creationId xmlns:a16="http://schemas.microsoft.com/office/drawing/2014/main" id="{A5CF7D55-5631-F72E-84D7-B4A93E83B0EB}"/>
                </a:ext>
              </a:extLst>
            </p:cNvPr>
            <p:cNvSpPr txBox="1"/>
            <p:nvPr/>
          </p:nvSpPr>
          <p:spPr>
            <a:xfrm>
              <a:off x="1055391" y="2782263"/>
              <a:ext cx="1264539" cy="470913"/>
            </a:xfrm>
            <a:prstGeom prst="rect">
              <a:avLst/>
            </a:prstGeom>
            <a:noFill/>
          </p:spPr>
          <p:txBody>
            <a:bodyPr wrap="square" tIns="91427" bIns="91427"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Unify your </a:t>
              </a:r>
              <a:b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DevOps security</a:t>
              </a:r>
            </a:p>
          </p:txBody>
        </p:sp>
        <p:sp>
          <p:nvSpPr>
            <p:cNvPr id="42" name="TextBox 41">
              <a:extLst>
                <a:ext uri="{FF2B5EF4-FFF2-40B4-BE49-F238E27FC236}">
                  <a16:creationId xmlns:a16="http://schemas.microsoft.com/office/drawing/2014/main" id="{6C9FF1E2-05BD-B2FA-A563-D3E7703CA58F}"/>
                </a:ext>
              </a:extLst>
            </p:cNvPr>
            <p:cNvSpPr txBox="1"/>
            <p:nvPr/>
          </p:nvSpPr>
          <p:spPr>
            <a:xfrm>
              <a:off x="4098636" y="2782263"/>
              <a:ext cx="1307180" cy="470913"/>
            </a:xfrm>
            <a:prstGeom prst="rect">
              <a:avLst/>
            </a:prstGeom>
            <a:noFill/>
          </p:spPr>
          <p:txBody>
            <a:bodyPr wrap="square" tIns="91427" bIns="91427"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Cloud Workload </a:t>
              </a:r>
              <a:b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Protection</a:t>
              </a:r>
            </a:p>
          </p:txBody>
        </p:sp>
        <p:sp>
          <p:nvSpPr>
            <p:cNvPr id="43" name="Oval 42">
              <a:extLst>
                <a:ext uri="{FF2B5EF4-FFF2-40B4-BE49-F238E27FC236}">
                  <a16:creationId xmlns:a16="http://schemas.microsoft.com/office/drawing/2014/main" id="{467F6F9F-F489-096C-3622-4E7DB79EA444}"/>
                </a:ext>
              </a:extLst>
            </p:cNvPr>
            <p:cNvSpPr/>
            <p:nvPr/>
          </p:nvSpPr>
          <p:spPr bwMode="auto">
            <a:xfrm>
              <a:off x="1230937" y="3186771"/>
              <a:ext cx="885077" cy="885078"/>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556FAF49-41DC-3677-B39D-F790F26FBFB5}"/>
                </a:ext>
              </a:extLst>
            </p:cNvPr>
            <p:cNvSpPr/>
            <p:nvPr/>
          </p:nvSpPr>
          <p:spPr>
            <a:xfrm>
              <a:off x="2815658" y="3186771"/>
              <a:ext cx="885077" cy="885078"/>
            </a:xfrm>
            <a:prstGeom prst="ellipse">
              <a:avLst/>
            </a:prstGeom>
            <a:solidFill>
              <a:schemeClr val="accent3"/>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1E65DA2A-25EB-1DFD-32C1-3479B7B7676C}"/>
                </a:ext>
              </a:extLst>
            </p:cNvPr>
            <p:cNvGrpSpPr/>
            <p:nvPr/>
          </p:nvGrpSpPr>
          <p:grpSpPr>
            <a:xfrm>
              <a:off x="2951031" y="3431324"/>
              <a:ext cx="614320" cy="395953"/>
              <a:chOff x="5454790" y="2905018"/>
              <a:chExt cx="1206512" cy="777645"/>
            </a:xfrm>
          </p:grpSpPr>
          <p:grpSp>
            <p:nvGrpSpPr>
              <p:cNvPr id="1366" name="Group 1365">
                <a:extLst>
                  <a:ext uri="{FF2B5EF4-FFF2-40B4-BE49-F238E27FC236}">
                    <a16:creationId xmlns:a16="http://schemas.microsoft.com/office/drawing/2014/main" id="{FE8701D4-AD6A-1DE2-E8D3-DFE42422CC88}"/>
                  </a:ext>
                </a:extLst>
              </p:cNvPr>
              <p:cNvGrpSpPr/>
              <p:nvPr/>
            </p:nvGrpSpPr>
            <p:grpSpPr>
              <a:xfrm>
                <a:off x="6148389" y="3120329"/>
                <a:ext cx="512913" cy="562334"/>
                <a:chOff x="5841842" y="3116900"/>
                <a:chExt cx="902612" cy="989577"/>
              </a:xfrm>
            </p:grpSpPr>
            <p:pic>
              <p:nvPicPr>
                <p:cNvPr id="1373" name="Graphic 1372">
                  <a:extLst>
                    <a:ext uri="{FF2B5EF4-FFF2-40B4-BE49-F238E27FC236}">
                      <a16:creationId xmlns:a16="http://schemas.microsoft.com/office/drawing/2014/main" id="{CE2ECB16-8756-045E-B59D-B53A34BB338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99866" y="3116900"/>
                  <a:ext cx="444588" cy="444586"/>
                </a:xfrm>
                <a:prstGeom prst="rect">
                  <a:avLst/>
                </a:prstGeom>
              </p:spPr>
            </p:pic>
            <p:pic>
              <p:nvPicPr>
                <p:cNvPr id="1374" name="Graphic 1373">
                  <a:extLst>
                    <a:ext uri="{FF2B5EF4-FFF2-40B4-BE49-F238E27FC236}">
                      <a16:creationId xmlns:a16="http://schemas.microsoft.com/office/drawing/2014/main" id="{D326468B-9467-2C2D-4864-4AB517452900}"/>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1842" y="3485755"/>
                  <a:ext cx="620724" cy="620722"/>
                </a:xfrm>
                <a:prstGeom prst="rect">
                  <a:avLst/>
                </a:prstGeom>
              </p:spPr>
            </p:pic>
          </p:grpSp>
          <p:grpSp>
            <p:nvGrpSpPr>
              <p:cNvPr id="1367" name="Group 1366">
                <a:extLst>
                  <a:ext uri="{FF2B5EF4-FFF2-40B4-BE49-F238E27FC236}">
                    <a16:creationId xmlns:a16="http://schemas.microsoft.com/office/drawing/2014/main" id="{B9246225-122B-5C32-946E-7820D92996D4}"/>
                  </a:ext>
                </a:extLst>
              </p:cNvPr>
              <p:cNvGrpSpPr/>
              <p:nvPr/>
            </p:nvGrpSpPr>
            <p:grpSpPr>
              <a:xfrm>
                <a:off x="5454790" y="2905018"/>
                <a:ext cx="949783" cy="712630"/>
                <a:chOff x="7992354" y="1764039"/>
                <a:chExt cx="416573" cy="312572"/>
              </a:xfrm>
              <a:solidFill>
                <a:schemeClr val="tx1"/>
              </a:solidFill>
            </p:grpSpPr>
            <p:sp>
              <p:nvSpPr>
                <p:cNvPr id="1368" name="Graphic 25">
                  <a:extLst>
                    <a:ext uri="{FF2B5EF4-FFF2-40B4-BE49-F238E27FC236}">
                      <a16:creationId xmlns:a16="http://schemas.microsoft.com/office/drawing/2014/main" id="{43733EF1-A4E2-9F1E-506D-429335BB14C6}"/>
                    </a:ext>
                  </a:extLst>
                </p:cNvPr>
                <p:cNvSpPr/>
                <p:nvPr/>
              </p:nvSpPr>
              <p:spPr>
                <a:xfrm>
                  <a:off x="8113473" y="1816669"/>
                  <a:ext cx="295454" cy="219063"/>
                </a:xfrm>
                <a:custGeom>
                  <a:avLst/>
                  <a:gdLst>
                    <a:gd name="connsiteX0" fmla="*/ 0 w 400173"/>
                    <a:gd name="connsiteY0" fmla="*/ 0 h 296707"/>
                    <a:gd name="connsiteX1" fmla="*/ 400174 w 400173"/>
                    <a:gd name="connsiteY1" fmla="*/ 0 h 296707"/>
                    <a:gd name="connsiteX2" fmla="*/ 0 w 400173"/>
                    <a:gd name="connsiteY2" fmla="*/ 147017 h 296707"/>
                    <a:gd name="connsiteX3" fmla="*/ 400174 w 400173"/>
                    <a:gd name="connsiteY3" fmla="*/ 147017 h 296707"/>
                    <a:gd name="connsiteX4" fmla="*/ 0 w 400173"/>
                    <a:gd name="connsiteY4" fmla="*/ 296707 h 296707"/>
                    <a:gd name="connsiteX5" fmla="*/ 400174 w 400173"/>
                    <a:gd name="connsiteY5"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6" fmla="*/ 400174 w 400174"/>
                    <a:gd name="connsiteY6"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400174 w 400174"/>
                    <a:gd name="connsiteY4" fmla="*/ 147017 h 296707"/>
                    <a:gd name="connsiteX5" fmla="*/ 0 w 400174"/>
                    <a:gd name="connsiteY5" fmla="*/ 296707 h 296707"/>
                    <a:gd name="connsiteX6" fmla="*/ 204463 w 400174"/>
                    <a:gd name="connsiteY6"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174" h="296707">
                      <a:moveTo>
                        <a:pt x="0" y="0"/>
                      </a:moveTo>
                      <a:lnTo>
                        <a:pt x="400174" y="0"/>
                      </a:lnTo>
                      <a:moveTo>
                        <a:pt x="0" y="147017"/>
                      </a:moveTo>
                      <a:lnTo>
                        <a:pt x="277494" y="145203"/>
                      </a:lnTo>
                      <a:moveTo>
                        <a:pt x="0" y="296707"/>
                      </a:moveTo>
                      <a:lnTo>
                        <a:pt x="204463" y="296385"/>
                      </a:lnTo>
                    </a:path>
                  </a:pathLst>
                </a:custGeom>
                <a:grpFill/>
                <a:ln w="38100"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69" name="Group 1368">
                  <a:extLst>
                    <a:ext uri="{FF2B5EF4-FFF2-40B4-BE49-F238E27FC236}">
                      <a16:creationId xmlns:a16="http://schemas.microsoft.com/office/drawing/2014/main" id="{79C63C35-33D4-AE8B-DF50-C683573CAF56}"/>
                    </a:ext>
                  </a:extLst>
                </p:cNvPr>
                <p:cNvGrpSpPr/>
                <p:nvPr/>
              </p:nvGrpSpPr>
              <p:grpSpPr>
                <a:xfrm>
                  <a:off x="7992354" y="1764039"/>
                  <a:ext cx="86249" cy="312572"/>
                  <a:chOff x="7992354" y="1764039"/>
                  <a:chExt cx="86249" cy="312572"/>
                </a:xfrm>
                <a:grpFill/>
              </p:grpSpPr>
              <p:sp>
                <p:nvSpPr>
                  <p:cNvPr id="1370" name="Freeform: Shape 1369">
                    <a:extLst>
                      <a:ext uri="{FF2B5EF4-FFF2-40B4-BE49-F238E27FC236}">
                        <a16:creationId xmlns:a16="http://schemas.microsoft.com/office/drawing/2014/main" id="{B0D5C36E-4F79-FD5E-810F-375725848D58}"/>
                      </a:ext>
                    </a:extLst>
                  </p:cNvPr>
                  <p:cNvSpPr/>
                  <p:nvPr/>
                </p:nvSpPr>
                <p:spPr bwMode="auto">
                  <a:xfrm>
                    <a:off x="8012601" y="1994854"/>
                    <a:ext cx="45758" cy="81757"/>
                  </a:xfrm>
                  <a:custGeom>
                    <a:avLst/>
                    <a:gdLst/>
                    <a:ahLst/>
                    <a:cxnLst/>
                    <a:rect l="l" t="t" r="r" b="b"/>
                    <a:pathLst>
                      <a:path w="104226" h="186225">
                        <a:moveTo>
                          <a:pt x="47843" y="0"/>
                        </a:moveTo>
                        <a:cubicBezTo>
                          <a:pt x="55378" y="0"/>
                          <a:pt x="62200" y="1046"/>
                          <a:pt x="68312" y="3139"/>
                        </a:cubicBezTo>
                        <a:cubicBezTo>
                          <a:pt x="74423" y="5232"/>
                          <a:pt x="79655" y="8162"/>
                          <a:pt x="84008" y="11929"/>
                        </a:cubicBezTo>
                        <a:cubicBezTo>
                          <a:pt x="88362" y="15696"/>
                          <a:pt x="91731" y="20217"/>
                          <a:pt x="94117" y="25491"/>
                        </a:cubicBezTo>
                        <a:cubicBezTo>
                          <a:pt x="96503" y="30765"/>
                          <a:pt x="97696" y="36583"/>
                          <a:pt x="97696" y="42946"/>
                        </a:cubicBezTo>
                        <a:cubicBezTo>
                          <a:pt x="97696" y="66637"/>
                          <a:pt x="85725" y="81874"/>
                          <a:pt x="61782" y="88655"/>
                        </a:cubicBezTo>
                        <a:lnTo>
                          <a:pt x="61782" y="89157"/>
                        </a:lnTo>
                        <a:cubicBezTo>
                          <a:pt x="67893" y="89827"/>
                          <a:pt x="73544" y="91313"/>
                          <a:pt x="78734" y="93615"/>
                        </a:cubicBezTo>
                        <a:cubicBezTo>
                          <a:pt x="83925" y="95917"/>
                          <a:pt x="88403" y="98910"/>
                          <a:pt x="92171" y="102593"/>
                        </a:cubicBezTo>
                        <a:cubicBezTo>
                          <a:pt x="95938" y="106277"/>
                          <a:pt x="98889" y="110609"/>
                          <a:pt x="101024" y="115590"/>
                        </a:cubicBezTo>
                        <a:cubicBezTo>
                          <a:pt x="103158" y="120571"/>
                          <a:pt x="104226" y="126076"/>
                          <a:pt x="104226" y="132103"/>
                        </a:cubicBezTo>
                        <a:cubicBezTo>
                          <a:pt x="104226" y="140224"/>
                          <a:pt x="102698" y="147611"/>
                          <a:pt x="99642" y="154267"/>
                        </a:cubicBezTo>
                        <a:cubicBezTo>
                          <a:pt x="96587" y="160922"/>
                          <a:pt x="92275" y="166615"/>
                          <a:pt x="86708" y="171345"/>
                        </a:cubicBezTo>
                        <a:cubicBezTo>
                          <a:pt x="81141" y="176075"/>
                          <a:pt x="74465" y="179737"/>
                          <a:pt x="66679" y="182333"/>
                        </a:cubicBezTo>
                        <a:cubicBezTo>
                          <a:pt x="58894" y="184928"/>
                          <a:pt x="50313" y="186225"/>
                          <a:pt x="40937" y="186225"/>
                        </a:cubicBezTo>
                        <a:cubicBezTo>
                          <a:pt x="23775" y="186225"/>
                          <a:pt x="10129" y="182960"/>
                          <a:pt x="0" y="176431"/>
                        </a:cubicBezTo>
                        <a:lnTo>
                          <a:pt x="0" y="154330"/>
                        </a:lnTo>
                        <a:cubicBezTo>
                          <a:pt x="12138" y="163873"/>
                          <a:pt x="26035" y="168645"/>
                          <a:pt x="41690" y="168645"/>
                        </a:cubicBezTo>
                        <a:cubicBezTo>
                          <a:pt x="47969" y="168645"/>
                          <a:pt x="53640" y="167850"/>
                          <a:pt x="58705" y="166259"/>
                        </a:cubicBezTo>
                        <a:cubicBezTo>
                          <a:pt x="63770" y="164669"/>
                          <a:pt x="68123" y="162366"/>
                          <a:pt x="71765" y="159353"/>
                        </a:cubicBezTo>
                        <a:cubicBezTo>
                          <a:pt x="75407" y="156339"/>
                          <a:pt x="78211" y="152697"/>
                          <a:pt x="80178" y="148428"/>
                        </a:cubicBezTo>
                        <a:cubicBezTo>
                          <a:pt x="82146" y="144158"/>
                          <a:pt x="83129" y="139345"/>
                          <a:pt x="83129" y="133987"/>
                        </a:cubicBezTo>
                        <a:cubicBezTo>
                          <a:pt x="83129" y="110463"/>
                          <a:pt x="66386" y="98701"/>
                          <a:pt x="32900" y="98701"/>
                        </a:cubicBezTo>
                        <a:lnTo>
                          <a:pt x="17957" y="98701"/>
                        </a:lnTo>
                        <a:lnTo>
                          <a:pt x="17957" y="81246"/>
                        </a:lnTo>
                        <a:lnTo>
                          <a:pt x="32146" y="81246"/>
                        </a:lnTo>
                        <a:cubicBezTo>
                          <a:pt x="61782" y="81246"/>
                          <a:pt x="76600" y="70195"/>
                          <a:pt x="76600" y="48094"/>
                        </a:cubicBezTo>
                        <a:cubicBezTo>
                          <a:pt x="76600" y="27668"/>
                          <a:pt x="65298" y="17454"/>
                          <a:pt x="42695" y="17454"/>
                        </a:cubicBezTo>
                        <a:cubicBezTo>
                          <a:pt x="29970" y="17454"/>
                          <a:pt x="18040" y="21724"/>
                          <a:pt x="6906" y="30263"/>
                        </a:cubicBezTo>
                        <a:lnTo>
                          <a:pt x="6906" y="10297"/>
                        </a:lnTo>
                        <a:cubicBezTo>
                          <a:pt x="18375" y="3432"/>
                          <a:pt x="32021" y="0"/>
                          <a:pt x="47843" y="0"/>
                        </a:cubicBezTo>
                        <a:close/>
                      </a:path>
                    </a:pathLst>
                  </a:cu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1" name="Freeform: Shape 1370">
                    <a:extLst>
                      <a:ext uri="{FF2B5EF4-FFF2-40B4-BE49-F238E27FC236}">
                        <a16:creationId xmlns:a16="http://schemas.microsoft.com/office/drawing/2014/main" id="{3D2A5EDF-66C9-9E87-FBD9-068ACE7E382F}"/>
                      </a:ext>
                    </a:extLst>
                  </p:cNvPr>
                  <p:cNvSpPr/>
                  <p:nvPr/>
                </p:nvSpPr>
                <p:spPr bwMode="auto">
                  <a:xfrm>
                    <a:off x="8012601" y="1879974"/>
                    <a:ext cx="45758" cy="75384"/>
                  </a:xfrm>
                  <a:custGeom>
                    <a:avLst/>
                    <a:gdLst/>
                    <a:ahLst/>
                    <a:cxnLst/>
                    <a:rect l="l" t="t" r="r" b="b"/>
                    <a:pathLst>
                      <a:path w="111132" h="183086">
                        <a:moveTo>
                          <a:pt x="52615" y="0"/>
                        </a:moveTo>
                        <a:cubicBezTo>
                          <a:pt x="59982" y="0"/>
                          <a:pt x="66805" y="1067"/>
                          <a:pt x="73083" y="3202"/>
                        </a:cubicBezTo>
                        <a:cubicBezTo>
                          <a:pt x="79362" y="5336"/>
                          <a:pt x="84804" y="8455"/>
                          <a:pt x="89408" y="12557"/>
                        </a:cubicBezTo>
                        <a:cubicBezTo>
                          <a:pt x="94012" y="16659"/>
                          <a:pt x="97633" y="21724"/>
                          <a:pt x="100270" y="27751"/>
                        </a:cubicBezTo>
                        <a:cubicBezTo>
                          <a:pt x="102907" y="33779"/>
                          <a:pt x="104226" y="40685"/>
                          <a:pt x="104226" y="48471"/>
                        </a:cubicBezTo>
                        <a:cubicBezTo>
                          <a:pt x="104226" y="55587"/>
                          <a:pt x="103410" y="62033"/>
                          <a:pt x="101777" y="67809"/>
                        </a:cubicBezTo>
                        <a:cubicBezTo>
                          <a:pt x="100145" y="73586"/>
                          <a:pt x="97675" y="79027"/>
                          <a:pt x="94368" y="84134"/>
                        </a:cubicBezTo>
                        <a:cubicBezTo>
                          <a:pt x="91061" y="89241"/>
                          <a:pt x="86897" y="94138"/>
                          <a:pt x="81874" y="98826"/>
                        </a:cubicBezTo>
                        <a:cubicBezTo>
                          <a:pt x="76851" y="103514"/>
                          <a:pt x="70949" y="108286"/>
                          <a:pt x="64168" y="113142"/>
                        </a:cubicBezTo>
                        <a:cubicBezTo>
                          <a:pt x="55712" y="119169"/>
                          <a:pt x="48743" y="124318"/>
                          <a:pt x="43260" y="128587"/>
                        </a:cubicBezTo>
                        <a:cubicBezTo>
                          <a:pt x="37777" y="132857"/>
                          <a:pt x="33423" y="136854"/>
                          <a:pt x="30200" y="140579"/>
                        </a:cubicBezTo>
                        <a:cubicBezTo>
                          <a:pt x="26977" y="144305"/>
                          <a:pt x="24717" y="148030"/>
                          <a:pt x="23419" y="151755"/>
                        </a:cubicBezTo>
                        <a:cubicBezTo>
                          <a:pt x="22122" y="155481"/>
                          <a:pt x="21473" y="159771"/>
                          <a:pt x="21473" y="164627"/>
                        </a:cubicBezTo>
                        <a:lnTo>
                          <a:pt x="111132" y="164627"/>
                        </a:lnTo>
                        <a:lnTo>
                          <a:pt x="111132" y="183086"/>
                        </a:lnTo>
                        <a:lnTo>
                          <a:pt x="0" y="183086"/>
                        </a:lnTo>
                        <a:lnTo>
                          <a:pt x="0" y="174170"/>
                        </a:lnTo>
                        <a:cubicBezTo>
                          <a:pt x="0" y="166468"/>
                          <a:pt x="837" y="159687"/>
                          <a:pt x="2511" y="153827"/>
                        </a:cubicBezTo>
                        <a:cubicBezTo>
                          <a:pt x="4186" y="147967"/>
                          <a:pt x="6948" y="142400"/>
                          <a:pt x="10799" y="137126"/>
                        </a:cubicBezTo>
                        <a:cubicBezTo>
                          <a:pt x="14650" y="131852"/>
                          <a:pt x="19694" y="126578"/>
                          <a:pt x="25931" y="121304"/>
                        </a:cubicBezTo>
                        <a:cubicBezTo>
                          <a:pt x="32168" y="116030"/>
                          <a:pt x="39807" y="110086"/>
                          <a:pt x="48848" y="103472"/>
                        </a:cubicBezTo>
                        <a:cubicBezTo>
                          <a:pt x="55378" y="98784"/>
                          <a:pt x="60840" y="94305"/>
                          <a:pt x="65235" y="90036"/>
                        </a:cubicBezTo>
                        <a:cubicBezTo>
                          <a:pt x="69630" y="85766"/>
                          <a:pt x="73167" y="81497"/>
                          <a:pt x="75846" y="77227"/>
                        </a:cubicBezTo>
                        <a:cubicBezTo>
                          <a:pt x="78525" y="72958"/>
                          <a:pt x="80430" y="68626"/>
                          <a:pt x="81560" y="64231"/>
                        </a:cubicBezTo>
                        <a:cubicBezTo>
                          <a:pt x="82690" y="59835"/>
                          <a:pt x="83255" y="55168"/>
                          <a:pt x="83255" y="50229"/>
                        </a:cubicBezTo>
                        <a:cubicBezTo>
                          <a:pt x="83255" y="44704"/>
                          <a:pt x="82397" y="39890"/>
                          <a:pt x="80681" y="35788"/>
                        </a:cubicBezTo>
                        <a:cubicBezTo>
                          <a:pt x="78964" y="31686"/>
                          <a:pt x="76620" y="28275"/>
                          <a:pt x="73649" y="25554"/>
                        </a:cubicBezTo>
                        <a:cubicBezTo>
                          <a:pt x="70677" y="22833"/>
                          <a:pt x="67181" y="20803"/>
                          <a:pt x="63163" y="19463"/>
                        </a:cubicBezTo>
                        <a:cubicBezTo>
                          <a:pt x="59145" y="18124"/>
                          <a:pt x="54792" y="17454"/>
                          <a:pt x="50103" y="17454"/>
                        </a:cubicBezTo>
                        <a:cubicBezTo>
                          <a:pt x="46085" y="17454"/>
                          <a:pt x="42151" y="17998"/>
                          <a:pt x="38300" y="19087"/>
                        </a:cubicBezTo>
                        <a:cubicBezTo>
                          <a:pt x="34449" y="20175"/>
                          <a:pt x="30703" y="21682"/>
                          <a:pt x="27061" y="23607"/>
                        </a:cubicBezTo>
                        <a:cubicBezTo>
                          <a:pt x="23419" y="25533"/>
                          <a:pt x="19903" y="27835"/>
                          <a:pt x="16513" y="30514"/>
                        </a:cubicBezTo>
                        <a:cubicBezTo>
                          <a:pt x="13122" y="33193"/>
                          <a:pt x="9962" y="36165"/>
                          <a:pt x="7032" y="39430"/>
                        </a:cubicBezTo>
                        <a:lnTo>
                          <a:pt x="7032" y="17329"/>
                        </a:lnTo>
                        <a:cubicBezTo>
                          <a:pt x="12808" y="11720"/>
                          <a:pt x="19275" y="7429"/>
                          <a:pt x="26433" y="4457"/>
                        </a:cubicBezTo>
                        <a:cubicBezTo>
                          <a:pt x="33591" y="1486"/>
                          <a:pt x="42318" y="0"/>
                          <a:pt x="52615" y="0"/>
                        </a:cubicBezTo>
                        <a:close/>
                      </a:path>
                    </a:pathLst>
                  </a:cu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2" name="check">
                    <a:extLst>
                      <a:ext uri="{FF2B5EF4-FFF2-40B4-BE49-F238E27FC236}">
                        <a16:creationId xmlns:a16="http://schemas.microsoft.com/office/drawing/2014/main" id="{FD0A9D57-8FB3-EE7E-09ED-116D5D8ADB6D}"/>
                      </a:ext>
                    </a:extLst>
                  </p:cNvPr>
                  <p:cNvSpPr>
                    <a:spLocks noChangeAspect="1"/>
                  </p:cNvSpPr>
                  <p:nvPr/>
                </p:nvSpPr>
                <p:spPr bwMode="auto">
                  <a:xfrm>
                    <a:off x="7992354" y="1764039"/>
                    <a:ext cx="86249" cy="6090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2225" cap="flat">
                    <a:solidFill>
                      <a:schemeClr val="bg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49" name="Oval 48">
              <a:extLst>
                <a:ext uri="{FF2B5EF4-FFF2-40B4-BE49-F238E27FC236}">
                  <a16:creationId xmlns:a16="http://schemas.microsoft.com/office/drawing/2014/main" id="{A0E79DC0-8081-DC6C-128A-A9431594005C}"/>
                </a:ext>
              </a:extLst>
            </p:cNvPr>
            <p:cNvSpPr/>
            <p:nvPr/>
          </p:nvSpPr>
          <p:spPr bwMode="auto">
            <a:xfrm>
              <a:off x="1729086" y="3617947"/>
              <a:ext cx="239038" cy="239038"/>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274281"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a:t>
              </a:r>
            </a:p>
          </p:txBody>
        </p:sp>
        <p:grpSp>
          <p:nvGrpSpPr>
            <p:cNvPr id="51" name="Group 50">
              <a:extLst>
                <a:ext uri="{FF2B5EF4-FFF2-40B4-BE49-F238E27FC236}">
                  <a16:creationId xmlns:a16="http://schemas.microsoft.com/office/drawing/2014/main" id="{537C50BC-F6B8-E980-E0A2-A4D7B3C8B443}"/>
                </a:ext>
              </a:extLst>
            </p:cNvPr>
            <p:cNvGrpSpPr/>
            <p:nvPr/>
          </p:nvGrpSpPr>
          <p:grpSpPr>
            <a:xfrm>
              <a:off x="1378827" y="3617947"/>
              <a:ext cx="239038" cy="239038"/>
              <a:chOff x="3508300" y="3779975"/>
              <a:chExt cx="246792" cy="246792"/>
            </a:xfrm>
          </p:grpSpPr>
          <p:sp>
            <p:nvSpPr>
              <p:cNvPr id="1364" name="Oval 1363">
                <a:extLst>
                  <a:ext uri="{FF2B5EF4-FFF2-40B4-BE49-F238E27FC236}">
                    <a16:creationId xmlns:a16="http://schemas.microsoft.com/office/drawing/2014/main" id="{791313A0-04FF-46E1-F103-6CC637EA4FDB}"/>
                  </a:ext>
                </a:extLst>
              </p:cNvPr>
              <p:cNvSpPr/>
              <p:nvPr/>
            </p:nvSpPr>
            <p:spPr bwMode="auto">
              <a:xfrm>
                <a:off x="3508300" y="3779975"/>
                <a:ext cx="246792" cy="246792"/>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365" name="Graphic 1364">
                <a:extLst>
                  <a:ext uri="{FF2B5EF4-FFF2-40B4-BE49-F238E27FC236}">
                    <a16:creationId xmlns:a16="http://schemas.microsoft.com/office/drawing/2014/main" id="{666665A2-9C5B-7534-6E06-6F176FDC240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3423" y="3815106"/>
                <a:ext cx="176538" cy="176538"/>
              </a:xfrm>
              <a:prstGeom prst="rect">
                <a:avLst/>
              </a:prstGeom>
            </p:spPr>
          </p:pic>
        </p:grpSp>
        <p:grpSp>
          <p:nvGrpSpPr>
            <p:cNvPr id="52" name="Group 51">
              <a:extLst>
                <a:ext uri="{FF2B5EF4-FFF2-40B4-BE49-F238E27FC236}">
                  <a16:creationId xmlns:a16="http://schemas.microsoft.com/office/drawing/2014/main" id="{38151E9F-942A-600A-B5DD-4836D93CA31F}"/>
                </a:ext>
              </a:extLst>
            </p:cNvPr>
            <p:cNvGrpSpPr/>
            <p:nvPr/>
          </p:nvGrpSpPr>
          <p:grpSpPr>
            <a:xfrm>
              <a:off x="1553956" y="3346656"/>
              <a:ext cx="239038" cy="239038"/>
              <a:chOff x="7217019" y="3294777"/>
              <a:chExt cx="249967" cy="249967"/>
            </a:xfrm>
          </p:grpSpPr>
          <p:sp>
            <p:nvSpPr>
              <p:cNvPr id="1361" name="Oval 1360">
                <a:extLst>
                  <a:ext uri="{FF2B5EF4-FFF2-40B4-BE49-F238E27FC236}">
                    <a16:creationId xmlns:a16="http://schemas.microsoft.com/office/drawing/2014/main" id="{FD6538A4-4165-1E4F-DAC6-929EF62DC0C5}"/>
                  </a:ext>
                </a:extLst>
              </p:cNvPr>
              <p:cNvSpPr/>
              <p:nvPr/>
            </p:nvSpPr>
            <p:spPr bwMode="auto">
              <a:xfrm>
                <a:off x="7217019" y="3294777"/>
                <a:ext cx="249967" cy="24996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363" name="Picture 2" descr="Microsoft Azure DevOps | LinkedIn">
                <a:extLst>
                  <a:ext uri="{FF2B5EF4-FFF2-40B4-BE49-F238E27FC236}">
                    <a16:creationId xmlns:a16="http://schemas.microsoft.com/office/drawing/2014/main" id="{6EA2B6A4-8D16-8916-DA56-C57C3651377B}"/>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68312" y="3346070"/>
                <a:ext cx="147380" cy="147380"/>
              </a:xfrm>
              <a:prstGeom prst="rect">
                <a:avLst/>
              </a:prstGeom>
              <a:noFill/>
              <a:extLst>
                <a:ext uri="{909E8E84-426E-40DD-AFC4-6F175D3DCCD1}">
                  <a14:hiddenFill xmlns:a14="http://schemas.microsoft.com/office/drawing/2010/main">
                    <a:solidFill>
                      <a:srgbClr val="FFFFFF"/>
                    </a:solidFill>
                  </a14:hiddenFill>
                </a:ext>
              </a:extLst>
            </p:spPr>
          </p:pic>
        </p:grpSp>
        <p:sp>
          <p:nvSpPr>
            <p:cNvPr id="1275" name="Rectangle 1274">
              <a:extLst>
                <a:ext uri="{FF2B5EF4-FFF2-40B4-BE49-F238E27FC236}">
                  <a16:creationId xmlns:a16="http://schemas.microsoft.com/office/drawing/2014/main" id="{FA871BB0-292E-FCF7-DE78-80B046AAB8F8}"/>
                </a:ext>
              </a:extLst>
            </p:cNvPr>
            <p:cNvSpPr/>
            <p:nvPr/>
          </p:nvSpPr>
          <p:spPr bwMode="auto">
            <a:xfrm>
              <a:off x="1179114" y="2858253"/>
              <a:ext cx="2855646" cy="124261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1" name="Group 1050">
              <a:extLst>
                <a:ext uri="{FF2B5EF4-FFF2-40B4-BE49-F238E27FC236}">
                  <a16:creationId xmlns:a16="http://schemas.microsoft.com/office/drawing/2014/main" id="{83CF6D5C-A4D5-AF91-1CC7-BDA1998E670A}"/>
                </a:ext>
              </a:extLst>
            </p:cNvPr>
            <p:cNvGrpSpPr/>
            <p:nvPr/>
          </p:nvGrpSpPr>
          <p:grpSpPr>
            <a:xfrm>
              <a:off x="4302709" y="3186771"/>
              <a:ext cx="885077" cy="885078"/>
              <a:chOff x="9964170" y="3186735"/>
              <a:chExt cx="885203" cy="885203"/>
            </a:xfrm>
          </p:grpSpPr>
          <p:sp>
            <p:nvSpPr>
              <p:cNvPr id="1053" name="Oval 1052">
                <a:extLst>
                  <a:ext uri="{FF2B5EF4-FFF2-40B4-BE49-F238E27FC236}">
                    <a16:creationId xmlns:a16="http://schemas.microsoft.com/office/drawing/2014/main" id="{C178DB26-05AD-8F04-FCF7-FC6BB7E45AA1}"/>
                  </a:ext>
                </a:extLst>
              </p:cNvPr>
              <p:cNvSpPr/>
              <p:nvPr/>
            </p:nvSpPr>
            <p:spPr bwMode="auto">
              <a:xfrm>
                <a:off x="9964170" y="3186735"/>
                <a:ext cx="885203" cy="885203"/>
              </a:xfrm>
              <a:prstGeom prst="ellipse">
                <a:avLst/>
              </a:prstGeom>
              <a:solidFill>
                <a:srgbClr val="054B16"/>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4" name="Group 1053">
                <a:extLst>
                  <a:ext uri="{FF2B5EF4-FFF2-40B4-BE49-F238E27FC236}">
                    <a16:creationId xmlns:a16="http://schemas.microsoft.com/office/drawing/2014/main" id="{59F5296B-4BF1-AE1D-13E5-50CB55287941}"/>
                  </a:ext>
                </a:extLst>
              </p:cNvPr>
              <p:cNvGrpSpPr/>
              <p:nvPr/>
            </p:nvGrpSpPr>
            <p:grpSpPr>
              <a:xfrm>
                <a:off x="10549011" y="3654482"/>
                <a:ext cx="172917" cy="172917"/>
                <a:chOff x="1805229" y="3737407"/>
                <a:chExt cx="479927" cy="479927"/>
              </a:xfrm>
            </p:grpSpPr>
            <p:sp>
              <p:nvSpPr>
                <p:cNvPr id="1227" name="Oval 1226">
                  <a:extLst>
                    <a:ext uri="{FF2B5EF4-FFF2-40B4-BE49-F238E27FC236}">
                      <a16:creationId xmlns:a16="http://schemas.microsoft.com/office/drawing/2014/main" id="{DB450C7B-CE80-CD93-3DE5-15817F9CBAB5}"/>
                    </a:ext>
                  </a:extLst>
                </p:cNvPr>
                <p:cNvSpPr/>
                <p:nvPr/>
              </p:nvSpPr>
              <p:spPr bwMode="auto">
                <a:xfrm>
                  <a:off x="1805229" y="3737407"/>
                  <a:ext cx="479927" cy="47992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28" name="Freeform 286">
                  <a:extLst>
                    <a:ext uri="{FF2B5EF4-FFF2-40B4-BE49-F238E27FC236}">
                      <a16:creationId xmlns:a16="http://schemas.microsoft.com/office/drawing/2014/main" id="{41EA576E-CFD3-C6E5-BBA6-EAC5DD1102C0}"/>
                    </a:ext>
                  </a:extLst>
                </p:cNvPr>
                <p:cNvSpPr>
                  <a:spLocks noEditPoints="1"/>
                </p:cNvSpPr>
                <p:nvPr/>
              </p:nvSpPr>
              <p:spPr bwMode="auto">
                <a:xfrm>
                  <a:off x="1911840" y="3823809"/>
                  <a:ext cx="266707" cy="26569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54B16"/>
                </a:solidFill>
                <a:ln w="0">
                  <a:noFill/>
                  <a:prstDash val="solid"/>
                  <a:round/>
                  <a:headEnd/>
                  <a:tailEnd/>
                </a:ln>
              </p:spPr>
              <p:txBody>
                <a:bodyPr vert="horz" wrap="square" lIns="114124" tIns="57062" rIns="114124" bIns="57062" numCol="1" anchor="t" anchorCtr="0" compatLnSpc="1">
                  <a:prstTxWarp prst="textNoShape">
                    <a:avLst/>
                  </a:prstTxWarp>
                </a:bodyP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a:ln>
                      <a:noFill/>
                    </a:ln>
                    <a:solidFill>
                      <a:srgbClr val="FFFFFF"/>
                    </a:solidFill>
                    <a:effectLst/>
                    <a:uLnTx/>
                    <a:uFillTx/>
                    <a:latin typeface="Segoe UI"/>
                    <a:ea typeface="+mn-ea"/>
                    <a:cs typeface="+mn-cs"/>
                  </a:endParaRPr>
                </a:p>
              </p:txBody>
            </p:sp>
          </p:grpSp>
          <p:sp>
            <p:nvSpPr>
              <p:cNvPr id="1055" name="Oval 1054">
                <a:extLst>
                  <a:ext uri="{FF2B5EF4-FFF2-40B4-BE49-F238E27FC236}">
                    <a16:creationId xmlns:a16="http://schemas.microsoft.com/office/drawing/2014/main" id="{4FA8DF85-9A1B-9B38-DBB4-5FB4D4D1BD44}"/>
                  </a:ext>
                </a:extLst>
              </p:cNvPr>
              <p:cNvSpPr/>
              <p:nvPr/>
            </p:nvSpPr>
            <p:spPr bwMode="auto">
              <a:xfrm>
                <a:off x="10091614" y="3654482"/>
                <a:ext cx="172917" cy="17291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056" name="IoT">
                <a:extLst>
                  <a:ext uri="{FF2B5EF4-FFF2-40B4-BE49-F238E27FC236}">
                    <a16:creationId xmlns:a16="http://schemas.microsoft.com/office/drawing/2014/main" id="{AD9579DE-0CCB-B7BC-2B85-94A22680D03B}"/>
                  </a:ext>
                  <a:ext uri="{C183D7F6-B498-43B3-948B-1728B52AA6E4}">
                    <adec:decorative xmlns:adec="http://schemas.microsoft.com/office/drawing/2017/decorative" val="1"/>
                  </a:ext>
                </a:extLst>
              </p:cNvPr>
              <p:cNvGrpSpPr/>
              <p:nvPr/>
            </p:nvGrpSpPr>
            <p:grpSpPr>
              <a:xfrm>
                <a:off x="10127170" y="3690047"/>
                <a:ext cx="101806" cy="101808"/>
                <a:chOff x="11072775" y="1225438"/>
                <a:chExt cx="429593" cy="429591"/>
              </a:xfrm>
              <a:solidFill>
                <a:srgbClr val="054B16"/>
              </a:solidFill>
            </p:grpSpPr>
            <p:sp>
              <p:nvSpPr>
                <p:cNvPr id="1221" name="Freeform: Shape 1220">
                  <a:extLst>
                    <a:ext uri="{FF2B5EF4-FFF2-40B4-BE49-F238E27FC236}">
                      <a16:creationId xmlns:a16="http://schemas.microsoft.com/office/drawing/2014/main" id="{BF9A9454-437D-CA75-6A34-81B4FFA0FC11}"/>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222" name="Freeform: Shape 1221">
                  <a:extLst>
                    <a:ext uri="{FF2B5EF4-FFF2-40B4-BE49-F238E27FC236}">
                      <a16:creationId xmlns:a16="http://schemas.microsoft.com/office/drawing/2014/main" id="{6FD19404-46B5-95CA-C113-7193BC8928B0}"/>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223" name="Freeform: Shape 1222">
                  <a:extLst>
                    <a:ext uri="{FF2B5EF4-FFF2-40B4-BE49-F238E27FC236}">
                      <a16:creationId xmlns:a16="http://schemas.microsoft.com/office/drawing/2014/main" id="{8ADA3090-9384-E3CA-696A-B27515898B2F}"/>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224" name="Freeform: Shape 1223">
                  <a:extLst>
                    <a:ext uri="{FF2B5EF4-FFF2-40B4-BE49-F238E27FC236}">
                      <a16:creationId xmlns:a16="http://schemas.microsoft.com/office/drawing/2014/main" id="{C902F10D-2DF6-06F9-B961-325CF1031B8D}"/>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225" name="Freeform: Shape 1224">
                  <a:extLst>
                    <a:ext uri="{FF2B5EF4-FFF2-40B4-BE49-F238E27FC236}">
                      <a16:creationId xmlns:a16="http://schemas.microsoft.com/office/drawing/2014/main" id="{329B80C6-FD08-0B2D-D5D5-80C36CDC79B8}"/>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226" name="Freeform: Shape 1225">
                  <a:extLst>
                    <a:ext uri="{FF2B5EF4-FFF2-40B4-BE49-F238E27FC236}">
                      <a16:creationId xmlns:a16="http://schemas.microsoft.com/office/drawing/2014/main" id="{4EA7F57E-10C3-56B3-9FA8-26D7BDE5D63A}"/>
                    </a:ext>
                  </a:extLst>
                </p:cNvPr>
                <p:cNvSpPr/>
                <p:nvPr/>
              </p:nvSpPr>
              <p:spPr>
                <a:xfrm>
                  <a:off x="11241833" y="1393299"/>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grpSp>
          <p:grpSp>
            <p:nvGrpSpPr>
              <p:cNvPr id="1057" name="Group 1056">
                <a:extLst>
                  <a:ext uri="{FF2B5EF4-FFF2-40B4-BE49-F238E27FC236}">
                    <a16:creationId xmlns:a16="http://schemas.microsoft.com/office/drawing/2014/main" id="{09EDFFED-5B26-BF18-0262-AB94973168FE}"/>
                  </a:ext>
                </a:extLst>
              </p:cNvPr>
              <p:cNvGrpSpPr/>
              <p:nvPr/>
            </p:nvGrpSpPr>
            <p:grpSpPr>
              <a:xfrm>
                <a:off x="10320312" y="3654482"/>
                <a:ext cx="172917" cy="172917"/>
                <a:chOff x="8852143" y="3713848"/>
                <a:chExt cx="380210" cy="380210"/>
              </a:xfrm>
            </p:grpSpPr>
            <p:sp>
              <p:nvSpPr>
                <p:cNvPr id="1217" name="Oval 1216">
                  <a:extLst>
                    <a:ext uri="{FF2B5EF4-FFF2-40B4-BE49-F238E27FC236}">
                      <a16:creationId xmlns:a16="http://schemas.microsoft.com/office/drawing/2014/main" id="{AC6F9622-4E88-023E-63B9-0F7A98328DB5}"/>
                    </a:ext>
                  </a:extLst>
                </p:cNvPr>
                <p:cNvSpPr/>
                <p:nvPr/>
              </p:nvSpPr>
              <p:spPr bwMode="auto">
                <a:xfrm>
                  <a:off x="8852143" y="3713848"/>
                  <a:ext cx="380210" cy="380210"/>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218" name="Group 1217">
                  <a:extLst>
                    <a:ext uri="{FF2B5EF4-FFF2-40B4-BE49-F238E27FC236}">
                      <a16:creationId xmlns:a16="http://schemas.microsoft.com/office/drawing/2014/main" id="{0EC127D7-31D7-76FA-19B3-A1C3F783CA83}"/>
                    </a:ext>
                  </a:extLst>
                </p:cNvPr>
                <p:cNvGrpSpPr/>
                <p:nvPr/>
              </p:nvGrpSpPr>
              <p:grpSpPr>
                <a:xfrm>
                  <a:off x="8926799" y="3839283"/>
                  <a:ext cx="230869" cy="129342"/>
                  <a:chOff x="3901325" y="2927321"/>
                  <a:chExt cx="286651" cy="160592"/>
                </a:xfrm>
              </p:grpSpPr>
              <p:sp>
                <p:nvSpPr>
                  <p:cNvPr id="1219" name="Database_EFC7">
                    <a:extLst>
                      <a:ext uri="{FF2B5EF4-FFF2-40B4-BE49-F238E27FC236}">
                        <a16:creationId xmlns:a16="http://schemas.microsoft.com/office/drawing/2014/main" id="{35EF3488-6445-8CBE-BA71-78C51C862296}"/>
                      </a:ext>
                    </a:extLst>
                  </p:cNvPr>
                  <p:cNvSpPr>
                    <a:spLocks noChangeAspect="1" noEditPoints="1"/>
                  </p:cNvSpPr>
                  <p:nvPr/>
                </p:nvSpPr>
                <p:spPr bwMode="auto">
                  <a:xfrm>
                    <a:off x="3901325" y="2927321"/>
                    <a:ext cx="123547" cy="16059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54B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FFFFFF"/>
                      </a:solidFill>
                      <a:effectLst/>
                      <a:uLnTx/>
                      <a:uFillTx/>
                      <a:latin typeface="Segoe UI"/>
                      <a:ea typeface="+mn-ea"/>
                      <a:cs typeface="+mn-cs"/>
                    </a:endParaRPr>
                  </a:p>
                </p:txBody>
              </p:sp>
              <p:sp>
                <p:nvSpPr>
                  <p:cNvPr id="1220" name="Database_EFC7">
                    <a:extLst>
                      <a:ext uri="{FF2B5EF4-FFF2-40B4-BE49-F238E27FC236}">
                        <a16:creationId xmlns:a16="http://schemas.microsoft.com/office/drawing/2014/main" id="{D61AA0C4-E8A4-990F-18D9-6FAA083E2864}"/>
                      </a:ext>
                    </a:extLst>
                  </p:cNvPr>
                  <p:cNvSpPr>
                    <a:spLocks noChangeAspect="1" noEditPoints="1"/>
                  </p:cNvSpPr>
                  <p:nvPr/>
                </p:nvSpPr>
                <p:spPr bwMode="auto">
                  <a:xfrm>
                    <a:off x="4064429" y="2927321"/>
                    <a:ext cx="123547" cy="16059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54B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058" name="Oval 1057">
                <a:extLst>
                  <a:ext uri="{FF2B5EF4-FFF2-40B4-BE49-F238E27FC236}">
                    <a16:creationId xmlns:a16="http://schemas.microsoft.com/office/drawing/2014/main" id="{A9B169F7-D756-6183-339A-36DB9674B73F}"/>
                  </a:ext>
                </a:extLst>
              </p:cNvPr>
              <p:cNvSpPr/>
              <p:nvPr/>
            </p:nvSpPr>
            <p:spPr bwMode="auto">
              <a:xfrm>
                <a:off x="10320313" y="3431267"/>
                <a:ext cx="172917" cy="17291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059" name="Group 1058">
                <a:extLst>
                  <a:ext uri="{FF2B5EF4-FFF2-40B4-BE49-F238E27FC236}">
                    <a16:creationId xmlns:a16="http://schemas.microsoft.com/office/drawing/2014/main" id="{A84C1203-CD8A-F136-5D56-CB9FCA6514D3}"/>
                  </a:ext>
                </a:extLst>
              </p:cNvPr>
              <p:cNvGrpSpPr/>
              <p:nvPr/>
            </p:nvGrpSpPr>
            <p:grpSpPr>
              <a:xfrm>
                <a:off x="10355234" y="3466176"/>
                <a:ext cx="103075" cy="103098"/>
                <a:chOff x="5149838" y="2869635"/>
                <a:chExt cx="412988" cy="413083"/>
              </a:xfrm>
              <a:noFill/>
            </p:grpSpPr>
            <p:sp>
              <p:nvSpPr>
                <p:cNvPr id="1076" name="Graphic 357">
                  <a:extLst>
                    <a:ext uri="{FF2B5EF4-FFF2-40B4-BE49-F238E27FC236}">
                      <a16:creationId xmlns:a16="http://schemas.microsoft.com/office/drawing/2014/main" id="{AB25CCFC-3A44-EA32-80DD-090230A682FE}"/>
                    </a:ext>
                    <a:ext uri="{C183D7F6-B498-43B3-948B-1728B52AA6E4}">
                      <adec:decorative xmlns:adec="http://schemas.microsoft.com/office/drawing/2017/decorative" val="1"/>
                    </a:ext>
                  </a:extLst>
                </p:cNvPr>
                <p:cNvSpPr/>
                <p:nvPr/>
              </p:nvSpPr>
              <p:spPr>
                <a:xfrm>
                  <a:off x="5149838" y="2869635"/>
                  <a:ext cx="412988" cy="413083"/>
                </a:xfrm>
                <a:custGeom>
                  <a:avLst/>
                  <a:gdLst>
                    <a:gd name="connsiteX0" fmla="*/ 333768 w 412988"/>
                    <a:gd name="connsiteY0" fmla="*/ 369675 h 413083"/>
                    <a:gd name="connsiteX1" fmla="*/ 43408 w 412988"/>
                    <a:gd name="connsiteY1" fmla="*/ 332924 h 413083"/>
                    <a:gd name="connsiteX2" fmla="*/ 80159 w 412988"/>
                    <a:gd name="connsiteY2" fmla="*/ 42566 h 413083"/>
                    <a:gd name="connsiteX3" fmla="*/ 82350 w 412988"/>
                    <a:gd name="connsiteY3" fmla="*/ 41106 h 413083"/>
                    <a:gd name="connsiteX4" fmla="*/ 371885 w 412988"/>
                    <a:gd name="connsiteY4" fmla="*/ 83141 h 413083"/>
                    <a:gd name="connsiteX5" fmla="*/ 333768 w 412988"/>
                    <a:gd name="connsiteY5" fmla="*/ 369675 h 41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988" h="413083">
                      <a:moveTo>
                        <a:pt x="333768" y="369675"/>
                      </a:moveTo>
                      <a:cubicBezTo>
                        <a:pt x="243437" y="439707"/>
                        <a:pt x="113440" y="423254"/>
                        <a:pt x="43408" y="332924"/>
                      </a:cubicBezTo>
                      <a:cubicBezTo>
                        <a:pt x="-26624" y="242594"/>
                        <a:pt x="-10170" y="112598"/>
                        <a:pt x="80159" y="42566"/>
                      </a:cubicBezTo>
                      <a:lnTo>
                        <a:pt x="82350" y="41106"/>
                      </a:lnTo>
                      <a:cubicBezTo>
                        <a:pt x="173910" y="-27239"/>
                        <a:pt x="303539" y="-8419"/>
                        <a:pt x="371885" y="83141"/>
                      </a:cubicBezTo>
                      <a:cubicBezTo>
                        <a:pt x="439079" y="173160"/>
                        <a:pt x="422161" y="300352"/>
                        <a:pt x="333768" y="369675"/>
                      </a:cubicBezTo>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077" name="Graphic 357">
                  <a:extLst>
                    <a:ext uri="{FF2B5EF4-FFF2-40B4-BE49-F238E27FC236}">
                      <a16:creationId xmlns:a16="http://schemas.microsoft.com/office/drawing/2014/main" id="{80DE9D33-79BC-5C79-9326-FC9863C43485}"/>
                    </a:ext>
                    <a:ext uri="{C183D7F6-B498-43B3-948B-1728B52AA6E4}">
                      <adec:decorative xmlns:adec="http://schemas.microsoft.com/office/drawing/2017/decorative" val="1"/>
                    </a:ext>
                  </a:extLst>
                </p:cNvPr>
                <p:cNvSpPr/>
                <p:nvPr/>
              </p:nvSpPr>
              <p:spPr>
                <a:xfrm>
                  <a:off x="5267722" y="2910498"/>
                  <a:ext cx="249714" cy="122179"/>
                </a:xfrm>
                <a:custGeom>
                  <a:avLst/>
                  <a:gdLst>
                    <a:gd name="connsiteX0" fmla="*/ 32857 w 249714"/>
                    <a:gd name="connsiteY0" fmla="*/ 122179 h 122179"/>
                    <a:gd name="connsiteX1" fmla="*/ 249715 w 249714"/>
                    <a:gd name="connsiteY1" fmla="*/ 35047 h 122179"/>
                    <a:gd name="connsiteX2" fmla="*/ 213450 w 249714"/>
                    <a:gd name="connsiteY2" fmla="*/ 0 h 122179"/>
                    <a:gd name="connsiteX3" fmla="*/ 99302 w 249714"/>
                    <a:gd name="connsiteY3" fmla="*/ 26772 h 122179"/>
                    <a:gd name="connsiteX4" fmla="*/ 0 w 249714"/>
                    <a:gd name="connsiteY4" fmla="*/ 95407 h 122179"/>
                    <a:gd name="connsiteX5" fmla="*/ 32857 w 249714"/>
                    <a:gd name="connsiteY5" fmla="*/ 122179 h 1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4" h="122179">
                      <a:moveTo>
                        <a:pt x="32857" y="122179"/>
                      </a:moveTo>
                      <a:cubicBezTo>
                        <a:pt x="91375" y="66525"/>
                        <a:pt x="168959" y="35352"/>
                        <a:pt x="249715" y="35047"/>
                      </a:cubicBezTo>
                      <a:cubicBezTo>
                        <a:pt x="239105" y="21925"/>
                        <a:pt x="226926" y="10154"/>
                        <a:pt x="213450" y="0"/>
                      </a:cubicBezTo>
                      <a:cubicBezTo>
                        <a:pt x="174163" y="2424"/>
                        <a:pt x="135569" y="11475"/>
                        <a:pt x="99302" y="26772"/>
                      </a:cubicBezTo>
                      <a:cubicBezTo>
                        <a:pt x="61962" y="42811"/>
                        <a:pt x="28201" y="66146"/>
                        <a:pt x="0" y="95407"/>
                      </a:cubicBezTo>
                      <a:cubicBezTo>
                        <a:pt x="13554" y="100552"/>
                        <a:pt x="25081" y="109943"/>
                        <a:pt x="32857" y="122179"/>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078" name="Graphic 357">
                  <a:extLst>
                    <a:ext uri="{FF2B5EF4-FFF2-40B4-BE49-F238E27FC236}">
                      <a16:creationId xmlns:a16="http://schemas.microsoft.com/office/drawing/2014/main" id="{326C1186-EE6D-5E67-EEE3-A67ED1672BD6}"/>
                    </a:ext>
                    <a:ext uri="{C183D7F6-B498-43B3-948B-1728B52AA6E4}">
                      <adec:decorative xmlns:adec="http://schemas.microsoft.com/office/drawing/2017/decorative" val="1"/>
                    </a:ext>
                  </a:extLst>
                </p:cNvPr>
                <p:cNvSpPr/>
                <p:nvPr/>
              </p:nvSpPr>
              <p:spPr>
                <a:xfrm>
                  <a:off x="5177912" y="3115915"/>
                  <a:ext cx="54762" cy="101978"/>
                </a:xfrm>
                <a:custGeom>
                  <a:avLst/>
                  <a:gdLst>
                    <a:gd name="connsiteX0" fmla="*/ 20201 w 54762"/>
                    <a:gd name="connsiteY0" fmla="*/ 0 h 101978"/>
                    <a:gd name="connsiteX1" fmla="*/ 0 w 54762"/>
                    <a:gd name="connsiteY1" fmla="*/ 63767 h 101978"/>
                    <a:gd name="connsiteX2" fmla="*/ 15090 w 54762"/>
                    <a:gd name="connsiteY2" fmla="*/ 86158 h 101978"/>
                    <a:gd name="connsiteX3" fmla="*/ 28476 w 54762"/>
                    <a:gd name="connsiteY3" fmla="*/ 101978 h 101978"/>
                    <a:gd name="connsiteX4" fmla="*/ 54762 w 54762"/>
                    <a:gd name="connsiteY4" fmla="*/ 17524 h 101978"/>
                    <a:gd name="connsiteX5" fmla="*/ 20201 w 54762"/>
                    <a:gd name="connsiteY5" fmla="*/ 0 h 1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2" h="101978">
                      <a:moveTo>
                        <a:pt x="20201" y="0"/>
                      </a:moveTo>
                      <a:cubicBezTo>
                        <a:pt x="11840" y="20705"/>
                        <a:pt x="5086" y="42023"/>
                        <a:pt x="0" y="63767"/>
                      </a:cubicBezTo>
                      <a:cubicBezTo>
                        <a:pt x="4494" y="71580"/>
                        <a:pt x="9536" y="79061"/>
                        <a:pt x="15090" y="86158"/>
                      </a:cubicBezTo>
                      <a:cubicBezTo>
                        <a:pt x="19471" y="91756"/>
                        <a:pt x="23609" y="96867"/>
                        <a:pt x="28476" y="101978"/>
                      </a:cubicBezTo>
                      <a:cubicBezTo>
                        <a:pt x="34357" y="73011"/>
                        <a:pt x="43164" y="44712"/>
                        <a:pt x="54762" y="17524"/>
                      </a:cubicBezTo>
                      <a:cubicBezTo>
                        <a:pt x="41771" y="15204"/>
                        <a:pt x="29750" y="9110"/>
                        <a:pt x="20201" y="0"/>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079" name="Graphic 357">
                  <a:extLst>
                    <a:ext uri="{FF2B5EF4-FFF2-40B4-BE49-F238E27FC236}">
                      <a16:creationId xmlns:a16="http://schemas.microsoft.com/office/drawing/2014/main" id="{E8780070-08A1-5333-1A01-6B824E53B0ED}"/>
                    </a:ext>
                    <a:ext uri="{C183D7F6-B498-43B3-948B-1728B52AA6E4}">
                      <adec:decorative xmlns:adec="http://schemas.microsoft.com/office/drawing/2017/decorative" val="1"/>
                    </a:ext>
                  </a:extLst>
                </p:cNvPr>
                <p:cNvSpPr/>
                <p:nvPr/>
              </p:nvSpPr>
              <p:spPr>
                <a:xfrm>
                  <a:off x="5178399" y="2933863"/>
                  <a:ext cx="43566" cy="93216"/>
                </a:xfrm>
                <a:custGeom>
                  <a:avLst/>
                  <a:gdLst>
                    <a:gd name="connsiteX0" fmla="*/ 43566 w 43566"/>
                    <a:gd name="connsiteY0" fmla="*/ 71555 h 93216"/>
                    <a:gd name="connsiteX1" fmla="*/ 26773 w 43566"/>
                    <a:gd name="connsiteY1" fmla="*/ 0 h 93216"/>
                    <a:gd name="connsiteX2" fmla="*/ 0 w 43566"/>
                    <a:gd name="connsiteY2" fmla="*/ 35291 h 93216"/>
                    <a:gd name="connsiteX3" fmla="*/ 13873 w 43566"/>
                    <a:gd name="connsiteY3" fmla="*/ 93216 h 93216"/>
                    <a:gd name="connsiteX4" fmla="*/ 43566 w 43566"/>
                    <a:gd name="connsiteY4" fmla="*/ 71555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6" h="93216">
                      <a:moveTo>
                        <a:pt x="43566" y="71555"/>
                      </a:moveTo>
                      <a:cubicBezTo>
                        <a:pt x="34977" y="48506"/>
                        <a:pt x="29335" y="24464"/>
                        <a:pt x="26773" y="0"/>
                      </a:cubicBezTo>
                      <a:cubicBezTo>
                        <a:pt x="16559" y="10727"/>
                        <a:pt x="7579" y="22564"/>
                        <a:pt x="0" y="35291"/>
                      </a:cubicBezTo>
                      <a:cubicBezTo>
                        <a:pt x="2747" y="55001"/>
                        <a:pt x="7393" y="74400"/>
                        <a:pt x="13873" y="93216"/>
                      </a:cubicBezTo>
                      <a:cubicBezTo>
                        <a:pt x="21499" y="83309"/>
                        <a:pt x="31803" y="75792"/>
                        <a:pt x="43566" y="71555"/>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080" name="Graphic 357">
                  <a:extLst>
                    <a:ext uri="{FF2B5EF4-FFF2-40B4-BE49-F238E27FC236}">
                      <a16:creationId xmlns:a16="http://schemas.microsoft.com/office/drawing/2014/main" id="{BD8507A0-BC1D-AA04-5831-69A16FF5ECF0}"/>
                    </a:ext>
                    <a:ext uri="{C183D7F6-B498-43B3-948B-1728B52AA6E4}">
                      <adec:decorative xmlns:adec="http://schemas.microsoft.com/office/drawing/2017/decorative" val="1"/>
                    </a:ext>
                  </a:extLst>
                </p:cNvPr>
                <p:cNvSpPr/>
                <p:nvPr/>
              </p:nvSpPr>
              <p:spPr>
                <a:xfrm>
                  <a:off x="5177912" y="3001524"/>
                  <a:ext cx="132889" cy="132888"/>
                </a:xfrm>
                <a:custGeom>
                  <a:avLst/>
                  <a:gdLst>
                    <a:gd name="connsiteX0" fmla="*/ 132889 w 132889"/>
                    <a:gd name="connsiteY0" fmla="*/ 66444 h 132888"/>
                    <a:gd name="connsiteX1" fmla="*/ 66445 w 132889"/>
                    <a:gd name="connsiteY1" fmla="*/ 132888 h 132888"/>
                    <a:gd name="connsiteX2" fmla="*/ 0 w 132889"/>
                    <a:gd name="connsiteY2" fmla="*/ 66444 h 132888"/>
                    <a:gd name="connsiteX3" fmla="*/ 66445 w 132889"/>
                    <a:gd name="connsiteY3" fmla="*/ 0 h 132888"/>
                    <a:gd name="connsiteX4" fmla="*/ 132889 w 132889"/>
                    <a:gd name="connsiteY4" fmla="*/ 66444 h 13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9" h="132888">
                      <a:moveTo>
                        <a:pt x="132889" y="66444"/>
                      </a:moveTo>
                      <a:cubicBezTo>
                        <a:pt x="132889" y="103140"/>
                        <a:pt x="103141" y="132888"/>
                        <a:pt x="66445" y="132888"/>
                      </a:cubicBezTo>
                      <a:cubicBezTo>
                        <a:pt x="29748" y="132888"/>
                        <a:pt x="0" y="103140"/>
                        <a:pt x="0" y="66444"/>
                      </a:cubicBezTo>
                      <a:cubicBezTo>
                        <a:pt x="0" y="29748"/>
                        <a:pt x="29748" y="0"/>
                        <a:pt x="66445" y="0"/>
                      </a:cubicBezTo>
                      <a:cubicBezTo>
                        <a:pt x="103141" y="0"/>
                        <a:pt x="132889" y="29748"/>
                        <a:pt x="132889" y="66444"/>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081" name="Graphic 357">
                  <a:extLst>
                    <a:ext uri="{FF2B5EF4-FFF2-40B4-BE49-F238E27FC236}">
                      <a16:creationId xmlns:a16="http://schemas.microsoft.com/office/drawing/2014/main" id="{45C08444-9985-EAE7-4ABA-F64D89B5219D}"/>
                    </a:ext>
                    <a:ext uri="{C183D7F6-B498-43B3-948B-1728B52AA6E4}">
                      <adec:decorative xmlns:adec="http://schemas.microsoft.com/office/drawing/2017/decorative" val="1"/>
                    </a:ext>
                  </a:extLst>
                </p:cNvPr>
                <p:cNvSpPr/>
                <p:nvPr/>
              </p:nvSpPr>
              <p:spPr>
                <a:xfrm>
                  <a:off x="5256526" y="3113237"/>
                  <a:ext cx="97841" cy="81777"/>
                </a:xfrm>
                <a:custGeom>
                  <a:avLst/>
                  <a:gdLst>
                    <a:gd name="connsiteX0" fmla="*/ 84699 w 97841"/>
                    <a:gd name="connsiteY0" fmla="*/ 76180 h 81777"/>
                    <a:gd name="connsiteX1" fmla="*/ 97841 w 97841"/>
                    <a:gd name="connsiteY1" fmla="*/ 45270 h 81777"/>
                    <a:gd name="connsiteX2" fmla="*/ 36265 w 97841"/>
                    <a:gd name="connsiteY2" fmla="*/ 0 h 81777"/>
                    <a:gd name="connsiteX3" fmla="*/ 0 w 97841"/>
                    <a:gd name="connsiteY3" fmla="*/ 20201 h 81777"/>
                    <a:gd name="connsiteX4" fmla="*/ 35291 w 97841"/>
                    <a:gd name="connsiteY4" fmla="*/ 51354 h 81777"/>
                    <a:gd name="connsiteX5" fmla="*/ 85185 w 97841"/>
                    <a:gd name="connsiteY5" fmla="*/ 81777 h 81777"/>
                    <a:gd name="connsiteX6" fmla="*/ 84699 w 97841"/>
                    <a:gd name="connsiteY6" fmla="*/ 7618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1" h="81777">
                      <a:moveTo>
                        <a:pt x="84699" y="76180"/>
                      </a:moveTo>
                      <a:cubicBezTo>
                        <a:pt x="84717" y="64521"/>
                        <a:pt x="89459" y="53369"/>
                        <a:pt x="97841" y="45270"/>
                      </a:cubicBezTo>
                      <a:cubicBezTo>
                        <a:pt x="75403" y="32971"/>
                        <a:pt x="54697" y="17748"/>
                        <a:pt x="36265" y="0"/>
                      </a:cubicBezTo>
                      <a:cubicBezTo>
                        <a:pt x="26633" y="10419"/>
                        <a:pt x="13930" y="17497"/>
                        <a:pt x="0" y="20201"/>
                      </a:cubicBezTo>
                      <a:cubicBezTo>
                        <a:pt x="10980" y="31440"/>
                        <a:pt x="22776" y="41852"/>
                        <a:pt x="35291" y="51354"/>
                      </a:cubicBezTo>
                      <a:cubicBezTo>
                        <a:pt x="50874" y="63122"/>
                        <a:pt x="67588" y="73312"/>
                        <a:pt x="85185" y="81777"/>
                      </a:cubicBezTo>
                      <a:cubicBezTo>
                        <a:pt x="84903" y="79923"/>
                        <a:pt x="84740" y="78054"/>
                        <a:pt x="84699" y="76180"/>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082" name="Graphic 357">
                  <a:extLst>
                    <a:ext uri="{FF2B5EF4-FFF2-40B4-BE49-F238E27FC236}">
                      <a16:creationId xmlns:a16="http://schemas.microsoft.com/office/drawing/2014/main" id="{9F20BA76-E680-120B-43E5-B1B44DE595CB}"/>
                    </a:ext>
                    <a:ext uri="{C183D7F6-B498-43B3-948B-1728B52AA6E4}">
                      <adec:decorative xmlns:adec="http://schemas.microsoft.com/office/drawing/2017/decorative" val="1"/>
                    </a:ext>
                  </a:extLst>
                </p:cNvPr>
                <p:cNvSpPr/>
                <p:nvPr/>
              </p:nvSpPr>
              <p:spPr>
                <a:xfrm>
                  <a:off x="5414971" y="3186740"/>
                  <a:ext cx="112201" cy="39210"/>
                </a:xfrm>
                <a:custGeom>
                  <a:avLst/>
                  <a:gdLst>
                    <a:gd name="connsiteX0" fmla="*/ 79587 w 112201"/>
                    <a:gd name="connsiteY0" fmla="*/ 7788 h 39210"/>
                    <a:gd name="connsiteX1" fmla="*/ 12413 w 112201"/>
                    <a:gd name="connsiteY1" fmla="*/ 0 h 39210"/>
                    <a:gd name="connsiteX2" fmla="*/ 12413 w 112201"/>
                    <a:gd name="connsiteY2" fmla="*/ 2677 h 39210"/>
                    <a:gd name="connsiteX3" fmla="*/ 0 w 112201"/>
                    <a:gd name="connsiteY3" fmla="*/ 32857 h 39210"/>
                    <a:gd name="connsiteX4" fmla="*/ 83238 w 112201"/>
                    <a:gd name="connsiteY4" fmla="*/ 38698 h 39210"/>
                    <a:gd name="connsiteX5" fmla="*/ 112201 w 112201"/>
                    <a:gd name="connsiteY5" fmla="*/ 6085 h 39210"/>
                    <a:gd name="connsiteX6" fmla="*/ 79587 w 112201"/>
                    <a:gd name="connsiteY6" fmla="*/ 7788 h 3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01" h="39210">
                      <a:moveTo>
                        <a:pt x="79587" y="7788"/>
                      </a:moveTo>
                      <a:cubicBezTo>
                        <a:pt x="56969" y="7803"/>
                        <a:pt x="34427" y="5189"/>
                        <a:pt x="12413" y="0"/>
                      </a:cubicBezTo>
                      <a:cubicBezTo>
                        <a:pt x="12532" y="888"/>
                        <a:pt x="12532" y="1789"/>
                        <a:pt x="12413" y="2677"/>
                      </a:cubicBezTo>
                      <a:cubicBezTo>
                        <a:pt x="12447" y="13985"/>
                        <a:pt x="7981" y="24845"/>
                        <a:pt x="0" y="32857"/>
                      </a:cubicBezTo>
                      <a:cubicBezTo>
                        <a:pt x="27391" y="38284"/>
                        <a:pt x="55356" y="40246"/>
                        <a:pt x="83238" y="38698"/>
                      </a:cubicBezTo>
                      <a:cubicBezTo>
                        <a:pt x="94054" y="28917"/>
                        <a:pt x="103765" y="17981"/>
                        <a:pt x="112201" y="6085"/>
                      </a:cubicBezTo>
                      <a:cubicBezTo>
                        <a:pt x="101373" y="7287"/>
                        <a:pt x="90481" y="7856"/>
                        <a:pt x="79587" y="7788"/>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083" name="Graphic 357">
                  <a:extLst>
                    <a:ext uri="{FF2B5EF4-FFF2-40B4-BE49-F238E27FC236}">
                      <a16:creationId xmlns:a16="http://schemas.microsoft.com/office/drawing/2014/main" id="{59DEDA7E-BDC9-0B46-50EB-C7FF8D0C9BD6}"/>
                    </a:ext>
                    <a:ext uri="{C183D7F6-B498-43B3-948B-1728B52AA6E4}">
                      <adec:decorative xmlns:adec="http://schemas.microsoft.com/office/drawing/2017/decorative" val="1"/>
                    </a:ext>
                  </a:extLst>
                </p:cNvPr>
                <p:cNvSpPr/>
                <p:nvPr/>
              </p:nvSpPr>
              <p:spPr>
                <a:xfrm>
                  <a:off x="5340981" y="3146094"/>
                  <a:ext cx="86645" cy="86645"/>
                </a:xfrm>
                <a:custGeom>
                  <a:avLst/>
                  <a:gdLst>
                    <a:gd name="connsiteX0" fmla="*/ 86646 w 86645"/>
                    <a:gd name="connsiteY0" fmla="*/ 43323 h 86645"/>
                    <a:gd name="connsiteX1" fmla="*/ 43323 w 86645"/>
                    <a:gd name="connsiteY1" fmla="*/ 86645 h 86645"/>
                    <a:gd name="connsiteX2" fmla="*/ 0 w 86645"/>
                    <a:gd name="connsiteY2" fmla="*/ 43323 h 86645"/>
                    <a:gd name="connsiteX3" fmla="*/ 43323 w 86645"/>
                    <a:gd name="connsiteY3" fmla="*/ 0 h 86645"/>
                    <a:gd name="connsiteX4" fmla="*/ 86646 w 86645"/>
                    <a:gd name="connsiteY4" fmla="*/ 43323 h 8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45" h="86645">
                      <a:moveTo>
                        <a:pt x="86646" y="43323"/>
                      </a:moveTo>
                      <a:cubicBezTo>
                        <a:pt x="86646" y="67249"/>
                        <a:pt x="67249" y="86645"/>
                        <a:pt x="43323" y="86645"/>
                      </a:cubicBezTo>
                      <a:cubicBezTo>
                        <a:pt x="19396" y="86645"/>
                        <a:pt x="0" y="67249"/>
                        <a:pt x="0" y="43323"/>
                      </a:cubicBezTo>
                      <a:cubicBezTo>
                        <a:pt x="0" y="19396"/>
                        <a:pt x="19396" y="0"/>
                        <a:pt x="43323" y="0"/>
                      </a:cubicBezTo>
                      <a:cubicBezTo>
                        <a:pt x="67249" y="0"/>
                        <a:pt x="86646" y="19396"/>
                        <a:pt x="86646" y="43323"/>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084" name="Graphic 357">
                  <a:extLst>
                    <a:ext uri="{FF2B5EF4-FFF2-40B4-BE49-F238E27FC236}">
                      <a16:creationId xmlns:a16="http://schemas.microsoft.com/office/drawing/2014/main" id="{EFA81F98-47D8-64EF-E815-D6D8254A7543}"/>
                    </a:ext>
                    <a:ext uri="{C183D7F6-B498-43B3-948B-1728B52AA6E4}">
                      <adec:decorative xmlns:adec="http://schemas.microsoft.com/office/drawing/2017/decorative" val="1"/>
                    </a:ext>
                  </a:extLst>
                </p:cNvPr>
                <p:cNvSpPr/>
                <p:nvPr/>
              </p:nvSpPr>
              <p:spPr>
                <a:xfrm>
                  <a:off x="5268696" y="2877884"/>
                  <a:ext cx="183756" cy="196168"/>
                </a:xfrm>
                <a:custGeom>
                  <a:avLst/>
                  <a:gdLst>
                    <a:gd name="connsiteX0" fmla="*/ 168910 w 183756"/>
                    <a:gd name="connsiteY0" fmla="*/ 196168 h 196168"/>
                    <a:gd name="connsiteX1" fmla="*/ 183757 w 183756"/>
                    <a:gd name="connsiteY1" fmla="*/ 171830 h 196168"/>
                    <a:gd name="connsiteX2" fmla="*/ 75206 w 183756"/>
                    <a:gd name="connsiteY2" fmla="*/ 71068 h 196168"/>
                    <a:gd name="connsiteX3" fmla="*/ 26529 w 183756"/>
                    <a:gd name="connsiteY3" fmla="*/ 0 h 196168"/>
                    <a:gd name="connsiteX4" fmla="*/ 0 w 183756"/>
                    <a:gd name="connsiteY4" fmla="*/ 10222 h 196168"/>
                    <a:gd name="connsiteX5" fmla="*/ 52328 w 183756"/>
                    <a:gd name="connsiteY5" fmla="*/ 87619 h 196168"/>
                    <a:gd name="connsiteX6" fmla="*/ 168910 w 183756"/>
                    <a:gd name="connsiteY6" fmla="*/ 196168 h 19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56" h="196168">
                      <a:moveTo>
                        <a:pt x="168910" y="196168"/>
                      </a:moveTo>
                      <a:cubicBezTo>
                        <a:pt x="171059" y="186648"/>
                        <a:pt x="176275" y="178097"/>
                        <a:pt x="183757" y="171830"/>
                      </a:cubicBezTo>
                      <a:cubicBezTo>
                        <a:pt x="143681" y="142696"/>
                        <a:pt x="107238" y="108868"/>
                        <a:pt x="75206" y="71068"/>
                      </a:cubicBezTo>
                      <a:cubicBezTo>
                        <a:pt x="56539" y="49147"/>
                        <a:pt x="40224" y="25327"/>
                        <a:pt x="26529" y="0"/>
                      </a:cubicBezTo>
                      <a:cubicBezTo>
                        <a:pt x="17438" y="2725"/>
                        <a:pt x="8569" y="6143"/>
                        <a:pt x="0" y="10222"/>
                      </a:cubicBezTo>
                      <a:cubicBezTo>
                        <a:pt x="14656" y="37799"/>
                        <a:pt x="32197" y="63743"/>
                        <a:pt x="52328" y="87619"/>
                      </a:cubicBezTo>
                      <a:cubicBezTo>
                        <a:pt x="86543" y="128490"/>
                        <a:pt x="125704" y="164953"/>
                        <a:pt x="168910" y="196168"/>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085" name="Graphic 357">
                  <a:extLst>
                    <a:ext uri="{FF2B5EF4-FFF2-40B4-BE49-F238E27FC236}">
                      <a16:creationId xmlns:a16="http://schemas.microsoft.com/office/drawing/2014/main" id="{25F2E96D-670D-52CF-DFE8-D07EF4FD944C}"/>
                    </a:ext>
                    <a:ext uri="{C183D7F6-B498-43B3-948B-1728B52AA6E4}">
                      <adec:decorative xmlns:adec="http://schemas.microsoft.com/office/drawing/2017/decorative" val="1"/>
                    </a:ext>
                  </a:extLst>
                </p:cNvPr>
                <p:cNvSpPr/>
                <p:nvPr/>
              </p:nvSpPr>
              <p:spPr>
                <a:xfrm>
                  <a:off x="5436876" y="3036328"/>
                  <a:ext cx="92000" cy="91999"/>
                </a:xfrm>
                <a:custGeom>
                  <a:avLst/>
                  <a:gdLst>
                    <a:gd name="connsiteX0" fmla="*/ 92000 w 92000"/>
                    <a:gd name="connsiteY0" fmla="*/ 46000 h 91999"/>
                    <a:gd name="connsiteX1" fmla="*/ 46000 w 92000"/>
                    <a:gd name="connsiteY1" fmla="*/ 92000 h 91999"/>
                    <a:gd name="connsiteX2" fmla="*/ 0 w 92000"/>
                    <a:gd name="connsiteY2" fmla="*/ 46000 h 91999"/>
                    <a:gd name="connsiteX3" fmla="*/ 46000 w 92000"/>
                    <a:gd name="connsiteY3" fmla="*/ 0 h 91999"/>
                    <a:gd name="connsiteX4" fmla="*/ 92000 w 92000"/>
                    <a:gd name="connsiteY4" fmla="*/ 46000 h 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00" h="91999">
                      <a:moveTo>
                        <a:pt x="92000" y="46000"/>
                      </a:moveTo>
                      <a:cubicBezTo>
                        <a:pt x="92000" y="71405"/>
                        <a:pt x="71405" y="92000"/>
                        <a:pt x="46000" y="92000"/>
                      </a:cubicBezTo>
                      <a:cubicBezTo>
                        <a:pt x="20595" y="92000"/>
                        <a:pt x="0" y="71405"/>
                        <a:pt x="0" y="46000"/>
                      </a:cubicBezTo>
                      <a:cubicBezTo>
                        <a:pt x="0" y="20595"/>
                        <a:pt x="20595" y="0"/>
                        <a:pt x="46000" y="0"/>
                      </a:cubicBezTo>
                      <a:cubicBezTo>
                        <a:pt x="71405" y="0"/>
                        <a:pt x="92000" y="20595"/>
                        <a:pt x="92000" y="46000"/>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086" name="Graphic 357">
                  <a:extLst>
                    <a:ext uri="{FF2B5EF4-FFF2-40B4-BE49-F238E27FC236}">
                      <a16:creationId xmlns:a16="http://schemas.microsoft.com/office/drawing/2014/main" id="{364FF4AA-68C0-9AEA-24CC-BBB1A777D63E}"/>
                    </a:ext>
                    <a:ext uri="{C183D7F6-B498-43B3-948B-1728B52AA6E4}">
                      <adec:decorative xmlns:adec="http://schemas.microsoft.com/office/drawing/2017/decorative" val="1"/>
                    </a:ext>
                  </a:extLst>
                </p:cNvPr>
                <p:cNvSpPr/>
                <p:nvPr/>
              </p:nvSpPr>
              <p:spPr>
                <a:xfrm>
                  <a:off x="5511595" y="3095227"/>
                  <a:ext cx="48433" cy="44539"/>
                </a:xfrm>
                <a:custGeom>
                  <a:avLst/>
                  <a:gdLst>
                    <a:gd name="connsiteX0" fmla="*/ 48434 w 48433"/>
                    <a:gd name="connsiteY0" fmla="*/ 18010 h 44539"/>
                    <a:gd name="connsiteX1" fmla="*/ 39915 w 48433"/>
                    <a:gd name="connsiteY1" fmla="*/ 13873 h 44539"/>
                    <a:gd name="connsiteX2" fmla="*/ 39915 w 48433"/>
                    <a:gd name="connsiteY2" fmla="*/ 13873 h 44539"/>
                    <a:gd name="connsiteX3" fmla="*/ 32614 w 48433"/>
                    <a:gd name="connsiteY3" fmla="*/ 9979 h 44539"/>
                    <a:gd name="connsiteX4" fmla="*/ 31153 w 48433"/>
                    <a:gd name="connsiteY4" fmla="*/ 9979 h 44539"/>
                    <a:gd name="connsiteX5" fmla="*/ 24825 w 48433"/>
                    <a:gd name="connsiteY5" fmla="*/ 4868 h 44539"/>
                    <a:gd name="connsiteX6" fmla="*/ 23122 w 48433"/>
                    <a:gd name="connsiteY6" fmla="*/ 4868 h 44539"/>
                    <a:gd name="connsiteX7" fmla="*/ 15577 w 48433"/>
                    <a:gd name="connsiteY7" fmla="*/ 0 h 44539"/>
                    <a:gd name="connsiteX8" fmla="*/ 0 w 48433"/>
                    <a:gd name="connsiteY8" fmla="*/ 22391 h 44539"/>
                    <a:gd name="connsiteX9" fmla="*/ 9249 w 48433"/>
                    <a:gd name="connsiteY9" fmla="*/ 27746 h 44539"/>
                    <a:gd name="connsiteX10" fmla="*/ 11196 w 48433"/>
                    <a:gd name="connsiteY10" fmla="*/ 28963 h 44539"/>
                    <a:gd name="connsiteX11" fmla="*/ 19714 w 48433"/>
                    <a:gd name="connsiteY11" fmla="*/ 33587 h 44539"/>
                    <a:gd name="connsiteX12" fmla="*/ 19714 w 48433"/>
                    <a:gd name="connsiteY12" fmla="*/ 33587 h 44539"/>
                    <a:gd name="connsiteX13" fmla="*/ 40646 w 48433"/>
                    <a:gd name="connsiteY13" fmla="*/ 44539 h 44539"/>
                    <a:gd name="connsiteX14" fmla="*/ 40646 w 48433"/>
                    <a:gd name="connsiteY14" fmla="*/ 44539 h 44539"/>
                    <a:gd name="connsiteX15" fmla="*/ 47704 w 48433"/>
                    <a:gd name="connsiteY15" fmla="*/ 17524 h 4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3" h="44539">
                      <a:moveTo>
                        <a:pt x="48434" y="18010"/>
                      </a:moveTo>
                      <a:lnTo>
                        <a:pt x="39915" y="13873"/>
                      </a:lnTo>
                      <a:lnTo>
                        <a:pt x="39915" y="13873"/>
                      </a:lnTo>
                      <a:lnTo>
                        <a:pt x="32614" y="9979"/>
                      </a:lnTo>
                      <a:lnTo>
                        <a:pt x="31153" y="9979"/>
                      </a:lnTo>
                      <a:lnTo>
                        <a:pt x="24825" y="4868"/>
                      </a:lnTo>
                      <a:lnTo>
                        <a:pt x="23122" y="4868"/>
                      </a:lnTo>
                      <a:lnTo>
                        <a:pt x="15577" y="0"/>
                      </a:lnTo>
                      <a:cubicBezTo>
                        <a:pt x="12963" y="8961"/>
                        <a:pt x="7494" y="16825"/>
                        <a:pt x="0" y="22391"/>
                      </a:cubicBezTo>
                      <a:cubicBezTo>
                        <a:pt x="2921" y="24339"/>
                        <a:pt x="6085" y="26042"/>
                        <a:pt x="9249" y="27746"/>
                      </a:cubicBezTo>
                      <a:lnTo>
                        <a:pt x="11196" y="28963"/>
                      </a:lnTo>
                      <a:lnTo>
                        <a:pt x="19714" y="33587"/>
                      </a:lnTo>
                      <a:lnTo>
                        <a:pt x="19714" y="33587"/>
                      </a:lnTo>
                      <a:lnTo>
                        <a:pt x="40646" y="44539"/>
                      </a:lnTo>
                      <a:lnTo>
                        <a:pt x="40646" y="44539"/>
                      </a:lnTo>
                      <a:cubicBezTo>
                        <a:pt x="43595" y="35700"/>
                        <a:pt x="45954" y="26675"/>
                        <a:pt x="47704" y="17524"/>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087" name="Graphic 357">
                  <a:extLst>
                    <a:ext uri="{FF2B5EF4-FFF2-40B4-BE49-F238E27FC236}">
                      <a16:creationId xmlns:a16="http://schemas.microsoft.com/office/drawing/2014/main" id="{CBE63E10-3B34-BE7A-61C8-4826E8BAE2D7}"/>
                    </a:ext>
                    <a:ext uri="{C183D7F6-B498-43B3-948B-1728B52AA6E4}">
                      <adec:decorative xmlns:adec="http://schemas.microsoft.com/office/drawing/2017/decorative" val="1"/>
                    </a:ext>
                  </a:extLst>
                </p:cNvPr>
                <p:cNvSpPr/>
                <p:nvPr/>
              </p:nvSpPr>
              <p:spPr>
                <a:xfrm>
                  <a:off x="5177912" y="3001524"/>
                  <a:ext cx="132889" cy="132888"/>
                </a:xfrm>
                <a:custGeom>
                  <a:avLst/>
                  <a:gdLst>
                    <a:gd name="connsiteX0" fmla="*/ 132889 w 132889"/>
                    <a:gd name="connsiteY0" fmla="*/ 66444 h 132888"/>
                    <a:gd name="connsiteX1" fmla="*/ 66445 w 132889"/>
                    <a:gd name="connsiteY1" fmla="*/ 132888 h 132888"/>
                    <a:gd name="connsiteX2" fmla="*/ 0 w 132889"/>
                    <a:gd name="connsiteY2" fmla="*/ 66444 h 132888"/>
                    <a:gd name="connsiteX3" fmla="*/ 66445 w 132889"/>
                    <a:gd name="connsiteY3" fmla="*/ 0 h 132888"/>
                    <a:gd name="connsiteX4" fmla="*/ 132889 w 132889"/>
                    <a:gd name="connsiteY4" fmla="*/ 66444 h 13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9" h="132888">
                      <a:moveTo>
                        <a:pt x="132889" y="66444"/>
                      </a:moveTo>
                      <a:cubicBezTo>
                        <a:pt x="132889" y="103140"/>
                        <a:pt x="103141" y="132888"/>
                        <a:pt x="66445" y="132888"/>
                      </a:cubicBezTo>
                      <a:cubicBezTo>
                        <a:pt x="29748" y="132888"/>
                        <a:pt x="0" y="103140"/>
                        <a:pt x="0" y="66444"/>
                      </a:cubicBezTo>
                      <a:cubicBezTo>
                        <a:pt x="0" y="29748"/>
                        <a:pt x="29748" y="0"/>
                        <a:pt x="66445" y="0"/>
                      </a:cubicBezTo>
                      <a:cubicBezTo>
                        <a:pt x="103141" y="0"/>
                        <a:pt x="132889" y="29748"/>
                        <a:pt x="132889" y="66444"/>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216" name="Graphic 357">
                  <a:extLst>
                    <a:ext uri="{FF2B5EF4-FFF2-40B4-BE49-F238E27FC236}">
                      <a16:creationId xmlns:a16="http://schemas.microsoft.com/office/drawing/2014/main" id="{AAA5C810-2DE9-543E-C1FF-A0380E5EC4E6}"/>
                    </a:ext>
                    <a:ext uri="{C183D7F6-B498-43B3-948B-1728B52AA6E4}">
                      <adec:decorative xmlns:adec="http://schemas.microsoft.com/office/drawing/2017/decorative" val="1"/>
                    </a:ext>
                  </a:extLst>
                </p:cNvPr>
                <p:cNvSpPr/>
                <p:nvPr/>
              </p:nvSpPr>
              <p:spPr>
                <a:xfrm>
                  <a:off x="5340981" y="3146094"/>
                  <a:ext cx="86645" cy="86645"/>
                </a:xfrm>
                <a:custGeom>
                  <a:avLst/>
                  <a:gdLst>
                    <a:gd name="connsiteX0" fmla="*/ 86646 w 86645"/>
                    <a:gd name="connsiteY0" fmla="*/ 43323 h 86645"/>
                    <a:gd name="connsiteX1" fmla="*/ 43323 w 86645"/>
                    <a:gd name="connsiteY1" fmla="*/ 86645 h 86645"/>
                    <a:gd name="connsiteX2" fmla="*/ 0 w 86645"/>
                    <a:gd name="connsiteY2" fmla="*/ 43323 h 86645"/>
                    <a:gd name="connsiteX3" fmla="*/ 43323 w 86645"/>
                    <a:gd name="connsiteY3" fmla="*/ 0 h 86645"/>
                    <a:gd name="connsiteX4" fmla="*/ 86646 w 86645"/>
                    <a:gd name="connsiteY4" fmla="*/ 43323 h 8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45" h="86645">
                      <a:moveTo>
                        <a:pt x="86646" y="43323"/>
                      </a:moveTo>
                      <a:cubicBezTo>
                        <a:pt x="86646" y="67249"/>
                        <a:pt x="67249" y="86645"/>
                        <a:pt x="43323" y="86645"/>
                      </a:cubicBezTo>
                      <a:cubicBezTo>
                        <a:pt x="19396" y="86645"/>
                        <a:pt x="0" y="67249"/>
                        <a:pt x="0" y="43323"/>
                      </a:cubicBezTo>
                      <a:cubicBezTo>
                        <a:pt x="0" y="19396"/>
                        <a:pt x="19396" y="0"/>
                        <a:pt x="43323" y="0"/>
                      </a:cubicBezTo>
                      <a:cubicBezTo>
                        <a:pt x="67249" y="0"/>
                        <a:pt x="86646" y="19396"/>
                        <a:pt x="86646" y="43323"/>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0" name="Group 1059">
                <a:extLst>
                  <a:ext uri="{FF2B5EF4-FFF2-40B4-BE49-F238E27FC236}">
                    <a16:creationId xmlns:a16="http://schemas.microsoft.com/office/drawing/2014/main" id="{158BE5E1-FEAB-4FF2-FE50-F2308B66739F}"/>
                  </a:ext>
                </a:extLst>
              </p:cNvPr>
              <p:cNvGrpSpPr/>
              <p:nvPr/>
            </p:nvGrpSpPr>
            <p:grpSpPr>
              <a:xfrm>
                <a:off x="10556199" y="3431267"/>
                <a:ext cx="172917" cy="172917"/>
                <a:chOff x="2214901" y="2786961"/>
                <a:chExt cx="423714" cy="423714"/>
              </a:xfrm>
            </p:grpSpPr>
            <p:sp>
              <p:nvSpPr>
                <p:cNvPr id="1074" name="Oval 1073">
                  <a:extLst>
                    <a:ext uri="{FF2B5EF4-FFF2-40B4-BE49-F238E27FC236}">
                      <a16:creationId xmlns:a16="http://schemas.microsoft.com/office/drawing/2014/main" id="{458232C4-408C-5064-0A6C-8BC297D57FA4}"/>
                    </a:ext>
                  </a:extLst>
                </p:cNvPr>
                <p:cNvSpPr/>
                <p:nvPr/>
              </p:nvSpPr>
              <p:spPr bwMode="auto">
                <a:xfrm>
                  <a:off x="2214901" y="2786961"/>
                  <a:ext cx="423714" cy="423714"/>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75" name="Database_EFC7">
                  <a:extLst>
                    <a:ext uri="{FF2B5EF4-FFF2-40B4-BE49-F238E27FC236}">
                      <a16:creationId xmlns:a16="http://schemas.microsoft.com/office/drawing/2014/main" id="{D73C2EBB-CD2D-AFF1-7201-96194CA8CD5F}"/>
                    </a:ext>
                  </a:extLst>
                </p:cNvPr>
                <p:cNvSpPr>
                  <a:spLocks noChangeAspect="1" noEditPoints="1"/>
                </p:cNvSpPr>
                <p:nvPr/>
              </p:nvSpPr>
              <p:spPr bwMode="auto">
                <a:xfrm>
                  <a:off x="2331404" y="2874873"/>
                  <a:ext cx="190708" cy="24789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54B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grpSp>
          <p:sp>
            <p:nvSpPr>
              <p:cNvPr id="1065" name="Oval 1064">
                <a:extLst>
                  <a:ext uri="{FF2B5EF4-FFF2-40B4-BE49-F238E27FC236}">
                    <a16:creationId xmlns:a16="http://schemas.microsoft.com/office/drawing/2014/main" id="{F1375F04-CF73-9469-AFB0-4DDEE1E0F814}"/>
                  </a:ext>
                </a:extLst>
              </p:cNvPr>
              <p:cNvSpPr/>
              <p:nvPr/>
            </p:nvSpPr>
            <p:spPr bwMode="auto">
              <a:xfrm>
                <a:off x="10084427" y="3431267"/>
                <a:ext cx="172917" cy="17291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066" name="Graphic 272">
                <a:extLst>
                  <a:ext uri="{FF2B5EF4-FFF2-40B4-BE49-F238E27FC236}">
                    <a16:creationId xmlns:a16="http://schemas.microsoft.com/office/drawing/2014/main" id="{F209634D-F6B1-E4B3-7CCF-A8967617EA76}"/>
                  </a:ext>
                  <a:ext uri="{C183D7F6-B498-43B3-948B-1728B52AA6E4}">
                    <adec:decorative xmlns:adec="http://schemas.microsoft.com/office/drawing/2017/decorative" val="1"/>
                  </a:ext>
                </a:extLst>
              </p:cNvPr>
              <p:cNvGrpSpPr/>
              <p:nvPr/>
            </p:nvGrpSpPr>
            <p:grpSpPr>
              <a:xfrm>
                <a:off x="10120561" y="3475897"/>
                <a:ext cx="100649" cy="92987"/>
                <a:chOff x="9050643" y="2660008"/>
                <a:chExt cx="490793" cy="453434"/>
              </a:xfrm>
              <a:noFill/>
            </p:grpSpPr>
            <p:sp>
              <p:nvSpPr>
                <p:cNvPr id="1067" name="Freeform: Shape 1066">
                  <a:extLst>
                    <a:ext uri="{FF2B5EF4-FFF2-40B4-BE49-F238E27FC236}">
                      <a16:creationId xmlns:a16="http://schemas.microsoft.com/office/drawing/2014/main" id="{55F000DF-D9A5-E03D-03CB-57B784EA72CB}"/>
                    </a:ext>
                  </a:extLst>
                </p:cNvPr>
                <p:cNvSpPr/>
                <p:nvPr/>
              </p:nvSpPr>
              <p:spPr>
                <a:xfrm>
                  <a:off x="9050643" y="2660008"/>
                  <a:ext cx="490793" cy="327192"/>
                </a:xfrm>
                <a:custGeom>
                  <a:avLst/>
                  <a:gdLst>
                    <a:gd name="connsiteX0" fmla="*/ 474433 w 490793"/>
                    <a:gd name="connsiteY0" fmla="*/ 0 h 327192"/>
                    <a:gd name="connsiteX1" fmla="*/ 490793 w 490793"/>
                    <a:gd name="connsiteY1" fmla="*/ 0 h 327192"/>
                    <a:gd name="connsiteX2" fmla="*/ 490793 w 490793"/>
                    <a:gd name="connsiteY2" fmla="*/ 327193 h 327192"/>
                    <a:gd name="connsiteX3" fmla="*/ 474433 w 490793"/>
                    <a:gd name="connsiteY3" fmla="*/ 327193 h 327192"/>
                    <a:gd name="connsiteX4" fmla="*/ 16360 w 490793"/>
                    <a:gd name="connsiteY4" fmla="*/ 327193 h 327192"/>
                    <a:gd name="connsiteX5" fmla="*/ 0 w 490793"/>
                    <a:gd name="connsiteY5" fmla="*/ 327193 h 327192"/>
                    <a:gd name="connsiteX6" fmla="*/ 0 w 490793"/>
                    <a:gd name="connsiteY6" fmla="*/ 0 h 327192"/>
                    <a:gd name="connsiteX7" fmla="*/ 16360 w 490793"/>
                    <a:gd name="connsiteY7" fmla="*/ 0 h 32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793" h="327192">
                      <a:moveTo>
                        <a:pt x="474433" y="0"/>
                      </a:moveTo>
                      <a:cubicBezTo>
                        <a:pt x="483469" y="0"/>
                        <a:pt x="490793" y="0"/>
                        <a:pt x="490793" y="0"/>
                      </a:cubicBezTo>
                      <a:lnTo>
                        <a:pt x="490793" y="327193"/>
                      </a:lnTo>
                      <a:cubicBezTo>
                        <a:pt x="490793" y="327193"/>
                        <a:pt x="483469" y="327193"/>
                        <a:pt x="474433" y="327193"/>
                      </a:cubicBezTo>
                      <a:lnTo>
                        <a:pt x="16360" y="327193"/>
                      </a:lnTo>
                      <a:cubicBezTo>
                        <a:pt x="7325" y="327193"/>
                        <a:pt x="0" y="327193"/>
                        <a:pt x="0" y="327193"/>
                      </a:cubicBezTo>
                      <a:lnTo>
                        <a:pt x="0" y="0"/>
                      </a:lnTo>
                      <a:cubicBezTo>
                        <a:pt x="0" y="0"/>
                        <a:pt x="7325" y="0"/>
                        <a:pt x="16360" y="0"/>
                      </a:cubicBez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068" name="Freeform: Shape 1067">
                  <a:extLst>
                    <a:ext uri="{FF2B5EF4-FFF2-40B4-BE49-F238E27FC236}">
                      <a16:creationId xmlns:a16="http://schemas.microsoft.com/office/drawing/2014/main" id="{C8D12CDE-4B79-4B72-3826-6BD97F70CB6B}"/>
                    </a:ext>
                  </a:extLst>
                </p:cNvPr>
                <p:cNvSpPr/>
                <p:nvPr/>
              </p:nvSpPr>
              <p:spPr>
                <a:xfrm>
                  <a:off x="9296039" y="2775889"/>
                  <a:ext cx="81798" cy="143146"/>
                </a:xfrm>
                <a:custGeom>
                  <a:avLst/>
                  <a:gdLst>
                    <a:gd name="connsiteX0" fmla="*/ 81799 w 81798"/>
                    <a:gd name="connsiteY0" fmla="*/ 0 h 143146"/>
                    <a:gd name="connsiteX1" fmla="*/ 81799 w 81798"/>
                    <a:gd name="connsiteY1" fmla="*/ 95159 h 143146"/>
                    <a:gd name="connsiteX2" fmla="*/ 0 w 81798"/>
                    <a:gd name="connsiteY2" fmla="*/ 143147 h 143146"/>
                    <a:gd name="connsiteX3" fmla="*/ 0 w 81798"/>
                    <a:gd name="connsiteY3" fmla="*/ 47716 h 143146"/>
                    <a:gd name="connsiteX4" fmla="*/ 81799 w 81798"/>
                    <a:gd name="connsiteY4" fmla="*/ 0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0"/>
                      </a:moveTo>
                      <a:lnTo>
                        <a:pt x="81799" y="95159"/>
                      </a:lnTo>
                      <a:lnTo>
                        <a:pt x="0" y="143147"/>
                      </a:lnTo>
                      <a:lnTo>
                        <a:pt x="0" y="47716"/>
                      </a:lnTo>
                      <a:lnTo>
                        <a:pt x="81799" y="0"/>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069" name="Freeform: Shape 1068">
                  <a:extLst>
                    <a:ext uri="{FF2B5EF4-FFF2-40B4-BE49-F238E27FC236}">
                      <a16:creationId xmlns:a16="http://schemas.microsoft.com/office/drawing/2014/main" id="{5BEE37E9-17E3-7397-9121-6FFC0CA8AE0F}"/>
                    </a:ext>
                  </a:extLst>
                </p:cNvPr>
                <p:cNvSpPr/>
                <p:nvPr/>
              </p:nvSpPr>
              <p:spPr>
                <a:xfrm>
                  <a:off x="9214240" y="2730772"/>
                  <a:ext cx="163597" cy="95703"/>
                </a:xfrm>
                <a:custGeom>
                  <a:avLst/>
                  <a:gdLst>
                    <a:gd name="connsiteX0" fmla="*/ 163598 w 163597"/>
                    <a:gd name="connsiteY0" fmla="*/ 47716 h 95703"/>
                    <a:gd name="connsiteX1" fmla="*/ 81799 w 163597"/>
                    <a:gd name="connsiteY1" fmla="*/ 95704 h 95703"/>
                    <a:gd name="connsiteX2" fmla="*/ 0 w 163597"/>
                    <a:gd name="connsiteY2" fmla="*/ 47716 h 95703"/>
                    <a:gd name="connsiteX3" fmla="*/ 81799 w 163597"/>
                    <a:gd name="connsiteY3" fmla="*/ 0 h 95703"/>
                    <a:gd name="connsiteX4" fmla="*/ 163598 w 163597"/>
                    <a:gd name="connsiteY4" fmla="*/ 47716 h 95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7" h="95703">
                      <a:moveTo>
                        <a:pt x="163598" y="47716"/>
                      </a:moveTo>
                      <a:lnTo>
                        <a:pt x="81799" y="95704"/>
                      </a:lnTo>
                      <a:lnTo>
                        <a:pt x="0" y="47716"/>
                      </a:lnTo>
                      <a:lnTo>
                        <a:pt x="81799" y="0"/>
                      </a:lnTo>
                      <a:lnTo>
                        <a:pt x="163598" y="47716"/>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070" name="Freeform: Shape 1069">
                  <a:extLst>
                    <a:ext uri="{FF2B5EF4-FFF2-40B4-BE49-F238E27FC236}">
                      <a16:creationId xmlns:a16="http://schemas.microsoft.com/office/drawing/2014/main" id="{F305A79B-AD56-CF57-2AA4-2F7F27251A2F}"/>
                    </a:ext>
                  </a:extLst>
                </p:cNvPr>
                <p:cNvSpPr/>
                <p:nvPr/>
              </p:nvSpPr>
              <p:spPr>
                <a:xfrm>
                  <a:off x="9214240" y="2775889"/>
                  <a:ext cx="81798" cy="143146"/>
                </a:xfrm>
                <a:custGeom>
                  <a:avLst/>
                  <a:gdLst>
                    <a:gd name="connsiteX0" fmla="*/ 81799 w 81798"/>
                    <a:gd name="connsiteY0" fmla="*/ 47988 h 143146"/>
                    <a:gd name="connsiteX1" fmla="*/ 81799 w 81798"/>
                    <a:gd name="connsiteY1" fmla="*/ 143147 h 143146"/>
                    <a:gd name="connsiteX2" fmla="*/ 0 w 81798"/>
                    <a:gd name="connsiteY2" fmla="*/ 95159 h 143146"/>
                    <a:gd name="connsiteX3" fmla="*/ 0 w 81798"/>
                    <a:gd name="connsiteY3" fmla="*/ 0 h 143146"/>
                    <a:gd name="connsiteX4" fmla="*/ 81799 w 81798"/>
                    <a:gd name="connsiteY4" fmla="*/ 47988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47988"/>
                      </a:moveTo>
                      <a:lnTo>
                        <a:pt x="81799" y="143147"/>
                      </a:lnTo>
                      <a:lnTo>
                        <a:pt x="0" y="95159"/>
                      </a:lnTo>
                      <a:lnTo>
                        <a:pt x="0" y="0"/>
                      </a:lnTo>
                      <a:lnTo>
                        <a:pt x="81799" y="47988"/>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071" name="Freeform: Shape 1070">
                  <a:extLst>
                    <a:ext uri="{FF2B5EF4-FFF2-40B4-BE49-F238E27FC236}">
                      <a16:creationId xmlns:a16="http://schemas.microsoft.com/office/drawing/2014/main" id="{8C88759C-B30B-AAAF-CA5D-8D96C62C10C3}"/>
                    </a:ext>
                  </a:extLst>
                </p:cNvPr>
                <p:cNvSpPr/>
                <p:nvPr/>
              </p:nvSpPr>
              <p:spPr>
                <a:xfrm>
                  <a:off x="9214240" y="2823605"/>
                  <a:ext cx="81798" cy="95431"/>
                </a:xfrm>
                <a:custGeom>
                  <a:avLst/>
                  <a:gdLst>
                    <a:gd name="connsiteX0" fmla="*/ 0 w 81798"/>
                    <a:gd name="connsiteY0" fmla="*/ 47443 h 95431"/>
                    <a:gd name="connsiteX1" fmla="*/ 81799 w 81798"/>
                    <a:gd name="connsiteY1" fmla="*/ 0 h 95431"/>
                    <a:gd name="connsiteX2" fmla="*/ 81799 w 81798"/>
                    <a:gd name="connsiteY2" fmla="*/ 95431 h 95431"/>
                    <a:gd name="connsiteX3" fmla="*/ 0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0" y="47443"/>
                      </a:moveTo>
                      <a:lnTo>
                        <a:pt x="81799" y="0"/>
                      </a:lnTo>
                      <a:lnTo>
                        <a:pt x="81799" y="95431"/>
                      </a:lnTo>
                      <a:lnTo>
                        <a:pt x="0" y="47443"/>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072" name="Freeform: Shape 1071">
                  <a:extLst>
                    <a:ext uri="{FF2B5EF4-FFF2-40B4-BE49-F238E27FC236}">
                      <a16:creationId xmlns:a16="http://schemas.microsoft.com/office/drawing/2014/main" id="{F18C4329-D147-5361-2D86-8D373941A49D}"/>
                    </a:ext>
                  </a:extLst>
                </p:cNvPr>
                <p:cNvSpPr/>
                <p:nvPr/>
              </p:nvSpPr>
              <p:spPr>
                <a:xfrm>
                  <a:off x="9296039" y="2823605"/>
                  <a:ext cx="81798" cy="95431"/>
                </a:xfrm>
                <a:custGeom>
                  <a:avLst/>
                  <a:gdLst>
                    <a:gd name="connsiteX0" fmla="*/ 81799 w 81798"/>
                    <a:gd name="connsiteY0" fmla="*/ 47443 h 95431"/>
                    <a:gd name="connsiteX1" fmla="*/ 0 w 81798"/>
                    <a:gd name="connsiteY1" fmla="*/ 0 h 95431"/>
                    <a:gd name="connsiteX2" fmla="*/ 0 w 81798"/>
                    <a:gd name="connsiteY2" fmla="*/ 95431 h 95431"/>
                    <a:gd name="connsiteX3" fmla="*/ 81799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81799" y="47443"/>
                      </a:moveTo>
                      <a:lnTo>
                        <a:pt x="0" y="0"/>
                      </a:lnTo>
                      <a:lnTo>
                        <a:pt x="0" y="95431"/>
                      </a:lnTo>
                      <a:lnTo>
                        <a:pt x="81799" y="47443"/>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073" name="Freeform: Shape 1072">
                  <a:extLst>
                    <a:ext uri="{FF2B5EF4-FFF2-40B4-BE49-F238E27FC236}">
                      <a16:creationId xmlns:a16="http://schemas.microsoft.com/office/drawing/2014/main" id="{30625437-3E57-0BD2-A3E4-F4EA65CF5809}"/>
                    </a:ext>
                  </a:extLst>
                </p:cNvPr>
                <p:cNvSpPr/>
                <p:nvPr/>
              </p:nvSpPr>
              <p:spPr>
                <a:xfrm>
                  <a:off x="9173340" y="2987201"/>
                  <a:ext cx="245397" cy="126241"/>
                </a:xfrm>
                <a:custGeom>
                  <a:avLst/>
                  <a:gdLst>
                    <a:gd name="connsiteX0" fmla="*/ 221130 w 245397"/>
                    <a:gd name="connsiteY0" fmla="*/ 98976 h 126241"/>
                    <a:gd name="connsiteX1" fmla="*/ 170687 w 245397"/>
                    <a:gd name="connsiteY1" fmla="*/ 0 h 126241"/>
                    <a:gd name="connsiteX2" fmla="*/ 74437 w 245397"/>
                    <a:gd name="connsiteY2" fmla="*/ 0 h 126241"/>
                    <a:gd name="connsiteX3" fmla="*/ 24267 w 245397"/>
                    <a:gd name="connsiteY3" fmla="*/ 98976 h 126241"/>
                    <a:gd name="connsiteX4" fmla="*/ 1 w 245397"/>
                    <a:gd name="connsiteY4" fmla="*/ 126242 h 126241"/>
                    <a:gd name="connsiteX5" fmla="*/ 245397 w 245397"/>
                    <a:gd name="connsiteY5" fmla="*/ 126242 h 126241"/>
                    <a:gd name="connsiteX6" fmla="*/ 221130 w 245397"/>
                    <a:gd name="connsiteY6" fmla="*/ 98976 h 12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397" h="126241">
                      <a:moveTo>
                        <a:pt x="221130" y="98976"/>
                      </a:moveTo>
                      <a:cubicBezTo>
                        <a:pt x="172596" y="91341"/>
                        <a:pt x="170687" y="56441"/>
                        <a:pt x="170687" y="0"/>
                      </a:cubicBezTo>
                      <a:lnTo>
                        <a:pt x="74437" y="0"/>
                      </a:lnTo>
                      <a:cubicBezTo>
                        <a:pt x="74437" y="56441"/>
                        <a:pt x="72801" y="91341"/>
                        <a:pt x="24267" y="98976"/>
                      </a:cubicBezTo>
                      <a:cubicBezTo>
                        <a:pt x="10391" y="100511"/>
                        <a:pt x="-84" y="112282"/>
                        <a:pt x="1" y="126242"/>
                      </a:cubicBezTo>
                      <a:lnTo>
                        <a:pt x="245397" y="126242"/>
                      </a:lnTo>
                      <a:cubicBezTo>
                        <a:pt x="245482" y="112282"/>
                        <a:pt x="235006" y="100511"/>
                        <a:pt x="221130" y="98976"/>
                      </a:cubicBez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grpSp>
        </p:grpSp>
      </p:grpSp>
      <p:grpSp>
        <p:nvGrpSpPr>
          <p:cNvPr id="1356" name="Group 1355" descr="Overview of Defender for Cloud's workload protection coverage across compute, service layer, databases and storage, AWS workloads, GCP workloads, and on-premises workloads.">
            <a:extLst>
              <a:ext uri="{FF2B5EF4-FFF2-40B4-BE49-F238E27FC236}">
                <a16:creationId xmlns:a16="http://schemas.microsoft.com/office/drawing/2014/main" id="{D30A24D2-D5E4-220B-8135-2000AE69DA9D}"/>
              </a:ext>
            </a:extLst>
          </p:cNvPr>
          <p:cNvGrpSpPr/>
          <p:nvPr/>
        </p:nvGrpSpPr>
        <p:grpSpPr>
          <a:xfrm>
            <a:off x="6163724" y="1225884"/>
            <a:ext cx="5609400" cy="4480576"/>
            <a:chOff x="6163733" y="1225570"/>
            <a:chExt cx="5610196" cy="4481212"/>
          </a:xfrm>
        </p:grpSpPr>
        <p:sp>
          <p:nvSpPr>
            <p:cNvPr id="4" name="Rectangle: Rounded Corners 3">
              <a:extLst>
                <a:ext uri="{FF2B5EF4-FFF2-40B4-BE49-F238E27FC236}">
                  <a16:creationId xmlns:a16="http://schemas.microsoft.com/office/drawing/2014/main" id="{40160D6F-A6AC-9DAF-3B56-3D00EB081D3F}"/>
                </a:ext>
              </a:extLst>
            </p:cNvPr>
            <p:cNvSpPr/>
            <p:nvPr/>
          </p:nvSpPr>
          <p:spPr bwMode="auto">
            <a:xfrm>
              <a:off x="6182738" y="1225570"/>
              <a:ext cx="5545297" cy="4481212"/>
            </a:xfrm>
            <a:prstGeom prst="roundRect">
              <a:avLst>
                <a:gd name="adj" fmla="val 5147"/>
              </a:avLst>
            </a:prstGeom>
            <a:solidFill>
              <a:srgbClr val="F2F2F2"/>
            </a:solidFill>
            <a:ln w="38100" cap="flat">
              <a:gradFill flip="none" rotWithShape="1">
                <a:gsLst>
                  <a:gs pos="0">
                    <a:srgbClr val="FF5C39"/>
                  </a:gs>
                  <a:gs pos="33000">
                    <a:srgbClr val="C03BC4"/>
                  </a:gs>
                  <a:gs pos="100000">
                    <a:srgbClr val="0078D4"/>
                  </a:gs>
                </a:gsLst>
                <a:lin ang="13500000" scaled="1"/>
                <a:tileRect/>
              </a:gradFill>
              <a:prstDash val="solid"/>
              <a:miter/>
            </a:ln>
            <a:effectLst/>
          </p:spPr>
          <p:txBody>
            <a:bodyPr lIns="639989"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052" name="Rectangle: Rounded Corners 1051">
              <a:extLst>
                <a:ext uri="{FF2B5EF4-FFF2-40B4-BE49-F238E27FC236}">
                  <a16:creationId xmlns:a16="http://schemas.microsoft.com/office/drawing/2014/main" id="{F94D99B6-2F5A-F455-0E38-68DA3E6FF6C5}"/>
                </a:ext>
              </a:extLst>
            </p:cNvPr>
            <p:cNvSpPr/>
            <p:nvPr/>
          </p:nvSpPr>
          <p:spPr bwMode="auto">
            <a:xfrm>
              <a:off x="6163733" y="1362610"/>
              <a:ext cx="5610196" cy="603418"/>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14" rIns="91401" bIns="91414" numCol="1" spcCol="0" rtlCol="0" fromWordArt="0" anchor="ctr" anchorCtr="0" forceAA="0" compatLnSpc="1">
              <a:prstTxWarp prst="textNoShape">
                <a:avLst/>
              </a:prstTxWarp>
              <a:noAutofit/>
            </a:bodyPr>
            <a:lstStyle/>
            <a:p>
              <a:pPr marL="0" marR="0" lvl="0" indent="0" algn="l" defTabSz="913523" rtl="0" eaLnBrk="1" fontAlgn="auto" latinLnBrk="0" hangingPunct="1">
                <a:lnSpc>
                  <a:spcPct val="90000"/>
                </a:lnSpc>
                <a:spcBef>
                  <a:spcPts val="0"/>
                </a:spcBef>
                <a:spcAft>
                  <a:spcPts val="784"/>
                </a:spcAft>
                <a:buClrTx/>
                <a:buSzTx/>
                <a:buFontTx/>
                <a:buNone/>
                <a:tabLst/>
                <a:defRPr/>
              </a:pP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Compute</a:t>
              </a: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t>
              </a:r>
            </a:p>
          </p:txBody>
        </p:sp>
        <p:sp>
          <p:nvSpPr>
            <p:cNvPr id="1061" name="Rectangle: Rounded Corners 1060">
              <a:extLst>
                <a:ext uri="{FF2B5EF4-FFF2-40B4-BE49-F238E27FC236}">
                  <a16:creationId xmlns:a16="http://schemas.microsoft.com/office/drawing/2014/main" id="{47BD6881-3211-668C-42D2-40CB8CF5F21E}"/>
                </a:ext>
              </a:extLst>
            </p:cNvPr>
            <p:cNvSpPr/>
            <p:nvPr/>
          </p:nvSpPr>
          <p:spPr bwMode="auto">
            <a:xfrm>
              <a:off x="6163733" y="2085826"/>
              <a:ext cx="5610196" cy="603418"/>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14" rIns="91401" bIns="91414" numCol="1" spcCol="0" rtlCol="0" fromWordArt="0" anchor="ctr" anchorCtr="0" forceAA="0" compatLnSpc="1">
              <a:prstTxWarp prst="textNoShape">
                <a:avLst/>
              </a:prstTxWarp>
              <a:noAutofit/>
            </a:bodyPr>
            <a:lstStyle/>
            <a:p>
              <a:pPr marL="0" marR="0" lvl="0" indent="0" algn="l" defTabSz="913523" rtl="0" eaLnBrk="1" fontAlgn="auto" latinLnBrk="0" hangingPunct="1">
                <a:lnSpc>
                  <a:spcPct val="90000"/>
                </a:lnSpc>
                <a:spcBef>
                  <a:spcPts val="0"/>
                </a:spcBef>
                <a:spcAft>
                  <a:spcPts val="784"/>
                </a:spcAft>
                <a:buClrTx/>
                <a:buSzTx/>
                <a:buFontTx/>
                <a:buNone/>
                <a:tabLst/>
                <a:defRPr/>
              </a:pPr>
              <a:r>
                <a:rPr kumimoji="0" lang="en-US" sz="1100" b="0" i="0" u="none" strike="noStrike" kern="1200" cap="none" spc="-3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Service layer:</a:t>
              </a:r>
              <a:endParaRPr kumimoji="0" lang="en-US" sz="1100" b="0" i="0" u="none" strike="noStrike" kern="1200" cap="none" spc="-3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endParaRPr>
            </a:p>
          </p:txBody>
        </p:sp>
        <p:sp>
          <p:nvSpPr>
            <p:cNvPr id="1062" name="Rectangle: Rounded Corners 1061">
              <a:extLst>
                <a:ext uri="{FF2B5EF4-FFF2-40B4-BE49-F238E27FC236}">
                  <a16:creationId xmlns:a16="http://schemas.microsoft.com/office/drawing/2014/main" id="{73E97AFA-3DFC-2584-4ED0-BDE0ACE14CD3}"/>
                </a:ext>
              </a:extLst>
            </p:cNvPr>
            <p:cNvSpPr/>
            <p:nvPr/>
          </p:nvSpPr>
          <p:spPr bwMode="auto">
            <a:xfrm>
              <a:off x="6163733" y="2809042"/>
              <a:ext cx="5610196" cy="603418"/>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14" rIns="91401" bIns="91414" numCol="1" spcCol="0" rtlCol="0" fromWordArt="0" anchor="ctr" anchorCtr="0" forceAA="0" compatLnSpc="1">
              <a:prstTxWarp prst="textNoShape">
                <a:avLst/>
              </a:prstTxWarp>
              <a:noAutofit/>
            </a:bodyPr>
            <a:lstStyle/>
            <a:p>
              <a:pPr marL="0" marR="0" lvl="0" indent="0" algn="l" defTabSz="913523" rtl="0" eaLnBrk="1" fontAlgn="auto" latinLnBrk="0" hangingPunct="1">
                <a:lnSpc>
                  <a:spcPct val="90000"/>
                </a:lnSpc>
                <a:spcBef>
                  <a:spcPts val="0"/>
                </a:spcBef>
                <a:spcAft>
                  <a:spcPts val="784"/>
                </a:spcAft>
                <a:buClrTx/>
                <a:buSzTx/>
                <a:buFontTx/>
                <a:buNone/>
                <a:tabLst/>
                <a:defRPr/>
              </a:pP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Databases </a:t>
              </a:r>
              <a:b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b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and storage:</a:t>
              </a:r>
              <a:endPar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endParaRPr>
            </a:p>
          </p:txBody>
        </p:sp>
        <p:sp>
          <p:nvSpPr>
            <p:cNvPr id="1063" name="Rectangle: Rounded Corners 1062">
              <a:extLst>
                <a:ext uri="{FF2B5EF4-FFF2-40B4-BE49-F238E27FC236}">
                  <a16:creationId xmlns:a16="http://schemas.microsoft.com/office/drawing/2014/main" id="{26620130-F71E-D862-5769-5A5F8716E0EA}"/>
                </a:ext>
              </a:extLst>
            </p:cNvPr>
            <p:cNvSpPr/>
            <p:nvPr/>
          </p:nvSpPr>
          <p:spPr bwMode="auto">
            <a:xfrm>
              <a:off x="6163733" y="3532258"/>
              <a:ext cx="5610196" cy="603418"/>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14" rIns="91401" bIns="91414" numCol="1" spcCol="0" rtlCol="0" fromWordArt="0" anchor="ctr" anchorCtr="0" forceAA="0" compatLnSpc="1">
              <a:prstTxWarp prst="textNoShape">
                <a:avLst/>
              </a:prstTxWarp>
              <a:noAutofit/>
            </a:bodyPr>
            <a:lstStyle/>
            <a:p>
              <a:pPr marL="0" marR="0" lvl="0" indent="0" algn="l" defTabSz="913523" rtl="0" eaLnBrk="1" fontAlgn="auto" latinLnBrk="0" hangingPunct="1">
                <a:lnSpc>
                  <a:spcPct val="90000"/>
                </a:lnSpc>
                <a:spcBef>
                  <a:spcPts val="0"/>
                </a:spcBef>
                <a:spcAft>
                  <a:spcPts val="784"/>
                </a:spcAft>
                <a:buClrTx/>
                <a:buSzTx/>
                <a:buFontTx/>
                <a:buNone/>
                <a:tabLst/>
                <a:defRPr/>
              </a:pP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AWS </a:t>
              </a:r>
              <a:b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b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workloads:</a:t>
              </a:r>
              <a:endPar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endParaRPr>
            </a:p>
          </p:txBody>
        </p:sp>
        <p:sp>
          <p:nvSpPr>
            <p:cNvPr id="1064" name="Rectangle: Rounded Corners 1063">
              <a:extLst>
                <a:ext uri="{FF2B5EF4-FFF2-40B4-BE49-F238E27FC236}">
                  <a16:creationId xmlns:a16="http://schemas.microsoft.com/office/drawing/2014/main" id="{C0944C9B-FF21-D235-8C2A-AABBBF817F86}"/>
                </a:ext>
              </a:extLst>
            </p:cNvPr>
            <p:cNvSpPr/>
            <p:nvPr/>
          </p:nvSpPr>
          <p:spPr bwMode="auto">
            <a:xfrm>
              <a:off x="6163733" y="4255474"/>
              <a:ext cx="5610196" cy="606962"/>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14" rIns="91401" bIns="91414" numCol="1" spcCol="0" rtlCol="0" fromWordArt="0" anchor="ctr" anchorCtr="0" forceAA="0" compatLnSpc="1">
              <a:prstTxWarp prst="textNoShape">
                <a:avLst/>
              </a:prstTxWarp>
              <a:noAutofit/>
            </a:bodyPr>
            <a:lstStyle/>
            <a:p>
              <a:pPr marL="0" marR="0" lvl="0" indent="0" algn="l" defTabSz="913523" rtl="0" eaLnBrk="1" fontAlgn="auto" latinLnBrk="0" hangingPunct="1">
                <a:lnSpc>
                  <a:spcPct val="90000"/>
                </a:lnSpc>
                <a:spcBef>
                  <a:spcPts val="0"/>
                </a:spcBef>
                <a:spcAft>
                  <a:spcPts val="784"/>
                </a:spcAft>
                <a:buClrTx/>
                <a:buSzTx/>
                <a:buFontTx/>
                <a:buNone/>
                <a:tabLst/>
                <a:defRPr/>
              </a:pP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GCP </a:t>
              </a:r>
              <a:b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b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workloads:</a:t>
              </a:r>
              <a:endPar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endParaRPr>
            </a:p>
          </p:txBody>
        </p:sp>
        <p:pic>
          <p:nvPicPr>
            <p:cNvPr id="27" name="Graphic 26">
              <a:extLst>
                <a:ext uri="{FF2B5EF4-FFF2-40B4-BE49-F238E27FC236}">
                  <a16:creationId xmlns:a16="http://schemas.microsoft.com/office/drawing/2014/main" id="{3B4FC9E3-4556-469D-38E6-B774247FC498}"/>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76806" y="1493037"/>
              <a:ext cx="225527" cy="224723"/>
            </a:xfrm>
            <a:prstGeom prst="rect">
              <a:avLst/>
            </a:prstGeom>
          </p:spPr>
        </p:pic>
        <p:sp>
          <p:nvSpPr>
            <p:cNvPr id="5" name="TextBox 4">
              <a:extLst>
                <a:ext uri="{FF2B5EF4-FFF2-40B4-BE49-F238E27FC236}">
                  <a16:creationId xmlns:a16="http://schemas.microsoft.com/office/drawing/2014/main" id="{E2444329-38EB-28F7-6A78-0BAE81C68CC6}"/>
                </a:ext>
              </a:extLst>
            </p:cNvPr>
            <p:cNvSpPr txBox="1"/>
            <p:nvPr/>
          </p:nvSpPr>
          <p:spPr>
            <a:xfrm>
              <a:off x="7252645" y="1752432"/>
              <a:ext cx="472969"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Any server</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25" name="Graphic 24">
              <a:extLst>
                <a:ext uri="{FF2B5EF4-FFF2-40B4-BE49-F238E27FC236}">
                  <a16:creationId xmlns:a16="http://schemas.microsoft.com/office/drawing/2014/main" id="{80FD4974-AF95-FEBF-70F9-DDA2A342FB65}"/>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36192" y="1492856"/>
              <a:ext cx="225896" cy="225091"/>
            </a:xfrm>
            <a:prstGeom prst="rect">
              <a:avLst/>
            </a:prstGeom>
          </p:spPr>
        </p:pic>
        <p:sp>
          <p:nvSpPr>
            <p:cNvPr id="6" name="TextBox 5">
              <a:extLst>
                <a:ext uri="{FF2B5EF4-FFF2-40B4-BE49-F238E27FC236}">
                  <a16:creationId xmlns:a16="http://schemas.microsoft.com/office/drawing/2014/main" id="{2CA4D13B-E639-3D17-7A31-E539A72417BE}"/>
                </a:ext>
              </a:extLst>
            </p:cNvPr>
            <p:cNvSpPr txBox="1"/>
            <p:nvPr/>
          </p:nvSpPr>
          <p:spPr>
            <a:xfrm>
              <a:off x="7971853" y="1759176"/>
              <a:ext cx="553406"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Azure VMSS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30" name="Graphic 29">
              <a:extLst>
                <a:ext uri="{FF2B5EF4-FFF2-40B4-BE49-F238E27FC236}">
                  <a16:creationId xmlns:a16="http://schemas.microsoft.com/office/drawing/2014/main" id="{029D7CD7-07D8-7F3E-9D07-38B0C91A4823}"/>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881497" y="1484726"/>
              <a:ext cx="228696" cy="227883"/>
            </a:xfrm>
            <a:prstGeom prst="rect">
              <a:avLst/>
            </a:prstGeom>
          </p:spPr>
        </p:pic>
        <p:sp>
          <p:nvSpPr>
            <p:cNvPr id="7" name="TextBox 6">
              <a:extLst>
                <a:ext uri="{FF2B5EF4-FFF2-40B4-BE49-F238E27FC236}">
                  <a16:creationId xmlns:a16="http://schemas.microsoft.com/office/drawing/2014/main" id="{6D5C82C6-CA70-E0C3-202A-3DA1A5B35365}"/>
                </a:ext>
              </a:extLst>
            </p:cNvPr>
            <p:cNvSpPr txBox="1"/>
            <p:nvPr/>
          </p:nvSpPr>
          <p:spPr>
            <a:xfrm>
              <a:off x="8771842" y="1752442"/>
              <a:ext cx="447229"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Azure K8s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47" name="Graphic 46">
              <a:extLst>
                <a:ext uri="{FF2B5EF4-FFF2-40B4-BE49-F238E27FC236}">
                  <a16:creationId xmlns:a16="http://schemas.microsoft.com/office/drawing/2014/main" id="{86403E2F-A5A5-7B96-1D34-43D2CB9AF83A}"/>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39897" y="1460097"/>
              <a:ext cx="248588" cy="247702"/>
            </a:xfrm>
            <a:prstGeom prst="rect">
              <a:avLst/>
            </a:prstGeom>
          </p:spPr>
        </p:pic>
        <p:sp>
          <p:nvSpPr>
            <p:cNvPr id="8" name="TextBox 7">
              <a:extLst>
                <a:ext uri="{FF2B5EF4-FFF2-40B4-BE49-F238E27FC236}">
                  <a16:creationId xmlns:a16="http://schemas.microsoft.com/office/drawing/2014/main" id="{BF540FE6-8321-DFE4-165D-AD29BA45A90E}"/>
                </a:ext>
              </a:extLst>
            </p:cNvPr>
            <p:cNvSpPr txBox="1"/>
            <p:nvPr/>
          </p:nvSpPr>
          <p:spPr>
            <a:xfrm>
              <a:off x="9373223" y="1749109"/>
              <a:ext cx="580755"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App Services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53" name="Graphic 52">
              <a:extLst>
                <a:ext uri="{FF2B5EF4-FFF2-40B4-BE49-F238E27FC236}">
                  <a16:creationId xmlns:a16="http://schemas.microsoft.com/office/drawing/2014/main" id="{6757FE08-3252-6061-18BC-3CD6451A97FA}"/>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78986" y="2171407"/>
              <a:ext cx="239949" cy="239096"/>
            </a:xfrm>
            <a:prstGeom prst="rect">
              <a:avLst/>
            </a:prstGeom>
          </p:spPr>
        </p:pic>
        <p:sp>
          <p:nvSpPr>
            <p:cNvPr id="9" name="TextBox 8">
              <a:extLst>
                <a:ext uri="{FF2B5EF4-FFF2-40B4-BE49-F238E27FC236}">
                  <a16:creationId xmlns:a16="http://schemas.microsoft.com/office/drawing/2014/main" id="{C1530856-3CFC-CC0B-7603-5D7DCC9B1C5C}"/>
                </a:ext>
              </a:extLst>
            </p:cNvPr>
            <p:cNvSpPr txBox="1"/>
            <p:nvPr/>
          </p:nvSpPr>
          <p:spPr>
            <a:xfrm>
              <a:off x="7252375" y="2456115"/>
              <a:ext cx="492272"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Azure DNS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61" name="Graphic 60">
              <a:extLst>
                <a:ext uri="{FF2B5EF4-FFF2-40B4-BE49-F238E27FC236}">
                  <a16:creationId xmlns:a16="http://schemas.microsoft.com/office/drawing/2014/main" id="{B9C949C8-72CB-34EE-4D60-A80F8DD020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92429" y="2170454"/>
              <a:ext cx="241866" cy="241003"/>
            </a:xfrm>
            <a:prstGeom prst="rect">
              <a:avLst/>
            </a:prstGeom>
          </p:spPr>
        </p:pic>
        <p:sp>
          <p:nvSpPr>
            <p:cNvPr id="10" name="TextBox 9">
              <a:extLst>
                <a:ext uri="{FF2B5EF4-FFF2-40B4-BE49-F238E27FC236}">
                  <a16:creationId xmlns:a16="http://schemas.microsoft.com/office/drawing/2014/main" id="{060761FE-BF90-DC4C-DFF3-3FC71AD5242C}"/>
                </a:ext>
              </a:extLst>
            </p:cNvPr>
            <p:cNvSpPr txBox="1"/>
            <p:nvPr/>
          </p:nvSpPr>
          <p:spPr>
            <a:xfrm>
              <a:off x="7999068" y="2456116"/>
              <a:ext cx="427926"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Key Vault</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50" name="Graphic 49">
              <a:extLst>
                <a:ext uri="{FF2B5EF4-FFF2-40B4-BE49-F238E27FC236}">
                  <a16:creationId xmlns:a16="http://schemas.microsoft.com/office/drawing/2014/main" id="{C591E8AB-DC09-5FE9-A467-E75EE8376E0E}"/>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925440" y="2173136"/>
              <a:ext cx="236468" cy="235625"/>
            </a:xfrm>
            <a:prstGeom prst="rect">
              <a:avLst/>
            </a:prstGeom>
          </p:spPr>
        </p:pic>
        <p:sp>
          <p:nvSpPr>
            <p:cNvPr id="11" name="TextBox 10">
              <a:extLst>
                <a:ext uri="{FF2B5EF4-FFF2-40B4-BE49-F238E27FC236}">
                  <a16:creationId xmlns:a16="http://schemas.microsoft.com/office/drawing/2014/main" id="{E396371C-C16B-5576-0401-C35F62160B3B}"/>
                </a:ext>
              </a:extLst>
            </p:cNvPr>
            <p:cNvSpPr txBox="1"/>
            <p:nvPr/>
          </p:nvSpPr>
          <p:spPr>
            <a:xfrm>
              <a:off x="8639671" y="2456109"/>
              <a:ext cx="805975"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Network Layer V1</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63" name="Graphic 62">
              <a:extLst>
                <a:ext uri="{FF2B5EF4-FFF2-40B4-BE49-F238E27FC236}">
                  <a16:creationId xmlns:a16="http://schemas.microsoft.com/office/drawing/2014/main" id="{6A4DEF72-D675-A310-66F7-50813BF32DB9}"/>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010155" y="2191391"/>
              <a:ext cx="199814" cy="199101"/>
            </a:xfrm>
            <a:prstGeom prst="rect">
              <a:avLst/>
            </a:prstGeom>
          </p:spPr>
        </p:pic>
        <p:sp>
          <p:nvSpPr>
            <p:cNvPr id="12" name="TextBox 11">
              <a:extLst>
                <a:ext uri="{FF2B5EF4-FFF2-40B4-BE49-F238E27FC236}">
                  <a16:creationId xmlns:a16="http://schemas.microsoft.com/office/drawing/2014/main" id="{B50DAD4C-0244-8D53-2F63-A468749C06CD}"/>
                </a:ext>
              </a:extLst>
            </p:cNvPr>
            <p:cNvSpPr txBox="1"/>
            <p:nvPr/>
          </p:nvSpPr>
          <p:spPr>
            <a:xfrm>
              <a:off x="9584909" y="2456102"/>
              <a:ext cx="1047287"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Resource Management</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95" name="Picture 6" descr="Kicking ass the Kubernetes way. Part 1(Clusters) | by Samuel Okediji | FAUN  Publication">
              <a:extLst>
                <a:ext uri="{FF2B5EF4-FFF2-40B4-BE49-F238E27FC236}">
                  <a16:creationId xmlns:a16="http://schemas.microsoft.com/office/drawing/2014/main" id="{E2E7EA14-F8BC-2657-490D-5A76179BD6AC}"/>
                </a:ext>
              </a:extLst>
            </p:cNvPr>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7398843" y="4357224"/>
              <a:ext cx="261467" cy="22788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967043-8A97-E6D6-7EAE-D07C895F02AA}"/>
                </a:ext>
              </a:extLst>
            </p:cNvPr>
            <p:cNvSpPr txBox="1"/>
            <p:nvPr/>
          </p:nvSpPr>
          <p:spPr>
            <a:xfrm>
              <a:off x="7252353" y="4630283"/>
              <a:ext cx="553405"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GKE clusters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97" name="Picture 10" descr="Colore Icon - Google Compute Engine Logo Png, Transparent Png , Transparent  Png Image - PNGitem">
              <a:extLst>
                <a:ext uri="{FF2B5EF4-FFF2-40B4-BE49-F238E27FC236}">
                  <a16:creationId xmlns:a16="http://schemas.microsoft.com/office/drawing/2014/main" id="{756D4180-D3B6-2020-8D90-B9C977DDA876}"/>
                </a:ext>
              </a:extLst>
            </p:cNvPr>
            <p:cNvPicPr>
              <a:picLocks noChangeAspect="1" noChangeArrowheads="1"/>
            </p:cNvPicPr>
            <p:nvPr/>
          </p:nvPicPr>
          <p:blipFill rotWithShape="1">
            <a:blip r:embed="rId33" cstate="print">
              <a:clrChange>
                <a:clrFrom>
                  <a:srgbClr val="F7F7F7"/>
                </a:clrFrom>
                <a:clrTo>
                  <a:srgbClr val="F7F7F7">
                    <a:alpha val="0"/>
                  </a:srgbClr>
                </a:clrTo>
              </a:clrChange>
              <a:extLst>
                <a:ext uri="{28A0092B-C50C-407E-A947-70E740481C1C}">
                  <a14:useLocalDpi xmlns:a14="http://schemas.microsoft.com/office/drawing/2010/main"/>
                </a:ext>
              </a:extLst>
            </a:blip>
            <a:srcRect l="2764" t="4324" r="3180" b="5033"/>
            <a:stretch/>
          </p:blipFill>
          <p:spPr bwMode="auto">
            <a:xfrm>
              <a:off x="8313087" y="4359254"/>
              <a:ext cx="255392" cy="2258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51198A2-A413-0084-D45E-147948FEE473}"/>
                </a:ext>
              </a:extLst>
            </p:cNvPr>
            <p:cNvSpPr txBox="1"/>
            <p:nvPr/>
          </p:nvSpPr>
          <p:spPr>
            <a:xfrm>
              <a:off x="8048116" y="4630284"/>
              <a:ext cx="783455" cy="123128"/>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Google Compute</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88" name="Graphic 23">
              <a:extLst>
                <a:ext uri="{FF2B5EF4-FFF2-40B4-BE49-F238E27FC236}">
                  <a16:creationId xmlns:a16="http://schemas.microsoft.com/office/drawing/2014/main" id="{914D220B-E348-EE6B-F250-CA5D820C7A20}"/>
                </a:ext>
                <a:ext uri="{C183D7F6-B498-43B3-948B-1728B52AA6E4}">
                  <adec:decorative xmlns:adec="http://schemas.microsoft.com/office/drawing/2017/decorative" val="1"/>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7434988" y="3631663"/>
              <a:ext cx="203803" cy="20307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8AF2CC6-0AF2-40FB-672D-FC9F0856DBAC}"/>
                </a:ext>
              </a:extLst>
            </p:cNvPr>
            <p:cNvSpPr txBox="1"/>
            <p:nvPr/>
          </p:nvSpPr>
          <p:spPr>
            <a:xfrm>
              <a:off x="7252298" y="3888482"/>
              <a:ext cx="567885"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Amazon EKS</a:t>
              </a:r>
              <a:endParaRPr kumimoji="0" lang="en-US" sz="800" b="0" i="0" u="none" strike="noStrike" kern="1200" cap="none" spc="0" normalizeH="0" baseline="0" noProof="0" err="1">
                <a:ln>
                  <a:noFill/>
                </a:ln>
                <a:gradFill>
                  <a:gsLst>
                    <a:gs pos="0">
                      <a:srgbClr val="000000"/>
                    </a:gs>
                    <a:gs pos="100000">
                      <a:srgbClr val="000000"/>
                    </a:gs>
                  </a:gsLst>
                  <a:lin ang="0" scaled="1"/>
                </a:gradFill>
                <a:effectLst/>
                <a:uLnTx/>
                <a:uFillTx/>
                <a:latin typeface="Segoe UI"/>
                <a:ea typeface="+mn-ea"/>
                <a:cs typeface="+mn-cs"/>
              </a:endParaRPr>
            </a:p>
          </p:txBody>
        </p:sp>
        <p:pic>
          <p:nvPicPr>
            <p:cNvPr id="93" name="Graphic 5">
              <a:extLst>
                <a:ext uri="{FF2B5EF4-FFF2-40B4-BE49-F238E27FC236}">
                  <a16:creationId xmlns:a16="http://schemas.microsoft.com/office/drawing/2014/main" id="{FE235403-A32E-60CC-57A7-745AD9F90BB7}"/>
                </a:ext>
                <a:ext uri="{C183D7F6-B498-43B3-948B-1728B52AA6E4}">
                  <adec:decorative xmlns:adec="http://schemas.microsoft.com/office/drawing/2017/decorative" val="1"/>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8242491" y="3637766"/>
              <a:ext cx="203803" cy="2030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3AFE40C-1B79-F231-61B1-EE7DAF33B165}"/>
                </a:ext>
              </a:extLst>
            </p:cNvPr>
            <p:cNvSpPr txBox="1"/>
            <p:nvPr/>
          </p:nvSpPr>
          <p:spPr>
            <a:xfrm>
              <a:off x="8056573" y="3888468"/>
              <a:ext cx="574321"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Amazon EC2</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68" name="Picture 67">
              <a:extLst>
                <a:ext uri="{FF2B5EF4-FFF2-40B4-BE49-F238E27FC236}">
                  <a16:creationId xmlns:a16="http://schemas.microsoft.com/office/drawing/2014/main" id="{22F09C97-B6EA-0A1A-0D90-CCD259AEB959}"/>
                </a:ext>
                <a:ext uri="{C183D7F6-B498-43B3-948B-1728B52AA6E4}">
                  <adec:decorative xmlns:adec="http://schemas.microsoft.com/office/drawing/2017/decorative" val="1"/>
                </a:ext>
              </a:extLst>
            </p:cNvPr>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7340986" y="2873194"/>
              <a:ext cx="306219" cy="305127"/>
            </a:xfrm>
            <a:prstGeom prst="rect">
              <a:avLst/>
            </a:prstGeom>
            <a:ln>
              <a:noFill/>
            </a:ln>
          </p:spPr>
        </p:pic>
        <p:sp>
          <p:nvSpPr>
            <p:cNvPr id="18" name="TextBox 17">
              <a:extLst>
                <a:ext uri="{FF2B5EF4-FFF2-40B4-BE49-F238E27FC236}">
                  <a16:creationId xmlns:a16="http://schemas.microsoft.com/office/drawing/2014/main" id="{723BE0FF-F3BD-EE54-2B3C-DAB503E7625B}"/>
                </a:ext>
              </a:extLst>
            </p:cNvPr>
            <p:cNvSpPr txBox="1"/>
            <p:nvPr/>
          </p:nvSpPr>
          <p:spPr>
            <a:xfrm>
              <a:off x="7247734" y="3175408"/>
              <a:ext cx="492060" cy="105619"/>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Blob storage</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78" name="Picture 77">
              <a:extLst>
                <a:ext uri="{FF2B5EF4-FFF2-40B4-BE49-F238E27FC236}">
                  <a16:creationId xmlns:a16="http://schemas.microsoft.com/office/drawing/2014/main" id="{ADADD91F-B8E2-36C9-AB54-15A7D8763245}"/>
                </a:ext>
                <a:ext uri="{C183D7F6-B498-43B3-948B-1728B52AA6E4}">
                  <adec:decorative xmlns:adec="http://schemas.microsoft.com/office/drawing/2017/decorative" val="1"/>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7930112" y="2903249"/>
              <a:ext cx="245895" cy="245018"/>
            </a:xfrm>
            <a:prstGeom prst="rect">
              <a:avLst/>
            </a:prstGeom>
            <a:ln>
              <a:noFill/>
            </a:ln>
          </p:spPr>
        </p:pic>
        <p:sp>
          <p:nvSpPr>
            <p:cNvPr id="19" name="TextBox 18">
              <a:extLst>
                <a:ext uri="{FF2B5EF4-FFF2-40B4-BE49-F238E27FC236}">
                  <a16:creationId xmlns:a16="http://schemas.microsoft.com/office/drawing/2014/main" id="{A6FED5B6-D53E-F59F-36F4-CA0F11952448}"/>
                </a:ext>
              </a:extLst>
            </p:cNvPr>
            <p:cNvSpPr txBox="1"/>
            <p:nvPr/>
          </p:nvSpPr>
          <p:spPr>
            <a:xfrm>
              <a:off x="7843567" y="3175408"/>
              <a:ext cx="447901" cy="105619"/>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File storage</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84" name="Graphic 83">
              <a:extLst>
                <a:ext uri="{FF2B5EF4-FFF2-40B4-BE49-F238E27FC236}">
                  <a16:creationId xmlns:a16="http://schemas.microsoft.com/office/drawing/2014/main" id="{464D7FE4-E466-D126-2A84-0468E1B3B8D3}"/>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8450713" y="2903249"/>
              <a:ext cx="245894" cy="245017"/>
            </a:xfrm>
            <a:prstGeom prst="rect">
              <a:avLst/>
            </a:prstGeom>
          </p:spPr>
        </p:pic>
        <p:sp>
          <p:nvSpPr>
            <p:cNvPr id="20" name="TextBox 19">
              <a:extLst>
                <a:ext uri="{FF2B5EF4-FFF2-40B4-BE49-F238E27FC236}">
                  <a16:creationId xmlns:a16="http://schemas.microsoft.com/office/drawing/2014/main" id="{41F67059-C062-7515-72A5-DD28AA42254D}"/>
                </a:ext>
              </a:extLst>
            </p:cNvPr>
            <p:cNvSpPr txBox="1"/>
            <p:nvPr/>
          </p:nvSpPr>
          <p:spPr>
            <a:xfrm>
              <a:off x="8400353" y="3175408"/>
              <a:ext cx="354851" cy="105619"/>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Maria DB</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86" name="Picture 2" descr="Azure Cosmos DB | SQL Player">
              <a:extLst>
                <a:ext uri="{FF2B5EF4-FFF2-40B4-BE49-F238E27FC236}">
                  <a16:creationId xmlns:a16="http://schemas.microsoft.com/office/drawing/2014/main" id="{4322297B-9EC9-C4B7-4081-E4D412053E9C}"/>
                </a:ext>
              </a:extLst>
            </p:cNvPr>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978292" y="2899165"/>
              <a:ext cx="253377" cy="2531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D47A40-01F1-1846-01D5-ADDA1F149B59}"/>
                </a:ext>
              </a:extLst>
            </p:cNvPr>
            <p:cNvSpPr txBox="1"/>
            <p:nvPr/>
          </p:nvSpPr>
          <p:spPr>
            <a:xfrm>
              <a:off x="8870768" y="3175408"/>
              <a:ext cx="446323" cy="105619"/>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Cosmos DB</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A9F81F2F-4DB4-E778-45CC-6FE5405307FF}"/>
                </a:ext>
              </a:extLst>
            </p:cNvPr>
            <p:cNvSpPr txBox="1"/>
            <p:nvPr/>
          </p:nvSpPr>
          <p:spPr>
            <a:xfrm>
              <a:off x="9436679" y="3175408"/>
              <a:ext cx="400587" cy="105619"/>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Azure SQL</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71" name="Graphic 70">
              <a:extLst>
                <a:ext uri="{FF2B5EF4-FFF2-40B4-BE49-F238E27FC236}">
                  <a16:creationId xmlns:a16="http://schemas.microsoft.com/office/drawing/2014/main" id="{2C73F546-343B-D4DF-B2BD-673C77B1468E}"/>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973409" y="2903249"/>
              <a:ext cx="245895" cy="245018"/>
            </a:xfrm>
            <a:prstGeom prst="rect">
              <a:avLst/>
            </a:prstGeom>
          </p:spPr>
        </p:pic>
        <p:sp>
          <p:nvSpPr>
            <p:cNvPr id="23" name="TextBox 22">
              <a:extLst>
                <a:ext uri="{FF2B5EF4-FFF2-40B4-BE49-F238E27FC236}">
                  <a16:creationId xmlns:a16="http://schemas.microsoft.com/office/drawing/2014/main" id="{897A2757-2BC7-D53F-85B8-B28744A7427E}"/>
                </a:ext>
              </a:extLst>
            </p:cNvPr>
            <p:cNvSpPr txBox="1"/>
            <p:nvPr/>
          </p:nvSpPr>
          <p:spPr>
            <a:xfrm>
              <a:off x="9956648" y="3175408"/>
              <a:ext cx="275995" cy="105619"/>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MySQL</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80" name="Graphic 79">
              <a:extLst>
                <a:ext uri="{FF2B5EF4-FFF2-40B4-BE49-F238E27FC236}">
                  <a16:creationId xmlns:a16="http://schemas.microsoft.com/office/drawing/2014/main" id="{48865884-6E03-F13C-05F8-2681E16871B1}"/>
                </a:ext>
                <a:ext uri="{C183D7F6-B498-43B3-948B-1728B52AA6E4}">
                  <adec:decorative xmlns:adec="http://schemas.microsoft.com/office/drawing/2017/decorative" val="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463127" y="2903249"/>
              <a:ext cx="245894" cy="245018"/>
            </a:xfrm>
            <a:prstGeom prst="rect">
              <a:avLst/>
            </a:prstGeom>
          </p:spPr>
        </p:pic>
        <p:sp>
          <p:nvSpPr>
            <p:cNvPr id="24" name="TextBox 23">
              <a:extLst>
                <a:ext uri="{FF2B5EF4-FFF2-40B4-BE49-F238E27FC236}">
                  <a16:creationId xmlns:a16="http://schemas.microsoft.com/office/drawing/2014/main" id="{FE14B91F-CB88-7707-D51C-BE655C3340F2}"/>
                </a:ext>
              </a:extLst>
            </p:cNvPr>
            <p:cNvSpPr txBox="1"/>
            <p:nvPr/>
          </p:nvSpPr>
          <p:spPr>
            <a:xfrm>
              <a:off x="10348759" y="3175408"/>
              <a:ext cx="512562" cy="105619"/>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Postgres SQL</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5B4A8C9F-3A4F-0825-032A-B4CB3733F664}"/>
                </a:ext>
              </a:extLst>
            </p:cNvPr>
            <p:cNvSpPr/>
            <p:nvPr/>
          </p:nvSpPr>
          <p:spPr bwMode="auto">
            <a:xfrm>
              <a:off x="6163897" y="4982230"/>
              <a:ext cx="5564138" cy="606962"/>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14" rIns="91401" bIns="91414" numCol="1" spcCol="0" rtlCol="0" fromWordArt="0" anchor="ctr" anchorCtr="0" forceAA="0" compatLnSpc="1">
              <a:prstTxWarp prst="textNoShape">
                <a:avLst/>
              </a:prstTxWarp>
              <a:noAutofit/>
            </a:bodyPr>
            <a:lstStyle/>
            <a:p>
              <a:pPr marL="0" marR="0" lvl="0" indent="0" algn="l" defTabSz="913523" rtl="0" eaLnBrk="1" fontAlgn="auto" latinLnBrk="0" hangingPunct="1">
                <a:lnSpc>
                  <a:spcPct val="90000"/>
                </a:lnSpc>
                <a:spcBef>
                  <a:spcPts val="0"/>
                </a:spcBef>
                <a:spcAft>
                  <a:spcPts val="0"/>
                </a:spcAft>
                <a:buClrTx/>
                <a:buSzTx/>
                <a:buFontTx/>
                <a:buNone/>
                <a:tabLst/>
                <a:defRPr/>
              </a:pPr>
              <a:r>
                <a:rPr kumimoji="0" lang="en-US" altLang="zh-CN"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On-premises</a:t>
              </a:r>
            </a:p>
            <a:p>
              <a:pPr marL="0" marR="0" lvl="0" indent="0" algn="l" defTabSz="913523"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workloads</a:t>
              </a: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t>
              </a:r>
            </a:p>
          </p:txBody>
        </p:sp>
        <p:sp>
          <p:nvSpPr>
            <p:cNvPr id="3" name="TextBox 2">
              <a:extLst>
                <a:ext uri="{FF2B5EF4-FFF2-40B4-BE49-F238E27FC236}">
                  <a16:creationId xmlns:a16="http://schemas.microsoft.com/office/drawing/2014/main" id="{FB4F26B1-98E3-1A9E-4E46-0FCA2270A63D}"/>
                </a:ext>
              </a:extLst>
            </p:cNvPr>
            <p:cNvSpPr txBox="1"/>
            <p:nvPr/>
          </p:nvSpPr>
          <p:spPr>
            <a:xfrm>
              <a:off x="7272848" y="5357747"/>
              <a:ext cx="512562"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Kubernetes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1026" name="Picture 2">
              <a:extLst>
                <a:ext uri="{FF2B5EF4-FFF2-40B4-BE49-F238E27FC236}">
                  <a16:creationId xmlns:a16="http://schemas.microsoft.com/office/drawing/2014/main" id="{B93391DC-E295-160C-E4CB-5A039A434BBB}"/>
                </a:ext>
              </a:extLst>
            </p:cNvPr>
            <p:cNvPicPr>
              <a:picLocks noChangeAspect="1" noChangeArrowheads="1"/>
            </p:cNvPicPr>
            <p:nvPr/>
          </p:nvPicPr>
          <p:blipFill>
            <a:blip r:embed="rId45" cstate="print">
              <a:extLst>
                <a:ext uri="{28A0092B-C50C-407E-A947-70E740481C1C}">
                  <a14:useLocalDpi xmlns:a14="http://schemas.microsoft.com/office/drawing/2010/main"/>
                </a:ext>
              </a:extLst>
            </a:blip>
            <a:srcRect/>
            <a:stretch>
              <a:fillRect/>
            </a:stretch>
          </p:blipFill>
          <p:spPr bwMode="auto">
            <a:xfrm>
              <a:off x="7399492" y="5071820"/>
              <a:ext cx="260176" cy="2513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493A470-3975-D44A-AD74-E5A42EBE4B50}"/>
                </a:ext>
              </a:extLst>
            </p:cNvPr>
            <p:cNvSpPr txBox="1"/>
            <p:nvPr/>
          </p:nvSpPr>
          <p:spPr>
            <a:xfrm>
              <a:off x="8131816" y="5357748"/>
              <a:ext cx="513187"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SQL on VM</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7A18668D-2BE4-524D-B3CE-D5FF02FC5BD2}"/>
                </a:ext>
              </a:extLst>
            </p:cNvPr>
            <p:cNvSpPr txBox="1"/>
            <p:nvPr/>
          </p:nvSpPr>
          <p:spPr>
            <a:xfrm>
              <a:off x="8989050" y="5372311"/>
              <a:ext cx="328041"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Servers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nvGrpSpPr>
            <p:cNvPr id="54" name="server 2" descr="server">
              <a:extLst>
                <a:ext uri="{FF2B5EF4-FFF2-40B4-BE49-F238E27FC236}">
                  <a16:creationId xmlns:a16="http://schemas.microsoft.com/office/drawing/2014/main" id="{2F6C272B-1C3F-48F4-B6A1-101BF45836AF}"/>
                </a:ext>
              </a:extLst>
            </p:cNvPr>
            <p:cNvGrpSpPr>
              <a:grpSpLocks noChangeAspect="1"/>
            </p:cNvGrpSpPr>
            <p:nvPr/>
          </p:nvGrpSpPr>
          <p:grpSpPr bwMode="auto">
            <a:xfrm>
              <a:off x="9053646" y="5121151"/>
              <a:ext cx="229685" cy="203784"/>
              <a:chOff x="1608" y="1359"/>
              <a:chExt cx="292" cy="260"/>
            </a:xfrm>
          </p:grpSpPr>
          <p:sp>
            <p:nvSpPr>
              <p:cNvPr id="55" name="AutoShape 11">
                <a:extLst>
                  <a:ext uri="{FF2B5EF4-FFF2-40B4-BE49-F238E27FC236}">
                    <a16:creationId xmlns:a16="http://schemas.microsoft.com/office/drawing/2014/main" id="{4C720EDE-E46B-B8D3-8FE6-1C954627C104}"/>
                  </a:ext>
                </a:extLst>
              </p:cNvPr>
              <p:cNvSpPr>
                <a:spLocks noChangeAspect="1" noChangeArrowheads="1" noTextEdit="1"/>
              </p:cNvSpPr>
              <p:nvPr/>
            </p:nvSpPr>
            <p:spPr bwMode="auto">
              <a:xfrm>
                <a:off x="1608" y="1359"/>
                <a:ext cx="292" cy="2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13">
                <a:extLst>
                  <a:ext uri="{FF2B5EF4-FFF2-40B4-BE49-F238E27FC236}">
                    <a16:creationId xmlns:a16="http://schemas.microsoft.com/office/drawing/2014/main" id="{FAD57D00-18E0-E211-F927-8F479202EE1D}"/>
                  </a:ext>
                </a:extLst>
              </p:cNvPr>
              <p:cNvSpPr>
                <a:spLocks noChangeArrowheads="1"/>
              </p:cNvSpPr>
              <p:nvPr/>
            </p:nvSpPr>
            <p:spPr bwMode="auto">
              <a:xfrm>
                <a:off x="1608" y="1359"/>
                <a:ext cx="64" cy="259"/>
              </a:xfrm>
              <a:prstGeom prst="rect">
                <a:avLst/>
              </a:prstGeom>
              <a:solidFill>
                <a:srgbClr val="0078D4"/>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57" name="Rectangle 14">
                <a:extLst>
                  <a:ext uri="{FF2B5EF4-FFF2-40B4-BE49-F238E27FC236}">
                    <a16:creationId xmlns:a16="http://schemas.microsoft.com/office/drawing/2014/main" id="{FEFE6370-D6E0-82B2-B3DE-7CABE8D2DA18}"/>
                  </a:ext>
                </a:extLst>
              </p:cNvPr>
              <p:cNvSpPr>
                <a:spLocks noChangeArrowheads="1"/>
              </p:cNvSpPr>
              <p:nvPr/>
            </p:nvSpPr>
            <p:spPr bwMode="auto">
              <a:xfrm>
                <a:off x="1633" y="1586"/>
                <a:ext cx="15" cy="13"/>
              </a:xfrm>
              <a:prstGeom prst="rect">
                <a:avLst/>
              </a:prstGeom>
              <a:solidFill>
                <a:srgbClr val="50E6FF"/>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58" name="Rectangle 15">
                <a:extLst>
                  <a:ext uri="{FF2B5EF4-FFF2-40B4-BE49-F238E27FC236}">
                    <a16:creationId xmlns:a16="http://schemas.microsoft.com/office/drawing/2014/main" id="{B76B337E-CD66-9A90-D277-C1D4301BED26}"/>
                  </a:ext>
                </a:extLst>
              </p:cNvPr>
              <p:cNvSpPr>
                <a:spLocks noChangeArrowheads="1"/>
              </p:cNvSpPr>
              <p:nvPr/>
            </p:nvSpPr>
            <p:spPr bwMode="auto">
              <a:xfrm>
                <a:off x="1683" y="1359"/>
                <a:ext cx="65" cy="259"/>
              </a:xfrm>
              <a:prstGeom prst="rect">
                <a:avLst/>
              </a:prstGeom>
              <a:solidFill>
                <a:srgbClr val="0078D4"/>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59" name="Rectangle 16">
                <a:extLst>
                  <a:ext uri="{FF2B5EF4-FFF2-40B4-BE49-F238E27FC236}">
                    <a16:creationId xmlns:a16="http://schemas.microsoft.com/office/drawing/2014/main" id="{F197F552-CDEE-F433-502C-5C3239F10CD8}"/>
                  </a:ext>
                </a:extLst>
              </p:cNvPr>
              <p:cNvSpPr>
                <a:spLocks noChangeArrowheads="1"/>
              </p:cNvSpPr>
              <p:nvPr/>
            </p:nvSpPr>
            <p:spPr bwMode="auto">
              <a:xfrm>
                <a:off x="1709" y="1586"/>
                <a:ext cx="14" cy="13"/>
              </a:xfrm>
              <a:prstGeom prst="rect">
                <a:avLst/>
              </a:prstGeom>
              <a:solidFill>
                <a:srgbClr val="50E6FF"/>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0" name="Rectangle 17">
                <a:extLst>
                  <a:ext uri="{FF2B5EF4-FFF2-40B4-BE49-F238E27FC236}">
                    <a16:creationId xmlns:a16="http://schemas.microsoft.com/office/drawing/2014/main" id="{FD381DBF-BC61-86EC-457C-9FF3A1905353}"/>
                  </a:ext>
                </a:extLst>
              </p:cNvPr>
              <p:cNvSpPr>
                <a:spLocks noChangeArrowheads="1"/>
              </p:cNvSpPr>
              <p:nvPr/>
            </p:nvSpPr>
            <p:spPr bwMode="auto">
              <a:xfrm>
                <a:off x="1760" y="1359"/>
                <a:ext cx="64" cy="259"/>
              </a:xfrm>
              <a:prstGeom prst="rect">
                <a:avLst/>
              </a:prstGeom>
              <a:solidFill>
                <a:srgbClr val="0078D4"/>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2" name="Rectangle 18">
                <a:extLst>
                  <a:ext uri="{FF2B5EF4-FFF2-40B4-BE49-F238E27FC236}">
                    <a16:creationId xmlns:a16="http://schemas.microsoft.com/office/drawing/2014/main" id="{3E3F3C5E-5892-2D08-8465-408916D5F70C}"/>
                  </a:ext>
                </a:extLst>
              </p:cNvPr>
              <p:cNvSpPr>
                <a:spLocks noChangeArrowheads="1"/>
              </p:cNvSpPr>
              <p:nvPr/>
            </p:nvSpPr>
            <p:spPr bwMode="auto">
              <a:xfrm>
                <a:off x="1784" y="1586"/>
                <a:ext cx="14" cy="13"/>
              </a:xfrm>
              <a:prstGeom prst="rect">
                <a:avLst/>
              </a:prstGeom>
              <a:solidFill>
                <a:srgbClr val="50E6FF"/>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4" name="Rectangle 19">
                <a:extLst>
                  <a:ext uri="{FF2B5EF4-FFF2-40B4-BE49-F238E27FC236}">
                    <a16:creationId xmlns:a16="http://schemas.microsoft.com/office/drawing/2014/main" id="{9C4AF4E0-4B8A-CE26-118E-B41745053A91}"/>
                  </a:ext>
                </a:extLst>
              </p:cNvPr>
              <p:cNvSpPr>
                <a:spLocks noChangeArrowheads="1"/>
              </p:cNvSpPr>
              <p:nvPr/>
            </p:nvSpPr>
            <p:spPr bwMode="auto">
              <a:xfrm>
                <a:off x="1835" y="1359"/>
                <a:ext cx="64" cy="259"/>
              </a:xfrm>
              <a:prstGeom prst="rect">
                <a:avLst/>
              </a:prstGeom>
              <a:solidFill>
                <a:srgbClr val="0078D4"/>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5" name="Rectangle 20">
                <a:extLst>
                  <a:ext uri="{FF2B5EF4-FFF2-40B4-BE49-F238E27FC236}">
                    <a16:creationId xmlns:a16="http://schemas.microsoft.com/office/drawing/2014/main" id="{4434B03A-C070-AE67-5F50-8B8BD3749B57}"/>
                  </a:ext>
                </a:extLst>
              </p:cNvPr>
              <p:cNvSpPr>
                <a:spLocks noChangeArrowheads="1"/>
              </p:cNvSpPr>
              <p:nvPr/>
            </p:nvSpPr>
            <p:spPr bwMode="auto">
              <a:xfrm>
                <a:off x="1860" y="1586"/>
                <a:ext cx="14" cy="13"/>
              </a:xfrm>
              <a:prstGeom prst="rect">
                <a:avLst/>
              </a:prstGeom>
              <a:solidFill>
                <a:srgbClr val="50E6FF"/>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7" name="Rectangle 21">
                <a:extLst>
                  <a:ext uri="{FF2B5EF4-FFF2-40B4-BE49-F238E27FC236}">
                    <a16:creationId xmlns:a16="http://schemas.microsoft.com/office/drawing/2014/main" id="{ADF18ABE-A9D0-7DB6-E080-B36D6D172FB2}"/>
                  </a:ext>
                </a:extLst>
              </p:cNvPr>
              <p:cNvSpPr>
                <a:spLocks noChangeArrowheads="1"/>
              </p:cNvSpPr>
              <p:nvPr/>
            </p:nvSpPr>
            <p:spPr bwMode="auto">
              <a:xfrm>
                <a:off x="1633" y="1554"/>
                <a:ext cx="15" cy="14"/>
              </a:xfrm>
              <a:prstGeom prst="rect">
                <a:avLst/>
              </a:prstGeom>
              <a:solidFill>
                <a:srgbClr val="000000"/>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9" name="Rectangle 22">
                <a:extLst>
                  <a:ext uri="{FF2B5EF4-FFF2-40B4-BE49-F238E27FC236}">
                    <a16:creationId xmlns:a16="http://schemas.microsoft.com/office/drawing/2014/main" id="{50DE3967-1E29-66E4-FC33-DC0784AD99BF}"/>
                  </a:ext>
                </a:extLst>
              </p:cNvPr>
              <p:cNvSpPr>
                <a:spLocks noChangeArrowheads="1"/>
              </p:cNvSpPr>
              <p:nvPr/>
            </p:nvSpPr>
            <p:spPr bwMode="auto">
              <a:xfrm>
                <a:off x="1709" y="1554"/>
                <a:ext cx="14" cy="14"/>
              </a:xfrm>
              <a:prstGeom prst="rect">
                <a:avLst/>
              </a:prstGeom>
              <a:solidFill>
                <a:srgbClr val="000000"/>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70" name="Rectangle 23">
                <a:extLst>
                  <a:ext uri="{FF2B5EF4-FFF2-40B4-BE49-F238E27FC236}">
                    <a16:creationId xmlns:a16="http://schemas.microsoft.com/office/drawing/2014/main" id="{59C3C1C8-F9B3-62A1-EA0A-7529B98EF13B}"/>
                  </a:ext>
                </a:extLst>
              </p:cNvPr>
              <p:cNvSpPr>
                <a:spLocks noChangeArrowheads="1"/>
              </p:cNvSpPr>
              <p:nvPr/>
            </p:nvSpPr>
            <p:spPr bwMode="auto">
              <a:xfrm>
                <a:off x="1784" y="1554"/>
                <a:ext cx="14" cy="14"/>
              </a:xfrm>
              <a:prstGeom prst="rect">
                <a:avLst/>
              </a:prstGeom>
              <a:solidFill>
                <a:srgbClr val="000000"/>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72" name="Rectangle 24">
                <a:extLst>
                  <a:ext uri="{FF2B5EF4-FFF2-40B4-BE49-F238E27FC236}">
                    <a16:creationId xmlns:a16="http://schemas.microsoft.com/office/drawing/2014/main" id="{9D76F477-04BD-E1E8-2115-5A1AB1D456CC}"/>
                  </a:ext>
                </a:extLst>
              </p:cNvPr>
              <p:cNvSpPr>
                <a:spLocks noChangeArrowheads="1"/>
              </p:cNvSpPr>
              <p:nvPr/>
            </p:nvSpPr>
            <p:spPr bwMode="auto">
              <a:xfrm>
                <a:off x="1860" y="1554"/>
                <a:ext cx="14" cy="14"/>
              </a:xfrm>
              <a:prstGeom prst="rect">
                <a:avLst/>
              </a:prstGeom>
              <a:solidFill>
                <a:srgbClr val="000000"/>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sp>
          <p:nvSpPr>
            <p:cNvPr id="102" name="TextBox 101">
              <a:extLst>
                <a:ext uri="{FF2B5EF4-FFF2-40B4-BE49-F238E27FC236}">
                  <a16:creationId xmlns:a16="http://schemas.microsoft.com/office/drawing/2014/main" id="{061F0E1F-C61F-6BC7-DA60-54DE15FAFBBF}"/>
                </a:ext>
              </a:extLst>
            </p:cNvPr>
            <p:cNvSpPr txBox="1"/>
            <p:nvPr/>
          </p:nvSpPr>
          <p:spPr>
            <a:xfrm>
              <a:off x="10100588" y="1749109"/>
              <a:ext cx="741243"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Unmanaged K8s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F262D4ED-5F13-2E74-7A0D-8E1BF77BD3E0}"/>
                </a:ext>
                <a:ext uri="{C183D7F6-B498-43B3-948B-1728B52AA6E4}">
                  <adec:decorative xmlns:adec="http://schemas.microsoft.com/office/drawing/2017/decorative" val="1"/>
                </a:ext>
              </a:extLst>
            </p:cNvPr>
            <p:cNvGrpSpPr/>
            <p:nvPr/>
          </p:nvGrpSpPr>
          <p:grpSpPr>
            <a:xfrm>
              <a:off x="10355447" y="1459176"/>
              <a:ext cx="306649" cy="276191"/>
              <a:chOff x="10793266" y="1809914"/>
              <a:chExt cx="311683" cy="281729"/>
            </a:xfrm>
          </p:grpSpPr>
          <p:pic>
            <p:nvPicPr>
              <p:cNvPr id="1030" name="Picture 6">
                <a:extLst>
                  <a:ext uri="{FF2B5EF4-FFF2-40B4-BE49-F238E27FC236}">
                    <a16:creationId xmlns:a16="http://schemas.microsoft.com/office/drawing/2014/main" id="{C7F56DBC-B140-FA26-D79E-3977B525F997}"/>
                  </a:ext>
                </a:extLst>
              </p:cNvPr>
              <p:cNvPicPr>
                <a:picLocks noChangeAspect="1" noChangeArrowheads="1"/>
              </p:cNvPicPr>
              <p:nvPr/>
            </p:nvPicPr>
            <p:blipFill>
              <a:blip r:embed="rId46">
                <a:extLst>
                  <a:ext uri="{28A0092B-C50C-407E-A947-70E740481C1C}">
                    <a14:useLocalDpi xmlns:a14="http://schemas.microsoft.com/office/drawing/2010/main"/>
                  </a:ext>
                </a:extLst>
              </a:blip>
              <a:srcRect/>
              <a:stretch>
                <a:fillRect/>
              </a:stretch>
            </p:blipFill>
            <p:spPr bwMode="auto">
              <a:xfrm>
                <a:off x="10793266" y="1809914"/>
                <a:ext cx="278377" cy="269923"/>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09" name="Group 108">
                <a:extLst>
                  <a:ext uri="{FF2B5EF4-FFF2-40B4-BE49-F238E27FC236}">
                    <a16:creationId xmlns:a16="http://schemas.microsoft.com/office/drawing/2014/main" id="{934EEE48-4F74-DD6A-0645-8E9D21E4F072}"/>
                  </a:ext>
                </a:extLst>
              </p:cNvPr>
              <p:cNvGrpSpPr/>
              <p:nvPr/>
            </p:nvGrpSpPr>
            <p:grpSpPr>
              <a:xfrm>
                <a:off x="10968449" y="1922544"/>
                <a:ext cx="136500" cy="169099"/>
                <a:chOff x="10968331" y="1914677"/>
                <a:chExt cx="136500" cy="169099"/>
              </a:xfrm>
            </p:grpSpPr>
            <p:sp>
              <p:nvSpPr>
                <p:cNvPr id="107" name="Oval 106">
                  <a:extLst>
                    <a:ext uri="{FF2B5EF4-FFF2-40B4-BE49-F238E27FC236}">
                      <a16:creationId xmlns:a16="http://schemas.microsoft.com/office/drawing/2014/main" id="{8B9BFE64-82AA-6FF5-D380-0B99E7C441F7}"/>
                    </a:ext>
                  </a:extLst>
                </p:cNvPr>
                <p:cNvSpPr/>
                <p:nvPr/>
              </p:nvSpPr>
              <p:spPr bwMode="auto">
                <a:xfrm>
                  <a:off x="10968331" y="1942971"/>
                  <a:ext cx="136500" cy="1365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65E38128-D513-6F40-C47E-38D6BE17F9A9}"/>
                    </a:ext>
                  </a:extLst>
                </p:cNvPr>
                <p:cNvSpPr txBox="1"/>
                <p:nvPr/>
              </p:nvSpPr>
              <p:spPr>
                <a:xfrm>
                  <a:off x="11008528" y="1914677"/>
                  <a:ext cx="55405" cy="169099"/>
                </a:xfrm>
                <a:prstGeom prst="rect">
                  <a:avLst/>
                </a:prstGeom>
                <a:noFill/>
                <a:ln>
                  <a:noFill/>
                </a:ln>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7"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rPr>
                    <a:t>-</a:t>
                  </a: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grpSp>
        <p:sp>
          <p:nvSpPr>
            <p:cNvPr id="91" name="TextBox 90">
              <a:extLst>
                <a:ext uri="{FF2B5EF4-FFF2-40B4-BE49-F238E27FC236}">
                  <a16:creationId xmlns:a16="http://schemas.microsoft.com/office/drawing/2014/main" id="{22807639-599D-F945-170B-5E895EAA173D}"/>
                </a:ext>
              </a:extLst>
            </p:cNvPr>
            <p:cNvSpPr txBox="1"/>
            <p:nvPr/>
          </p:nvSpPr>
          <p:spPr>
            <a:xfrm>
              <a:off x="9424554" y="3888468"/>
              <a:ext cx="1094517"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Unmanaged Kubernetes</a:t>
              </a:r>
            </a:p>
          </p:txBody>
        </p:sp>
        <p:grpSp>
          <p:nvGrpSpPr>
            <p:cNvPr id="1031" name="Group 1030">
              <a:extLst>
                <a:ext uri="{FF2B5EF4-FFF2-40B4-BE49-F238E27FC236}">
                  <a16:creationId xmlns:a16="http://schemas.microsoft.com/office/drawing/2014/main" id="{4410830A-2630-6E07-6E67-2F3D8228858E}"/>
                </a:ext>
                <a:ext uri="{C183D7F6-B498-43B3-948B-1728B52AA6E4}">
                  <adec:decorative xmlns:adec="http://schemas.microsoft.com/office/drawing/2017/decorative" val="1"/>
                </a:ext>
              </a:extLst>
            </p:cNvPr>
            <p:cNvGrpSpPr/>
            <p:nvPr/>
          </p:nvGrpSpPr>
          <p:grpSpPr>
            <a:xfrm>
              <a:off x="9837882" y="3587359"/>
              <a:ext cx="306649" cy="276191"/>
              <a:chOff x="10583774" y="3980769"/>
              <a:chExt cx="311683" cy="281729"/>
            </a:xfrm>
          </p:grpSpPr>
          <p:pic>
            <p:nvPicPr>
              <p:cNvPr id="112" name="Picture 6">
                <a:extLst>
                  <a:ext uri="{FF2B5EF4-FFF2-40B4-BE49-F238E27FC236}">
                    <a16:creationId xmlns:a16="http://schemas.microsoft.com/office/drawing/2014/main" id="{F8B90020-6499-C264-5D42-CAE7BD6A12EF}"/>
                  </a:ext>
                </a:extLst>
              </p:cNvPr>
              <p:cNvPicPr>
                <a:picLocks noChangeAspect="1" noChangeArrowheads="1"/>
              </p:cNvPicPr>
              <p:nvPr/>
            </p:nvPicPr>
            <p:blipFill>
              <a:blip r:embed="rId46">
                <a:extLst>
                  <a:ext uri="{28A0092B-C50C-407E-A947-70E740481C1C}">
                    <a14:useLocalDpi xmlns:a14="http://schemas.microsoft.com/office/drawing/2010/main"/>
                  </a:ext>
                </a:extLst>
              </a:blip>
              <a:srcRect/>
              <a:stretch>
                <a:fillRect/>
              </a:stretch>
            </p:blipFill>
            <p:spPr bwMode="auto">
              <a:xfrm>
                <a:off x="10583774" y="3980769"/>
                <a:ext cx="278377" cy="269923"/>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5A1AEB01-F656-3509-2187-EC177014447D}"/>
                  </a:ext>
                </a:extLst>
              </p:cNvPr>
              <p:cNvGrpSpPr/>
              <p:nvPr/>
            </p:nvGrpSpPr>
            <p:grpSpPr>
              <a:xfrm>
                <a:off x="10758957" y="4093399"/>
                <a:ext cx="136500" cy="169099"/>
                <a:chOff x="10968331" y="1914677"/>
                <a:chExt cx="136500" cy="169099"/>
              </a:xfrm>
            </p:grpSpPr>
            <p:sp>
              <p:nvSpPr>
                <p:cNvPr id="114" name="Oval 113">
                  <a:extLst>
                    <a:ext uri="{FF2B5EF4-FFF2-40B4-BE49-F238E27FC236}">
                      <a16:creationId xmlns:a16="http://schemas.microsoft.com/office/drawing/2014/main" id="{DB17C869-1DCD-8A99-04D4-DA9AED054054}"/>
                    </a:ext>
                  </a:extLst>
                </p:cNvPr>
                <p:cNvSpPr/>
                <p:nvPr/>
              </p:nvSpPr>
              <p:spPr bwMode="auto">
                <a:xfrm>
                  <a:off x="10968331" y="1942971"/>
                  <a:ext cx="136500" cy="1365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D87932FB-1BF4-0A5C-5550-5DAE06C153D7}"/>
                    </a:ext>
                  </a:extLst>
                </p:cNvPr>
                <p:cNvSpPr txBox="1"/>
                <p:nvPr/>
              </p:nvSpPr>
              <p:spPr>
                <a:xfrm>
                  <a:off x="11008528" y="1914677"/>
                  <a:ext cx="55405" cy="169099"/>
                </a:xfrm>
                <a:prstGeom prst="rect">
                  <a:avLst/>
                </a:prstGeom>
                <a:noFill/>
                <a:ln>
                  <a:noFill/>
                </a:ln>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7"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rPr>
                    <a:t>-</a:t>
                  </a: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grpSp>
        <p:sp>
          <p:nvSpPr>
            <p:cNvPr id="76" name="TextBox 75">
              <a:extLst>
                <a:ext uri="{FF2B5EF4-FFF2-40B4-BE49-F238E27FC236}">
                  <a16:creationId xmlns:a16="http://schemas.microsoft.com/office/drawing/2014/main" id="{B86CACBC-48DD-FFCE-A622-1DDAD9027C48}"/>
                </a:ext>
              </a:extLst>
            </p:cNvPr>
            <p:cNvSpPr txBox="1"/>
            <p:nvPr/>
          </p:nvSpPr>
          <p:spPr>
            <a:xfrm>
              <a:off x="11033365" y="3175408"/>
              <a:ext cx="437577" cy="105619"/>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SQL on VM</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81" name="TextBox 80">
              <a:extLst>
                <a:ext uri="{FF2B5EF4-FFF2-40B4-BE49-F238E27FC236}">
                  <a16:creationId xmlns:a16="http://schemas.microsoft.com/office/drawing/2014/main" id="{5974AB8A-F9A4-156D-31D7-937308A8A0A6}"/>
                </a:ext>
              </a:extLst>
            </p:cNvPr>
            <p:cNvSpPr txBox="1"/>
            <p:nvPr/>
          </p:nvSpPr>
          <p:spPr>
            <a:xfrm>
              <a:off x="9437375" y="4646379"/>
              <a:ext cx="1094517" cy="123096"/>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Unmanaged Kubernetes</a:t>
              </a:r>
            </a:p>
          </p:txBody>
        </p:sp>
        <p:grpSp>
          <p:nvGrpSpPr>
            <p:cNvPr id="1032" name="Group 1031">
              <a:extLst>
                <a:ext uri="{FF2B5EF4-FFF2-40B4-BE49-F238E27FC236}">
                  <a16:creationId xmlns:a16="http://schemas.microsoft.com/office/drawing/2014/main" id="{DA58CFBF-B800-5FDA-E457-3FFEA76F7DA8}"/>
                </a:ext>
              </a:extLst>
            </p:cNvPr>
            <p:cNvGrpSpPr/>
            <p:nvPr/>
          </p:nvGrpSpPr>
          <p:grpSpPr>
            <a:xfrm>
              <a:off x="9832713" y="4346119"/>
              <a:ext cx="306649" cy="276191"/>
              <a:chOff x="10583774" y="3980769"/>
              <a:chExt cx="311683" cy="281729"/>
            </a:xfrm>
          </p:grpSpPr>
          <p:pic>
            <p:nvPicPr>
              <p:cNvPr id="1033" name="Picture 6">
                <a:extLst>
                  <a:ext uri="{FF2B5EF4-FFF2-40B4-BE49-F238E27FC236}">
                    <a16:creationId xmlns:a16="http://schemas.microsoft.com/office/drawing/2014/main" id="{A2961235-CD05-732D-89CD-174BD741FDA4}"/>
                  </a:ext>
                </a:extLst>
              </p:cNvPr>
              <p:cNvPicPr>
                <a:picLocks noChangeAspect="1" noChangeArrowheads="1"/>
              </p:cNvPicPr>
              <p:nvPr/>
            </p:nvPicPr>
            <p:blipFill>
              <a:blip r:embed="rId46">
                <a:extLst>
                  <a:ext uri="{28A0092B-C50C-407E-A947-70E740481C1C}">
                    <a14:useLocalDpi xmlns:a14="http://schemas.microsoft.com/office/drawing/2010/main"/>
                  </a:ext>
                </a:extLst>
              </a:blip>
              <a:srcRect/>
              <a:stretch>
                <a:fillRect/>
              </a:stretch>
            </p:blipFill>
            <p:spPr bwMode="auto">
              <a:xfrm>
                <a:off x="10583774" y="3980769"/>
                <a:ext cx="278377" cy="269923"/>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034" name="Group 1033">
                <a:extLst>
                  <a:ext uri="{FF2B5EF4-FFF2-40B4-BE49-F238E27FC236}">
                    <a16:creationId xmlns:a16="http://schemas.microsoft.com/office/drawing/2014/main" id="{DEBCEC69-6C64-5362-E399-6C3312BF5778}"/>
                  </a:ext>
                </a:extLst>
              </p:cNvPr>
              <p:cNvGrpSpPr/>
              <p:nvPr/>
            </p:nvGrpSpPr>
            <p:grpSpPr>
              <a:xfrm>
                <a:off x="10758957" y="4093399"/>
                <a:ext cx="136500" cy="169099"/>
                <a:chOff x="10968331" y="1914677"/>
                <a:chExt cx="136500" cy="169099"/>
              </a:xfrm>
            </p:grpSpPr>
            <p:sp>
              <p:nvSpPr>
                <p:cNvPr id="1035" name="Oval 1034">
                  <a:extLst>
                    <a:ext uri="{FF2B5EF4-FFF2-40B4-BE49-F238E27FC236}">
                      <a16:creationId xmlns:a16="http://schemas.microsoft.com/office/drawing/2014/main" id="{0EBBF30A-0B23-59DD-ACD3-52A88AA9FD6B}"/>
                    </a:ext>
                  </a:extLst>
                </p:cNvPr>
                <p:cNvSpPr/>
                <p:nvPr/>
              </p:nvSpPr>
              <p:spPr bwMode="auto">
                <a:xfrm>
                  <a:off x="10968331" y="1942971"/>
                  <a:ext cx="136500" cy="1365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Segoe UI" pitchFamily="34" charset="0"/>
                    <a:cs typeface="Segoe UI" pitchFamily="34" charset="0"/>
                  </a:endParaRPr>
                </a:p>
              </p:txBody>
            </p:sp>
            <p:sp>
              <p:nvSpPr>
                <p:cNvPr id="1036" name="TextBox 1035">
                  <a:extLst>
                    <a:ext uri="{FF2B5EF4-FFF2-40B4-BE49-F238E27FC236}">
                      <a16:creationId xmlns:a16="http://schemas.microsoft.com/office/drawing/2014/main" id="{FC2C6B7D-770E-5004-5220-BC56A42296C3}"/>
                    </a:ext>
                  </a:extLst>
                </p:cNvPr>
                <p:cNvSpPr txBox="1"/>
                <p:nvPr/>
              </p:nvSpPr>
              <p:spPr>
                <a:xfrm>
                  <a:off x="11008528" y="1914677"/>
                  <a:ext cx="55405" cy="169099"/>
                </a:xfrm>
                <a:prstGeom prst="rect">
                  <a:avLst/>
                </a:prstGeom>
                <a:noFill/>
                <a:ln>
                  <a:noFill/>
                </a:ln>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7"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rPr>
                    <a:t>-</a:t>
                  </a: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grpSp>
        <p:pic>
          <p:nvPicPr>
            <p:cNvPr id="1038" name="Graphic 1037">
              <a:extLst>
                <a:ext uri="{FF2B5EF4-FFF2-40B4-BE49-F238E27FC236}">
                  <a16:creationId xmlns:a16="http://schemas.microsoft.com/office/drawing/2014/main" id="{74F06697-DC87-69F8-856E-4179D2D59A67}"/>
                </a:ext>
                <a:ext uri="{C183D7F6-B498-43B3-948B-1728B52AA6E4}">
                  <adec:decorative xmlns:adec="http://schemas.microsoft.com/office/drawing/2017/decorative" val="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9524171" y="2913224"/>
              <a:ext cx="243877" cy="243007"/>
            </a:xfrm>
            <a:prstGeom prst="rect">
              <a:avLst/>
            </a:prstGeom>
          </p:spPr>
        </p:pic>
        <p:cxnSp>
          <p:nvCxnSpPr>
            <p:cNvPr id="1344" name="Straight Connector 1343">
              <a:extLst>
                <a:ext uri="{FF2B5EF4-FFF2-40B4-BE49-F238E27FC236}">
                  <a16:creationId xmlns:a16="http://schemas.microsoft.com/office/drawing/2014/main" id="{FF239E0B-E150-189B-8717-E8C0FBD52AFE}"/>
                </a:ext>
              </a:extLst>
            </p:cNvPr>
            <p:cNvCxnSpPr>
              <a:cxnSpLocks/>
            </p:cNvCxnSpPr>
            <p:nvPr/>
          </p:nvCxnSpPr>
          <p:spPr>
            <a:xfrm>
              <a:off x="6431229" y="2025927"/>
              <a:ext cx="5033768" cy="0"/>
            </a:xfrm>
            <a:prstGeom prst="line">
              <a:avLst/>
            </a:prstGeom>
            <a:ln>
              <a:noFill/>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346" name="Straight Connector 1345">
              <a:extLst>
                <a:ext uri="{FF2B5EF4-FFF2-40B4-BE49-F238E27FC236}">
                  <a16:creationId xmlns:a16="http://schemas.microsoft.com/office/drawing/2014/main" id="{3300FE5F-BCB3-0726-2850-B9022E6A3264}"/>
                </a:ext>
              </a:extLst>
            </p:cNvPr>
            <p:cNvCxnSpPr>
              <a:cxnSpLocks/>
            </p:cNvCxnSpPr>
            <p:nvPr/>
          </p:nvCxnSpPr>
          <p:spPr>
            <a:xfrm>
              <a:off x="6431229" y="2749143"/>
              <a:ext cx="5033768" cy="0"/>
            </a:xfrm>
            <a:prstGeom prst="line">
              <a:avLst/>
            </a:prstGeom>
            <a:ln>
              <a:noFill/>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E401334A-F10C-5A17-D0BA-E896FFCC2C12}"/>
                </a:ext>
              </a:extLst>
            </p:cNvPr>
            <p:cNvCxnSpPr>
              <a:cxnSpLocks/>
            </p:cNvCxnSpPr>
            <p:nvPr/>
          </p:nvCxnSpPr>
          <p:spPr>
            <a:xfrm>
              <a:off x="6431229" y="3472359"/>
              <a:ext cx="5033768" cy="0"/>
            </a:xfrm>
            <a:prstGeom prst="line">
              <a:avLst/>
            </a:prstGeom>
            <a:ln>
              <a:noFill/>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B6259BF2-56F0-059F-B456-D9C840DDCEA9}"/>
                </a:ext>
              </a:extLst>
            </p:cNvPr>
            <p:cNvCxnSpPr>
              <a:cxnSpLocks/>
            </p:cNvCxnSpPr>
            <p:nvPr/>
          </p:nvCxnSpPr>
          <p:spPr>
            <a:xfrm>
              <a:off x="6431229" y="4195575"/>
              <a:ext cx="5033768" cy="0"/>
            </a:xfrm>
            <a:prstGeom prst="line">
              <a:avLst/>
            </a:prstGeom>
            <a:ln>
              <a:noFill/>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349" name="Straight Connector 1348">
              <a:extLst>
                <a:ext uri="{FF2B5EF4-FFF2-40B4-BE49-F238E27FC236}">
                  <a16:creationId xmlns:a16="http://schemas.microsoft.com/office/drawing/2014/main" id="{9E469D80-1D62-1DFA-FA5F-D41380FF7815}"/>
                </a:ext>
              </a:extLst>
            </p:cNvPr>
            <p:cNvCxnSpPr>
              <a:cxnSpLocks/>
            </p:cNvCxnSpPr>
            <p:nvPr/>
          </p:nvCxnSpPr>
          <p:spPr>
            <a:xfrm>
              <a:off x="6431229" y="4922335"/>
              <a:ext cx="5033768" cy="0"/>
            </a:xfrm>
            <a:prstGeom prst="line">
              <a:avLst/>
            </a:prstGeom>
            <a:ln>
              <a:noFill/>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1345" name="Graphic 1344">
              <a:extLst>
                <a:ext uri="{FF2B5EF4-FFF2-40B4-BE49-F238E27FC236}">
                  <a16:creationId xmlns:a16="http://schemas.microsoft.com/office/drawing/2014/main" id="{4ED6B841-1037-38DE-8E37-ECE4D539013F}"/>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1113132" y="2950190"/>
              <a:ext cx="265655" cy="253187"/>
            </a:xfrm>
            <a:prstGeom prst="rect">
              <a:avLst/>
            </a:prstGeom>
          </p:spPr>
        </p:pic>
        <p:sp>
          <p:nvSpPr>
            <p:cNvPr id="1350" name="TextBox 1349">
              <a:extLst>
                <a:ext uri="{FF2B5EF4-FFF2-40B4-BE49-F238E27FC236}">
                  <a16:creationId xmlns:a16="http://schemas.microsoft.com/office/drawing/2014/main" id="{29799DCF-C589-2CEC-CED5-82A907EA5612}"/>
                </a:ext>
              </a:extLst>
            </p:cNvPr>
            <p:cNvSpPr txBox="1"/>
            <p:nvPr/>
          </p:nvSpPr>
          <p:spPr>
            <a:xfrm>
              <a:off x="8897124" y="3889121"/>
              <a:ext cx="437577" cy="105619"/>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SQL on VM</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1351" name="Graphic 1350">
              <a:extLst>
                <a:ext uri="{FF2B5EF4-FFF2-40B4-BE49-F238E27FC236}">
                  <a16:creationId xmlns:a16="http://schemas.microsoft.com/office/drawing/2014/main" id="{657EE025-5373-D0DC-F71B-1B905BA284DF}"/>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8976891" y="3629178"/>
              <a:ext cx="265655" cy="253187"/>
            </a:xfrm>
            <a:prstGeom prst="rect">
              <a:avLst/>
            </a:prstGeom>
          </p:spPr>
        </p:pic>
        <p:sp>
          <p:nvSpPr>
            <p:cNvPr id="1352" name="TextBox 1351">
              <a:extLst>
                <a:ext uri="{FF2B5EF4-FFF2-40B4-BE49-F238E27FC236}">
                  <a16:creationId xmlns:a16="http://schemas.microsoft.com/office/drawing/2014/main" id="{463FF38F-5A03-C7E3-D854-22D9B249694C}"/>
                </a:ext>
              </a:extLst>
            </p:cNvPr>
            <p:cNvSpPr txBox="1"/>
            <p:nvPr/>
          </p:nvSpPr>
          <p:spPr>
            <a:xfrm>
              <a:off x="8920693" y="4652364"/>
              <a:ext cx="437577" cy="105619"/>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SQL on VM</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1353" name="Graphic 1352">
              <a:extLst>
                <a:ext uri="{FF2B5EF4-FFF2-40B4-BE49-F238E27FC236}">
                  <a16:creationId xmlns:a16="http://schemas.microsoft.com/office/drawing/2014/main" id="{286A08DC-6E3D-BE2D-A3D0-0583A41A74B9}"/>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006960" y="4374500"/>
              <a:ext cx="265655" cy="253187"/>
            </a:xfrm>
            <a:prstGeom prst="rect">
              <a:avLst/>
            </a:prstGeom>
          </p:spPr>
        </p:pic>
        <p:pic>
          <p:nvPicPr>
            <p:cNvPr id="1354" name="Graphic 1353">
              <a:extLst>
                <a:ext uri="{FF2B5EF4-FFF2-40B4-BE49-F238E27FC236}">
                  <a16:creationId xmlns:a16="http://schemas.microsoft.com/office/drawing/2014/main" id="{386A1930-AD49-7AEF-B54A-E99FD37AAC2C}"/>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8247722" y="5081493"/>
              <a:ext cx="265655" cy="253187"/>
            </a:xfrm>
            <a:prstGeom prst="rect">
              <a:avLst/>
            </a:prstGeom>
          </p:spPr>
        </p:pic>
      </p:grpSp>
      <p:grpSp>
        <p:nvGrpSpPr>
          <p:cNvPr id="1355" name="Group 1354">
            <a:extLst>
              <a:ext uri="{FF2B5EF4-FFF2-40B4-BE49-F238E27FC236}">
                <a16:creationId xmlns:a16="http://schemas.microsoft.com/office/drawing/2014/main" id="{8581CC21-6FB8-5B94-EB8A-8E28065A3188}"/>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1358" name="Rectangle: Rounded Corners 1357">
              <a:extLst>
                <a:ext uri="{FF2B5EF4-FFF2-40B4-BE49-F238E27FC236}">
                  <a16:creationId xmlns:a16="http://schemas.microsoft.com/office/drawing/2014/main" id="{E3A5F052-7766-C4B8-0929-D003A4C01CB1}"/>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59" name="TextBox 1358">
              <a:extLst>
                <a:ext uri="{FF2B5EF4-FFF2-40B4-BE49-F238E27FC236}">
                  <a16:creationId xmlns:a16="http://schemas.microsoft.com/office/drawing/2014/main" id="{1A6AD589-F7FF-69EF-B0F2-B6E4E7DE9F84}"/>
                </a:ext>
              </a:extLst>
            </p:cNvPr>
            <p:cNvSpPr txBox="1"/>
            <p:nvPr/>
          </p:nvSpPr>
          <p:spPr>
            <a:xfrm>
              <a:off x="10848975" y="563209"/>
              <a:ext cx="765550" cy="276999"/>
            </a:xfrm>
            <a:prstGeom prst="rect">
              <a:avLst/>
            </a:prstGeom>
            <a:noFill/>
          </p:spPr>
          <p:txBody>
            <a:bodyPr wrap="square">
              <a:spAutoFit/>
            </a:bodyPr>
            <a:lstStyle/>
            <a:p>
              <a:pPr algn="r"/>
              <a:r>
                <a:rPr lang="en-US" sz="1200">
                  <a:solidFill>
                    <a:schemeClr val="bg1"/>
                  </a:solidFill>
                </a:rPr>
                <a:t>Platform</a:t>
              </a:r>
            </a:p>
          </p:txBody>
        </p:sp>
        <p:pic>
          <p:nvPicPr>
            <p:cNvPr id="1360" name="Graphic 1359">
              <a:extLst>
                <a:ext uri="{FF2B5EF4-FFF2-40B4-BE49-F238E27FC236}">
                  <a16:creationId xmlns:a16="http://schemas.microsoft.com/office/drawing/2014/main" id="{043FBA89-1F9B-5C87-EF49-F7DC526A3C2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638988" y="568048"/>
              <a:ext cx="267320" cy="267320"/>
            </a:xfrm>
            <a:prstGeom prst="rect">
              <a:avLst/>
            </a:prstGeom>
          </p:spPr>
        </p:pic>
      </p:grpSp>
    </p:spTree>
    <p:extLst>
      <p:ext uri="{BB962C8B-B14F-4D97-AF65-F5344CB8AC3E}">
        <p14:creationId xmlns:p14="http://schemas.microsoft.com/office/powerpoint/2010/main" val="416462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7B30D-D6AD-1164-4C48-E1D39E77740F}"/>
              </a:ext>
            </a:extLst>
          </p:cNvPr>
          <p:cNvSpPr txBox="1">
            <a:spLocks noGrp="1"/>
          </p:cNvSpPr>
          <p:nvPr>
            <p:ph type="title" idx="4294967295"/>
          </p:nvPr>
        </p:nvSpPr>
        <p:spPr>
          <a:xfrm>
            <a:off x="493052" y="349031"/>
            <a:ext cx="9392093"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srgbClr val="0078D4"/>
                </a:solidFill>
                <a:effectLst/>
                <a:uLnTx/>
                <a:uFillTx/>
                <a:latin typeface="+mj-lt"/>
                <a:ea typeface="+mj-lt"/>
                <a:cs typeface="Segoe UI Semibold"/>
              </a:rPr>
              <a:t>Innovate confidently with a responsible AI platform</a:t>
            </a:r>
            <a:endParaRPr kumimoji="0" lang="en-US" sz="3200" b="0" i="0" u="none" strike="noStrike" kern="1200" cap="none" spc="0" normalizeH="0" baseline="0" noProof="0" dirty="0">
              <a:ln>
                <a:noFill/>
              </a:ln>
              <a:solidFill>
                <a:srgbClr val="0078D4"/>
              </a:solidFill>
              <a:effectLst/>
              <a:uLnTx/>
              <a:uFillTx/>
              <a:latin typeface="+mj-lt"/>
              <a:ea typeface="+mn-ea"/>
              <a:cs typeface="+mn-cs"/>
            </a:endParaRPr>
          </a:p>
        </p:txBody>
      </p:sp>
      <p:sp>
        <p:nvSpPr>
          <p:cNvPr id="11" name="Rectangle: Rounded Corners 5">
            <a:extLst>
              <a:ext uri="{FF2B5EF4-FFF2-40B4-BE49-F238E27FC236}">
                <a16:creationId xmlns:a16="http://schemas.microsoft.com/office/drawing/2014/main" id="{451D71BD-6466-7B5B-E14B-0D54E78361C0}"/>
              </a:ext>
              <a:ext uri="{C183D7F6-B498-43B3-948B-1728B52AA6E4}">
                <adec:decorative xmlns:adec="http://schemas.microsoft.com/office/drawing/2017/decorative" val="1"/>
              </a:ext>
            </a:extLst>
          </p:cNvPr>
          <p:cNvSpPr/>
          <p:nvPr/>
        </p:nvSpPr>
        <p:spPr bwMode="auto">
          <a:xfrm>
            <a:off x="1909961" y="1475411"/>
            <a:ext cx="9624169" cy="1327145"/>
          </a:xfrm>
          <a:prstGeom prst="roundRect">
            <a:avLst>
              <a:gd name="adj" fmla="val 7361"/>
            </a:avLst>
          </a:prstGeom>
          <a:noFill/>
          <a:ln w="22225" cap="flat">
            <a:solidFill>
              <a:srgbClr val="D9D9D6"/>
            </a:solid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Segoe UI Semibold" panose="020B0702040204020203" pitchFamily="34" charset="0"/>
              <a:ea typeface="+mn-ea"/>
              <a:cs typeface="+mn-cs"/>
            </a:endParaRPr>
          </a:p>
        </p:txBody>
      </p:sp>
      <p:sp>
        <p:nvSpPr>
          <p:cNvPr id="13" name="TextBox 12">
            <a:extLst>
              <a:ext uri="{FF2B5EF4-FFF2-40B4-BE49-F238E27FC236}">
                <a16:creationId xmlns:a16="http://schemas.microsoft.com/office/drawing/2014/main" id="{DA0B8C64-FFDD-8728-B63D-38FB61F81A8E}"/>
              </a:ext>
            </a:extLst>
          </p:cNvPr>
          <p:cNvSpPr txBox="1"/>
          <p:nvPr/>
        </p:nvSpPr>
        <p:spPr>
          <a:xfrm>
            <a:off x="2480819" y="5501961"/>
            <a:ext cx="8392134" cy="246221"/>
          </a:xfrm>
          <a:prstGeom prst="rect">
            <a:avLst/>
          </a:prstGeom>
          <a:noFill/>
        </p:spPr>
        <p:txBody>
          <a:bodyPr wrap="square" lIns="0" tIns="0" rIns="0" bIns="0" rtlCol="0">
            <a:spAutoFit/>
          </a:bodyPr>
          <a:lstStyle/>
          <a:p>
            <a:pPr algn="ctr"/>
            <a:r>
              <a:rPr lang="en-US" sz="1600">
                <a:latin typeface="Segoe UI" panose="020B0502040204020203" pitchFamily="34" charset="0"/>
                <a:cs typeface="Segoe UI" panose="020B0502040204020203" pitchFamily="34" charset="0"/>
              </a:rPr>
              <a:t>Product development requirements that Microsoft follows to implement responsible AI</a:t>
            </a:r>
          </a:p>
        </p:txBody>
      </p:sp>
      <p:sp>
        <p:nvSpPr>
          <p:cNvPr id="16" name="TextBox 15">
            <a:extLst>
              <a:ext uri="{FF2B5EF4-FFF2-40B4-BE49-F238E27FC236}">
                <a16:creationId xmlns:a16="http://schemas.microsoft.com/office/drawing/2014/main" id="{55B7003F-A975-4ECB-FFDC-8C57CDEBFEC2}"/>
              </a:ext>
            </a:extLst>
          </p:cNvPr>
          <p:cNvSpPr txBox="1"/>
          <p:nvPr/>
        </p:nvSpPr>
        <p:spPr>
          <a:xfrm>
            <a:off x="2618925" y="1769651"/>
            <a:ext cx="180701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Detect and assign severity scores to unsafe content</a:t>
            </a:r>
          </a:p>
        </p:txBody>
      </p:sp>
      <p:sp>
        <p:nvSpPr>
          <p:cNvPr id="20" name="TextBox 19">
            <a:extLst>
              <a:ext uri="{FF2B5EF4-FFF2-40B4-BE49-F238E27FC236}">
                <a16:creationId xmlns:a16="http://schemas.microsoft.com/office/drawing/2014/main" id="{95A12346-0AE8-D046-533C-67E841F84ED2}"/>
              </a:ext>
            </a:extLst>
          </p:cNvPr>
          <p:cNvSpPr txBox="1"/>
          <p:nvPr/>
        </p:nvSpPr>
        <p:spPr>
          <a:xfrm>
            <a:off x="5523782" y="1891348"/>
            <a:ext cx="230621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Works on human/AI generated content</a:t>
            </a:r>
          </a:p>
        </p:txBody>
      </p:sp>
      <p:sp>
        <p:nvSpPr>
          <p:cNvPr id="22" name="TextBox 21">
            <a:extLst>
              <a:ext uri="{FF2B5EF4-FFF2-40B4-BE49-F238E27FC236}">
                <a16:creationId xmlns:a16="http://schemas.microsoft.com/office/drawing/2014/main" id="{3E9BD767-BBE5-B6C6-902B-430C63F5C9B7}"/>
              </a:ext>
            </a:extLst>
          </p:cNvPr>
          <p:cNvSpPr txBox="1"/>
          <p:nvPr/>
        </p:nvSpPr>
        <p:spPr>
          <a:xfrm>
            <a:off x="8635175" y="1768238"/>
            <a:ext cx="227340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Available as a Service (API) and integrated across Azure AI </a:t>
            </a:r>
          </a:p>
        </p:txBody>
      </p:sp>
      <p:sp>
        <p:nvSpPr>
          <p:cNvPr id="23" name="TextBox 22">
            <a:extLst>
              <a:ext uri="{FF2B5EF4-FFF2-40B4-BE49-F238E27FC236}">
                <a16:creationId xmlns:a16="http://schemas.microsoft.com/office/drawing/2014/main" id="{71E0B404-46A3-9B71-5612-5303D5623DB4}"/>
              </a:ext>
            </a:extLst>
          </p:cNvPr>
          <p:cNvSpPr txBox="1"/>
          <p:nvPr/>
        </p:nvSpPr>
        <p:spPr>
          <a:xfrm>
            <a:off x="5126457" y="1281514"/>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t>Azure AI Content Safety</a:t>
            </a:r>
          </a:p>
        </p:txBody>
      </p:sp>
      <p:sp>
        <p:nvSpPr>
          <p:cNvPr id="24" name="Rectangle: Rounded Corners 5">
            <a:extLst>
              <a:ext uri="{FF2B5EF4-FFF2-40B4-BE49-F238E27FC236}">
                <a16:creationId xmlns:a16="http://schemas.microsoft.com/office/drawing/2014/main" id="{4FB6260F-8C74-9F73-EE70-FC5DFAD892B9}"/>
              </a:ext>
              <a:ext uri="{C183D7F6-B498-43B3-948B-1728B52AA6E4}">
                <adec:decorative xmlns:adec="http://schemas.microsoft.com/office/drawing/2017/decorative" val="1"/>
              </a:ext>
            </a:extLst>
          </p:cNvPr>
          <p:cNvSpPr/>
          <p:nvPr/>
        </p:nvSpPr>
        <p:spPr bwMode="auto">
          <a:xfrm>
            <a:off x="1909961" y="3200181"/>
            <a:ext cx="9624169" cy="1327145"/>
          </a:xfrm>
          <a:prstGeom prst="roundRect">
            <a:avLst>
              <a:gd name="adj" fmla="val 7361"/>
            </a:avLst>
          </a:prstGeom>
          <a:noFill/>
          <a:ln w="22225" cap="flat">
            <a:solidFill>
              <a:srgbClr val="D9D9D6"/>
            </a:solid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Segoe UI Semibold" panose="020B0702040204020203" pitchFamily="34" charset="0"/>
              <a:ea typeface="+mn-ea"/>
              <a:cs typeface="+mn-cs"/>
            </a:endParaRPr>
          </a:p>
        </p:txBody>
      </p:sp>
      <p:sp>
        <p:nvSpPr>
          <p:cNvPr id="33" name="TextBox 32">
            <a:extLst>
              <a:ext uri="{FF2B5EF4-FFF2-40B4-BE49-F238E27FC236}">
                <a16:creationId xmlns:a16="http://schemas.microsoft.com/office/drawing/2014/main" id="{905AE2EB-3A30-2F10-AEF5-2051FE659684}"/>
              </a:ext>
            </a:extLst>
          </p:cNvPr>
          <p:cNvSpPr txBox="1"/>
          <p:nvPr/>
        </p:nvSpPr>
        <p:spPr>
          <a:xfrm>
            <a:off x="5126457" y="3017462"/>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t>Responsible AI Toolbox</a:t>
            </a:r>
          </a:p>
        </p:txBody>
      </p:sp>
      <p:sp>
        <p:nvSpPr>
          <p:cNvPr id="39" name="Rectangle: Rounded Corners 5">
            <a:extLst>
              <a:ext uri="{FF2B5EF4-FFF2-40B4-BE49-F238E27FC236}">
                <a16:creationId xmlns:a16="http://schemas.microsoft.com/office/drawing/2014/main" id="{63AED2F0-FD7C-2565-87DD-FF3800483DB9}"/>
              </a:ext>
              <a:ext uri="{C183D7F6-B498-43B3-948B-1728B52AA6E4}">
                <adec:decorative xmlns:adec="http://schemas.microsoft.com/office/drawing/2017/decorative" val="1"/>
              </a:ext>
            </a:extLst>
          </p:cNvPr>
          <p:cNvSpPr/>
          <p:nvPr/>
        </p:nvSpPr>
        <p:spPr bwMode="auto">
          <a:xfrm>
            <a:off x="1909961" y="4923284"/>
            <a:ext cx="9624169" cy="1327145"/>
          </a:xfrm>
          <a:prstGeom prst="roundRect">
            <a:avLst>
              <a:gd name="adj" fmla="val 7361"/>
            </a:avLst>
          </a:prstGeom>
          <a:noFill/>
          <a:ln w="22225" cap="flat">
            <a:solidFill>
              <a:srgbClr val="D9D9D6"/>
            </a:solid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Segoe UI Semibold" panose="020B0702040204020203" pitchFamily="34" charset="0"/>
              <a:ea typeface="+mn-ea"/>
              <a:cs typeface="+mn-cs"/>
            </a:endParaRPr>
          </a:p>
        </p:txBody>
      </p:sp>
      <p:sp>
        <p:nvSpPr>
          <p:cNvPr id="43" name="TextBox 42">
            <a:extLst>
              <a:ext uri="{FF2B5EF4-FFF2-40B4-BE49-F238E27FC236}">
                <a16:creationId xmlns:a16="http://schemas.microsoft.com/office/drawing/2014/main" id="{81F43941-42AC-5629-CB66-CE1ABA4F0050}"/>
              </a:ext>
            </a:extLst>
          </p:cNvPr>
          <p:cNvSpPr txBox="1"/>
          <p:nvPr/>
        </p:nvSpPr>
        <p:spPr>
          <a:xfrm>
            <a:off x="5126457" y="4743899"/>
            <a:ext cx="3191177" cy="362104"/>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t>Responsible AI Standard</a:t>
            </a:r>
          </a:p>
        </p:txBody>
      </p:sp>
      <p:sp>
        <p:nvSpPr>
          <p:cNvPr id="45" name="TextBox 44">
            <a:extLst>
              <a:ext uri="{FF2B5EF4-FFF2-40B4-BE49-F238E27FC236}">
                <a16:creationId xmlns:a16="http://schemas.microsoft.com/office/drawing/2014/main" id="{77462D6E-EE79-574A-9F07-4EAE5E1E1076}"/>
              </a:ext>
            </a:extLst>
          </p:cNvPr>
          <p:cNvSpPr txBox="1"/>
          <p:nvPr/>
        </p:nvSpPr>
        <p:spPr>
          <a:xfrm>
            <a:off x="2360196" y="3719454"/>
            <a:ext cx="8723697" cy="338554"/>
          </a:xfrm>
          <a:prstGeom prst="rect">
            <a:avLst/>
          </a:prstGeom>
          <a:noFill/>
        </p:spPr>
        <p:txBody>
          <a:bodyPr wrap="square">
            <a:spAutoFit/>
          </a:bodyPr>
          <a:lstStyle/>
          <a:p>
            <a:pPr algn="ctr"/>
            <a:r>
              <a:rPr lang="en-US" sz="1600">
                <a:latin typeface="Segoe UI" panose="020B0502040204020203" pitchFamily="34" charset="0"/>
                <a:cs typeface="Segoe UI" panose="020B0502040204020203" pitchFamily="34" charset="0"/>
              </a:rPr>
              <a:t>Suite of open-source tools </a:t>
            </a:r>
            <a:r>
              <a:rPr lang="en-US" sz="1600" b="0" i="0">
                <a:effectLst/>
                <a:highlight>
                  <a:srgbClr val="FFFFFF"/>
                </a:highlight>
                <a:latin typeface="Segoe UI" panose="020B0502040204020203" pitchFamily="34" charset="0"/>
                <a:cs typeface="Segoe UI" panose="020B0502040204020203" pitchFamily="34" charset="0"/>
              </a:rPr>
              <a:t>designed to help you assess, develop, and deploy AI responsibly</a:t>
            </a:r>
            <a:endParaRPr lang="en-US" sz="1600">
              <a:latin typeface="Segoe UI" panose="020B0502040204020203" pitchFamily="34" charset="0"/>
              <a:cs typeface="Segoe UI" panose="020B0502040204020203" pitchFamily="34" charset="0"/>
            </a:endParaRPr>
          </a:p>
        </p:txBody>
      </p:sp>
      <p:sp>
        <p:nvSpPr>
          <p:cNvPr id="46" name="Right Brace 45">
            <a:extLst>
              <a:ext uri="{FF2B5EF4-FFF2-40B4-BE49-F238E27FC236}">
                <a16:creationId xmlns:a16="http://schemas.microsoft.com/office/drawing/2014/main" id="{3C754B92-EDDE-E6DA-70E4-31A9D320122F}"/>
              </a:ext>
              <a:ext uri="{C183D7F6-B498-43B3-948B-1728B52AA6E4}">
                <adec:decorative xmlns:adec="http://schemas.microsoft.com/office/drawing/2017/decorative" val="1"/>
              </a:ext>
            </a:extLst>
          </p:cNvPr>
          <p:cNvSpPr/>
          <p:nvPr/>
        </p:nvSpPr>
        <p:spPr>
          <a:xfrm rot="10800000">
            <a:off x="1492927" y="4923283"/>
            <a:ext cx="214142" cy="1327145"/>
          </a:xfrm>
          <a:prstGeom prst="rightBrace">
            <a:avLst>
              <a:gd name="adj1" fmla="val 36782"/>
              <a:gd name="adj2" fmla="val 50000"/>
            </a:avLst>
          </a:prstGeom>
          <a:noFill/>
          <a:ln w="22225" cap="flat">
            <a:solidFill>
              <a:srgbClr val="D9D9D6"/>
            </a:solid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endParaRPr lang="en-US" sz="2000">
              <a:latin typeface="Segoe UI Semibold" panose="020B0702040204020203" pitchFamily="34" charset="0"/>
            </a:endParaRPr>
          </a:p>
        </p:txBody>
      </p:sp>
      <p:sp>
        <p:nvSpPr>
          <p:cNvPr id="47" name="Right Brace 46">
            <a:extLst>
              <a:ext uri="{FF2B5EF4-FFF2-40B4-BE49-F238E27FC236}">
                <a16:creationId xmlns:a16="http://schemas.microsoft.com/office/drawing/2014/main" id="{226D10D9-525F-CFB3-9762-1005DDAF7091}"/>
              </a:ext>
              <a:ext uri="{C183D7F6-B498-43B3-948B-1728B52AA6E4}">
                <adec:decorative xmlns:adec="http://schemas.microsoft.com/office/drawing/2017/decorative" val="1"/>
              </a:ext>
            </a:extLst>
          </p:cNvPr>
          <p:cNvSpPr/>
          <p:nvPr/>
        </p:nvSpPr>
        <p:spPr>
          <a:xfrm rot="10800000">
            <a:off x="1485497" y="1487782"/>
            <a:ext cx="229002" cy="3039543"/>
          </a:xfrm>
          <a:prstGeom prst="rightBrace">
            <a:avLst>
              <a:gd name="adj1" fmla="val 40848"/>
              <a:gd name="adj2" fmla="val 50000"/>
            </a:avLst>
          </a:prstGeom>
          <a:noFill/>
          <a:ln w="22225" cap="flat">
            <a:solidFill>
              <a:srgbClr val="D9D9D6"/>
            </a:solid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endParaRPr lang="en-US" sz="2000">
              <a:latin typeface="Segoe UI Semibold" panose="020B0702040204020203" pitchFamily="34" charset="0"/>
            </a:endParaRPr>
          </a:p>
        </p:txBody>
      </p:sp>
      <p:sp>
        <p:nvSpPr>
          <p:cNvPr id="48" name="TextBox 47">
            <a:extLst>
              <a:ext uri="{FF2B5EF4-FFF2-40B4-BE49-F238E27FC236}">
                <a16:creationId xmlns:a16="http://schemas.microsoft.com/office/drawing/2014/main" id="{6E9F58F5-4EBC-309A-4014-4180ADA4F4AE}"/>
              </a:ext>
            </a:extLst>
          </p:cNvPr>
          <p:cNvSpPr txBox="1"/>
          <p:nvPr/>
        </p:nvSpPr>
        <p:spPr>
          <a:xfrm rot="16200000" flipH="1">
            <a:off x="-163556" y="2869197"/>
            <a:ext cx="2423612" cy="276999"/>
          </a:xfrm>
          <a:prstGeom prst="rect">
            <a:avLst/>
          </a:prstGeom>
          <a:noFill/>
        </p:spPr>
        <p:txBody>
          <a:bodyPr wrap="none" lIns="0" tIns="0" rIns="0" bIns="0" rtlCol="0">
            <a:spAutoFit/>
          </a:bodyPr>
          <a:lstStyle/>
          <a:p>
            <a:pPr algn="ctr"/>
            <a:r>
              <a:rPr lang="en-US"/>
              <a:t>Implementation Tooling</a:t>
            </a:r>
          </a:p>
        </p:txBody>
      </p:sp>
      <p:sp>
        <p:nvSpPr>
          <p:cNvPr id="49" name="TextBox 48">
            <a:extLst>
              <a:ext uri="{FF2B5EF4-FFF2-40B4-BE49-F238E27FC236}">
                <a16:creationId xmlns:a16="http://schemas.microsoft.com/office/drawing/2014/main" id="{3FDB4238-1F88-FE66-6F99-9D6D480228AA}"/>
              </a:ext>
            </a:extLst>
          </p:cNvPr>
          <p:cNvSpPr txBox="1"/>
          <p:nvPr/>
        </p:nvSpPr>
        <p:spPr>
          <a:xfrm rot="16200000" flipH="1">
            <a:off x="156006" y="5309857"/>
            <a:ext cx="1507489" cy="553998"/>
          </a:xfrm>
          <a:prstGeom prst="rect">
            <a:avLst/>
          </a:prstGeom>
          <a:noFill/>
        </p:spPr>
        <p:txBody>
          <a:bodyPr wrap="square" lIns="0" tIns="0" rIns="0" bIns="0" rtlCol="0">
            <a:spAutoFit/>
          </a:bodyPr>
          <a:lstStyle/>
          <a:p>
            <a:pPr algn="ctr"/>
            <a:r>
              <a:rPr lang="en-US"/>
              <a:t>Foundation &amp; Principles</a:t>
            </a:r>
          </a:p>
        </p:txBody>
      </p:sp>
      <p:grpSp>
        <p:nvGrpSpPr>
          <p:cNvPr id="2" name="Group 1">
            <a:extLst>
              <a:ext uri="{FF2B5EF4-FFF2-40B4-BE49-F238E27FC236}">
                <a16:creationId xmlns:a16="http://schemas.microsoft.com/office/drawing/2014/main" id="{5D32D36A-46FB-2546-C981-CE7F657DD6C0}"/>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4" name="Rectangle: Rounded Corners 3">
              <a:extLst>
                <a:ext uri="{FF2B5EF4-FFF2-40B4-BE49-F238E27FC236}">
                  <a16:creationId xmlns:a16="http://schemas.microsoft.com/office/drawing/2014/main" id="{908870F9-1AFA-3362-E181-97B5033527FB}"/>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750B597-844C-1719-CE5C-C0E26707AEFB}"/>
                </a:ext>
              </a:extLst>
            </p:cNvPr>
            <p:cNvSpPr txBox="1"/>
            <p:nvPr/>
          </p:nvSpPr>
          <p:spPr>
            <a:xfrm>
              <a:off x="10848975" y="563209"/>
              <a:ext cx="765550" cy="276999"/>
            </a:xfrm>
            <a:prstGeom prst="rect">
              <a:avLst/>
            </a:prstGeom>
            <a:noFill/>
          </p:spPr>
          <p:txBody>
            <a:bodyPr wrap="square">
              <a:spAutoFit/>
            </a:bodyPr>
            <a:lstStyle/>
            <a:p>
              <a:pPr algn="r"/>
              <a:r>
                <a:rPr lang="en-US" sz="1200">
                  <a:solidFill>
                    <a:schemeClr val="bg1"/>
                  </a:solidFill>
                </a:rPr>
                <a:t>Platform</a:t>
              </a:r>
            </a:p>
          </p:txBody>
        </p:sp>
        <p:pic>
          <p:nvPicPr>
            <p:cNvPr id="6" name="Graphic 5">
              <a:extLst>
                <a:ext uri="{FF2B5EF4-FFF2-40B4-BE49-F238E27FC236}">
                  <a16:creationId xmlns:a16="http://schemas.microsoft.com/office/drawing/2014/main" id="{CE000F26-9CD3-07B1-B384-AC68E267C8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8988" y="568048"/>
              <a:ext cx="267320" cy="267320"/>
            </a:xfrm>
            <a:prstGeom prst="rect">
              <a:avLst/>
            </a:prstGeom>
          </p:spPr>
        </p:pic>
      </p:grpSp>
    </p:spTree>
    <p:extLst>
      <p:ext uri="{BB962C8B-B14F-4D97-AF65-F5344CB8AC3E}">
        <p14:creationId xmlns:p14="http://schemas.microsoft.com/office/powerpoint/2010/main" val="411583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01327C9-1195-2AF0-73E0-2DFC3D3B9898}"/>
              </a:ext>
            </a:extLst>
          </p:cNvPr>
          <p:cNvSpPr>
            <a:spLocks noGrp="1"/>
          </p:cNvSpPr>
          <p:nvPr>
            <p:ph type="title" idx="4294967295"/>
          </p:nvPr>
        </p:nvSpPr>
        <p:spPr>
          <a:xfrm>
            <a:off x="0" y="471488"/>
            <a:ext cx="9080500" cy="431800"/>
          </a:xfrm>
        </p:spPr>
        <p:txBody>
          <a:bodyPr/>
          <a:lstStyle/>
          <a:p>
            <a:pPr algn="ctr"/>
            <a:r>
              <a:rPr lang="en-US" sz="2800" dirty="0">
                <a:solidFill>
                  <a:srgbClr val="0078D4"/>
                </a:solidFill>
                <a:latin typeface="Segoe Sans Text Semibold" pitchFamily="2" charset="0"/>
                <a:cs typeface="Segoe Sans Text Semibold" pitchFamily="2" charset="0"/>
              </a:rPr>
              <a:t>Deploy foundation models with a built-in safety system using Azure AI</a:t>
            </a:r>
          </a:p>
        </p:txBody>
      </p:sp>
      <p:grpSp>
        <p:nvGrpSpPr>
          <p:cNvPr id="2" name="Group 1" descr="Diagram flow of Azure OpenAI Service">
            <a:extLst>
              <a:ext uri="{FF2B5EF4-FFF2-40B4-BE49-F238E27FC236}">
                <a16:creationId xmlns:a16="http://schemas.microsoft.com/office/drawing/2014/main" id="{958CDF36-339A-F4D2-B5B3-514646B5A6D3}"/>
              </a:ext>
            </a:extLst>
          </p:cNvPr>
          <p:cNvGrpSpPr/>
          <p:nvPr/>
        </p:nvGrpSpPr>
        <p:grpSpPr>
          <a:xfrm>
            <a:off x="727098" y="1612063"/>
            <a:ext cx="10341760" cy="4167077"/>
            <a:chOff x="727098" y="1858640"/>
            <a:chExt cx="10341760" cy="4167077"/>
          </a:xfrm>
        </p:grpSpPr>
        <p:sp>
          <p:nvSpPr>
            <p:cNvPr id="34" name="Trapezoid 33">
              <a:extLst>
                <a:ext uri="{FF2B5EF4-FFF2-40B4-BE49-F238E27FC236}">
                  <a16:creationId xmlns:a16="http://schemas.microsoft.com/office/drawing/2014/main" id="{7D72EE4F-8C9F-D218-C6A4-59A52C0C4265}"/>
                </a:ext>
                <a:ext uri="{C183D7F6-B498-43B3-948B-1728B52AA6E4}">
                  <adec:decorative xmlns:adec="http://schemas.microsoft.com/office/drawing/2017/decorative" val="1"/>
                </a:ext>
              </a:extLst>
            </p:cNvPr>
            <p:cNvSpPr/>
            <p:nvPr/>
          </p:nvSpPr>
          <p:spPr bwMode="auto">
            <a:xfrm>
              <a:off x="5843529" y="4219032"/>
              <a:ext cx="5225329" cy="263476"/>
            </a:xfrm>
            <a:prstGeom prst="trapezoid">
              <a:avLst>
                <a:gd name="adj" fmla="val 94938"/>
              </a:avLst>
            </a:prstGeom>
            <a:solidFill>
              <a:srgbClr val="454142">
                <a:alpha val="80000"/>
              </a:srgbClr>
            </a:solidFill>
            <a:ln w="12700">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4" name="Flowchart: Terminator 36">
              <a:extLst>
                <a:ext uri="{FF2B5EF4-FFF2-40B4-BE49-F238E27FC236}">
                  <a16:creationId xmlns:a16="http://schemas.microsoft.com/office/drawing/2014/main" id="{3485828C-5EFB-1247-BBA5-A5BFC8142ADE}"/>
                </a:ext>
              </a:extLst>
            </p:cNvPr>
            <p:cNvSpPr/>
            <p:nvPr/>
          </p:nvSpPr>
          <p:spPr>
            <a:xfrm>
              <a:off x="6096000" y="3704708"/>
              <a:ext cx="4720388" cy="519097"/>
            </a:xfrm>
            <a:prstGeom prst="rect">
              <a:avLst/>
            </a:prstGeom>
            <a:gradFill>
              <a:gsLst>
                <a:gs pos="100000">
                  <a:srgbClr val="0078D4"/>
                </a:gs>
                <a:gs pos="1000">
                  <a:srgbClr val="005EA4"/>
                </a:gs>
              </a:gsLst>
            </a:gradFill>
            <a:ln w="349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AI Content Safety</a:t>
              </a:r>
            </a:p>
          </p:txBody>
        </p:sp>
        <p:sp>
          <p:nvSpPr>
            <p:cNvPr id="45" name="Rectangle 44">
              <a:extLst>
                <a:ext uri="{FF2B5EF4-FFF2-40B4-BE49-F238E27FC236}">
                  <a16:creationId xmlns:a16="http://schemas.microsoft.com/office/drawing/2014/main" id="{C448BEE4-C14F-534D-BE9D-EAC7CB504CDA}"/>
                </a:ext>
              </a:extLst>
            </p:cNvPr>
            <p:cNvSpPr/>
            <p:nvPr/>
          </p:nvSpPr>
          <p:spPr>
            <a:xfrm>
              <a:off x="1243981" y="1904761"/>
              <a:ext cx="1571973" cy="975985"/>
            </a:xfrm>
            <a:prstGeom prst="rect">
              <a:avLst/>
            </a:prstGeom>
            <a:gradFill flip="none" rotWithShape="1">
              <a:gsLst>
                <a:gs pos="0">
                  <a:srgbClr val="0062AC"/>
                </a:gs>
                <a:gs pos="100000">
                  <a:srgbClr val="0078D4"/>
                </a:gs>
              </a:gsLst>
              <a:lin ang="2700000" scaled="1"/>
              <a:tileRect/>
            </a:gradFill>
            <a:ln w="349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Customer Application</a:t>
              </a:r>
            </a:p>
          </p:txBody>
        </p:sp>
        <p:cxnSp>
          <p:nvCxnSpPr>
            <p:cNvPr id="47" name="Straight Arrow Connector 46">
              <a:extLst>
                <a:ext uri="{FF2B5EF4-FFF2-40B4-BE49-F238E27FC236}">
                  <a16:creationId xmlns:a16="http://schemas.microsoft.com/office/drawing/2014/main" id="{81C9AF49-1028-2842-AC54-57C6EEAE64C5}"/>
                </a:ext>
              </a:extLst>
            </p:cNvPr>
            <p:cNvCxnSpPr>
              <a:cxnSpLocks/>
            </p:cNvCxnSpPr>
            <p:nvPr/>
          </p:nvCxnSpPr>
          <p:spPr>
            <a:xfrm>
              <a:off x="2808635" y="2043306"/>
              <a:ext cx="5398992" cy="0"/>
            </a:xfrm>
            <a:prstGeom prst="straightConnector1">
              <a:avLst/>
            </a:prstGeom>
            <a:ln w="38100">
              <a:gradFill>
                <a:gsLst>
                  <a:gs pos="50000">
                    <a:srgbClr val="C03BC4"/>
                  </a:gs>
                  <a:gs pos="0">
                    <a:srgbClr val="D83B01"/>
                  </a:gs>
                  <a:gs pos="100000">
                    <a:srgbClr val="0078D4"/>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E11628-5A92-A745-BFB6-3CF9FFC41131}"/>
                </a:ext>
              </a:extLst>
            </p:cNvPr>
            <p:cNvCxnSpPr>
              <a:cxnSpLocks/>
            </p:cNvCxnSpPr>
            <p:nvPr/>
          </p:nvCxnSpPr>
          <p:spPr>
            <a:xfrm flipH="1">
              <a:off x="2808635" y="2660258"/>
              <a:ext cx="5444736" cy="0"/>
            </a:xfrm>
            <a:prstGeom prst="straightConnector1">
              <a:avLst/>
            </a:prstGeom>
            <a:ln w="38100">
              <a:gradFill>
                <a:gsLst>
                  <a:gs pos="50000">
                    <a:srgbClr val="C03BC4"/>
                  </a:gs>
                  <a:gs pos="0">
                    <a:srgbClr val="D83B01"/>
                  </a:gs>
                  <a:gs pos="100000">
                    <a:srgbClr val="0078D4"/>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C44855C-D2A0-3348-A887-09263E0CA17E}"/>
                </a:ext>
              </a:extLst>
            </p:cNvPr>
            <p:cNvSpPr txBox="1"/>
            <p:nvPr/>
          </p:nvSpPr>
          <p:spPr>
            <a:xfrm>
              <a:off x="4636372" y="1858640"/>
              <a:ext cx="1315166" cy="369332"/>
            </a:xfrm>
            <a:prstGeom prst="rect">
              <a:avLst/>
            </a:prstGeom>
            <a:gradFill>
              <a:gsLst>
                <a:gs pos="100000">
                  <a:srgbClr val="0078D4"/>
                </a:gs>
                <a:gs pos="1000">
                  <a:srgbClr val="005EA4"/>
                </a:gs>
              </a:gsLst>
              <a:path path="circle">
                <a:fillToRect l="100000" t="100000"/>
              </a:path>
            </a:gra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Prompt</a:t>
              </a:r>
              <a:endParaRPr kumimoji="0" lang="en-US" sz="1800" b="0" i="0" u="none" strike="noStrike" kern="1200" cap="none" spc="0" normalizeH="0" baseline="0" noProof="0">
                <a:ln>
                  <a:noFill/>
                </a:ln>
                <a:solidFill>
                  <a:srgbClr val="FFFFFF"/>
                </a:solidFill>
                <a:effectLst/>
                <a:uLnTx/>
                <a:uFillTx/>
                <a:latin typeface="Segoe UI"/>
                <a:ea typeface="+mn-ea"/>
                <a:cs typeface="Calibri"/>
              </a:endParaRPr>
            </a:p>
          </p:txBody>
        </p:sp>
        <p:sp>
          <p:nvSpPr>
            <p:cNvPr id="50" name="TextBox 49">
              <a:extLst>
                <a:ext uri="{FF2B5EF4-FFF2-40B4-BE49-F238E27FC236}">
                  <a16:creationId xmlns:a16="http://schemas.microsoft.com/office/drawing/2014/main" id="{978FB3B4-B5B6-8545-A8E9-053928070BFA}"/>
                </a:ext>
              </a:extLst>
            </p:cNvPr>
            <p:cNvSpPr txBox="1"/>
            <p:nvPr/>
          </p:nvSpPr>
          <p:spPr>
            <a:xfrm>
              <a:off x="7064050" y="2881137"/>
              <a:ext cx="1175737"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a:ea typeface="+mn-ea"/>
                  <a:cs typeface="Calibri"/>
                </a:rPr>
                <a:t>Filtered Response</a:t>
              </a:r>
            </a:p>
          </p:txBody>
        </p:sp>
        <p:sp>
          <p:nvSpPr>
            <p:cNvPr id="51" name="Rectangle: Rounded Corners 127">
              <a:extLst>
                <a:ext uri="{FF2B5EF4-FFF2-40B4-BE49-F238E27FC236}">
                  <a16:creationId xmlns:a16="http://schemas.microsoft.com/office/drawing/2014/main" id="{A4FCB738-BC04-6E49-A59D-007AF50C0CCF}"/>
                </a:ext>
              </a:extLst>
            </p:cNvPr>
            <p:cNvSpPr/>
            <p:nvPr/>
          </p:nvSpPr>
          <p:spPr>
            <a:xfrm>
              <a:off x="5843529" y="4488010"/>
              <a:ext cx="5225329" cy="1537707"/>
            </a:xfrm>
            <a:prstGeom prst="rect">
              <a:avLst/>
            </a:prstGeom>
            <a:noFill/>
            <a:ln w="31750">
              <a:gradFill>
                <a:gsLst>
                  <a:gs pos="50000">
                    <a:srgbClr val="C03BC4"/>
                  </a:gs>
                  <a:gs pos="0">
                    <a:srgbClr val="D83B01"/>
                  </a:gs>
                  <a:gs pos="100000">
                    <a:srgbClr val="0078D4"/>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7" name="Straight Arrow Connector 56">
              <a:extLst>
                <a:ext uri="{FF2B5EF4-FFF2-40B4-BE49-F238E27FC236}">
                  <a16:creationId xmlns:a16="http://schemas.microsoft.com/office/drawing/2014/main" id="{9B980E95-79AB-5F4D-B9C6-4C7BE4908990}"/>
                </a:ext>
              </a:extLst>
            </p:cNvPr>
            <p:cNvCxnSpPr>
              <a:cxnSpLocks/>
              <a:stCxn id="44" idx="1"/>
            </p:cNvCxnSpPr>
            <p:nvPr/>
          </p:nvCxnSpPr>
          <p:spPr>
            <a:xfrm flipH="1" flipV="1">
              <a:off x="3119041" y="3964256"/>
              <a:ext cx="2976959" cy="1"/>
            </a:xfrm>
            <a:prstGeom prst="straightConnector1">
              <a:avLst/>
            </a:prstGeom>
            <a:ln w="38100">
              <a:gradFill>
                <a:gsLst>
                  <a:gs pos="50000">
                    <a:srgbClr val="C03BC4"/>
                  </a:gs>
                  <a:gs pos="0">
                    <a:srgbClr val="D83B01"/>
                  </a:gs>
                  <a:gs pos="100000">
                    <a:srgbClr val="0078D4"/>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8510136-39BD-764B-88FC-BE8DE7D7616C}"/>
                </a:ext>
              </a:extLst>
            </p:cNvPr>
            <p:cNvCxnSpPr>
              <a:cxnSpLocks/>
            </p:cNvCxnSpPr>
            <p:nvPr/>
          </p:nvCxnSpPr>
          <p:spPr>
            <a:xfrm>
              <a:off x="9655188" y="2905664"/>
              <a:ext cx="0" cy="755462"/>
            </a:xfrm>
            <a:prstGeom prst="straightConnector1">
              <a:avLst/>
            </a:prstGeom>
            <a:ln w="38100">
              <a:gradFill>
                <a:gsLst>
                  <a:gs pos="50000">
                    <a:srgbClr val="C03BC4"/>
                  </a:gs>
                  <a:gs pos="0">
                    <a:srgbClr val="D83B01"/>
                  </a:gs>
                  <a:gs pos="100000">
                    <a:srgbClr val="0078D4"/>
                  </a:gs>
                </a:gsLst>
                <a:lin ang="5400000" scaled="1"/>
              </a:gra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19EFC7-23F0-F040-AC82-C4B06FFAC31F}"/>
                </a:ext>
              </a:extLst>
            </p:cNvPr>
            <p:cNvSpPr/>
            <p:nvPr/>
          </p:nvSpPr>
          <p:spPr>
            <a:xfrm>
              <a:off x="8906627" y="1890619"/>
              <a:ext cx="1909761" cy="982499"/>
            </a:xfrm>
            <a:prstGeom prst="rect">
              <a:avLst/>
            </a:prstGeom>
            <a:gradFill>
              <a:gsLst>
                <a:gs pos="100000">
                  <a:srgbClr val="0078D4"/>
                </a:gs>
                <a:gs pos="1000">
                  <a:srgbClr val="005EA4"/>
                </a:gs>
              </a:gsLst>
            </a:gradFill>
            <a:ln w="349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Azure OpenAI Service Endpoint </a:t>
              </a:r>
            </a:p>
          </p:txBody>
        </p:sp>
        <p:sp>
          <p:nvSpPr>
            <p:cNvPr id="9" name="Graphic 7">
              <a:extLst>
                <a:ext uri="{FF2B5EF4-FFF2-40B4-BE49-F238E27FC236}">
                  <a16:creationId xmlns:a16="http://schemas.microsoft.com/office/drawing/2014/main" id="{6987444E-96C5-473C-CEAA-564A2DD15ED1}"/>
                </a:ext>
              </a:extLst>
            </p:cNvPr>
            <p:cNvSpPr/>
            <p:nvPr/>
          </p:nvSpPr>
          <p:spPr>
            <a:xfrm>
              <a:off x="727098" y="3751005"/>
              <a:ext cx="369113" cy="461511"/>
            </a:xfrm>
            <a:custGeom>
              <a:avLst/>
              <a:gdLst>
                <a:gd name="connsiteX0" fmla="*/ 442912 w 442912"/>
                <a:gd name="connsiteY0" fmla="*/ 394192 h 553640"/>
                <a:gd name="connsiteX1" fmla="*/ 380628 w 442912"/>
                <a:gd name="connsiteY1" fmla="*/ 331907 h 553640"/>
                <a:gd name="connsiteX2" fmla="*/ 62285 w 442912"/>
                <a:gd name="connsiteY2" fmla="*/ 331907 h 553640"/>
                <a:gd name="connsiteX3" fmla="*/ 0 w 442912"/>
                <a:gd name="connsiteY3" fmla="*/ 394192 h 553640"/>
                <a:gd name="connsiteX4" fmla="*/ 0 w 442912"/>
                <a:gd name="connsiteY4" fmla="*/ 394192 h 553640"/>
                <a:gd name="connsiteX5" fmla="*/ 0 w 442912"/>
                <a:gd name="connsiteY5" fmla="*/ 419659 h 553640"/>
                <a:gd name="connsiteX6" fmla="*/ 14118 w 442912"/>
                <a:gd name="connsiteY6" fmla="*/ 463950 h 553640"/>
                <a:gd name="connsiteX7" fmla="*/ 221456 w 442912"/>
                <a:gd name="connsiteY7" fmla="*/ 553640 h 553640"/>
                <a:gd name="connsiteX8" fmla="*/ 428794 w 442912"/>
                <a:gd name="connsiteY8" fmla="*/ 463950 h 553640"/>
                <a:gd name="connsiteX9" fmla="*/ 442912 w 442912"/>
                <a:gd name="connsiteY9" fmla="*/ 419659 h 553640"/>
                <a:gd name="connsiteX10" fmla="*/ 442912 w 442912"/>
                <a:gd name="connsiteY10" fmla="*/ 394192 h 553640"/>
                <a:gd name="connsiteX11" fmla="*/ 442912 w 442912"/>
                <a:gd name="connsiteY11" fmla="*/ 394192 h 553640"/>
                <a:gd name="connsiteX12" fmla="*/ 359866 w 442912"/>
                <a:gd name="connsiteY12" fmla="*/ 138410 h 553640"/>
                <a:gd name="connsiteX13" fmla="*/ 221456 w 442912"/>
                <a:gd name="connsiteY13" fmla="*/ 0 h 553640"/>
                <a:gd name="connsiteX14" fmla="*/ 109898 w 442912"/>
                <a:gd name="connsiteY14" fmla="*/ 56194 h 553640"/>
                <a:gd name="connsiteX15" fmla="*/ 103808 w 442912"/>
                <a:gd name="connsiteY15" fmla="*/ 55364 h 553640"/>
                <a:gd name="connsiteX16" fmla="*/ 34603 w 442912"/>
                <a:gd name="connsiteY16" fmla="*/ 55364 h 553640"/>
                <a:gd name="connsiteX17" fmla="*/ 13841 w 442912"/>
                <a:gd name="connsiteY17" fmla="*/ 76126 h 553640"/>
                <a:gd name="connsiteX18" fmla="*/ 13841 w 442912"/>
                <a:gd name="connsiteY18" fmla="*/ 228377 h 553640"/>
                <a:gd name="connsiteX19" fmla="*/ 89967 w 442912"/>
                <a:gd name="connsiteY19" fmla="*/ 304502 h 553640"/>
                <a:gd name="connsiteX20" fmla="*/ 89967 w 442912"/>
                <a:gd name="connsiteY20" fmla="*/ 304502 h 553640"/>
                <a:gd name="connsiteX21" fmla="*/ 96887 w 442912"/>
                <a:gd name="connsiteY21" fmla="*/ 304502 h 553640"/>
                <a:gd name="connsiteX22" fmla="*/ 97164 w 442912"/>
                <a:gd name="connsiteY22" fmla="*/ 304502 h 553640"/>
                <a:gd name="connsiteX23" fmla="*/ 124846 w 442912"/>
                <a:gd name="connsiteY23" fmla="*/ 276820 h 553640"/>
                <a:gd name="connsiteX24" fmla="*/ 97164 w 442912"/>
                <a:gd name="connsiteY24" fmla="*/ 249138 h 553640"/>
                <a:gd name="connsiteX25" fmla="*/ 75295 w 442912"/>
                <a:gd name="connsiteY25" fmla="*/ 259657 h 553640"/>
                <a:gd name="connsiteX26" fmla="*/ 55364 w 442912"/>
                <a:gd name="connsiteY26" fmla="*/ 228100 h 553640"/>
                <a:gd name="connsiteX27" fmla="*/ 55364 w 442912"/>
                <a:gd name="connsiteY27" fmla="*/ 221179 h 553640"/>
                <a:gd name="connsiteX28" fmla="*/ 76126 w 442912"/>
                <a:gd name="connsiteY28" fmla="*/ 221179 h 553640"/>
                <a:gd name="connsiteX29" fmla="*/ 104361 w 442912"/>
                <a:gd name="connsiteY29" fmla="*/ 212044 h 553640"/>
                <a:gd name="connsiteX30" fmla="*/ 295367 w 442912"/>
                <a:gd name="connsiteY30" fmla="*/ 255228 h 553640"/>
                <a:gd name="connsiteX31" fmla="*/ 359866 w 442912"/>
                <a:gd name="connsiteY31" fmla="*/ 138133 h 553640"/>
                <a:gd name="connsiteX32" fmla="*/ 83046 w 442912"/>
                <a:gd name="connsiteY32" fmla="*/ 135365 h 553640"/>
                <a:gd name="connsiteX33" fmla="*/ 83046 w 442912"/>
                <a:gd name="connsiteY33" fmla="*/ 141178 h 553640"/>
                <a:gd name="connsiteX34" fmla="*/ 83046 w 442912"/>
                <a:gd name="connsiteY34" fmla="*/ 172736 h 553640"/>
                <a:gd name="connsiteX35" fmla="*/ 76126 w 442912"/>
                <a:gd name="connsiteY35" fmla="*/ 179656 h 553640"/>
                <a:gd name="connsiteX36" fmla="*/ 55364 w 442912"/>
                <a:gd name="connsiteY36" fmla="*/ 179656 h 553640"/>
                <a:gd name="connsiteX37" fmla="*/ 55364 w 442912"/>
                <a:gd name="connsiteY37" fmla="*/ 96610 h 553640"/>
                <a:gd name="connsiteX38" fmla="*/ 83046 w 442912"/>
                <a:gd name="connsiteY38" fmla="*/ 96610 h 553640"/>
                <a:gd name="connsiteX39" fmla="*/ 83046 w 442912"/>
                <a:gd name="connsiteY39" fmla="*/ 135088 h 553640"/>
                <a:gd name="connsiteX40" fmla="*/ 83046 w 442912"/>
                <a:gd name="connsiteY40" fmla="*/ 135088 h 5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2912" h="553640">
                  <a:moveTo>
                    <a:pt x="442912" y="394192"/>
                  </a:moveTo>
                  <a:cubicBezTo>
                    <a:pt x="442912" y="359866"/>
                    <a:pt x="414953" y="331907"/>
                    <a:pt x="380628" y="331907"/>
                  </a:cubicBezTo>
                  <a:lnTo>
                    <a:pt x="62285" y="331907"/>
                  </a:lnTo>
                  <a:cubicBezTo>
                    <a:pt x="27959" y="332184"/>
                    <a:pt x="0" y="359866"/>
                    <a:pt x="0" y="394192"/>
                  </a:cubicBezTo>
                  <a:cubicBezTo>
                    <a:pt x="0" y="394192"/>
                    <a:pt x="0" y="394192"/>
                    <a:pt x="0" y="394192"/>
                  </a:cubicBezTo>
                  <a:lnTo>
                    <a:pt x="0" y="419659"/>
                  </a:lnTo>
                  <a:cubicBezTo>
                    <a:pt x="0" y="435715"/>
                    <a:pt x="4983" y="450940"/>
                    <a:pt x="14118" y="463950"/>
                  </a:cubicBezTo>
                  <a:cubicBezTo>
                    <a:pt x="56748" y="523743"/>
                    <a:pt x="126784" y="553640"/>
                    <a:pt x="221456" y="553640"/>
                  </a:cubicBezTo>
                  <a:cubicBezTo>
                    <a:pt x="316128" y="553640"/>
                    <a:pt x="385887" y="524020"/>
                    <a:pt x="428794" y="463950"/>
                  </a:cubicBezTo>
                  <a:cubicBezTo>
                    <a:pt x="437929" y="450940"/>
                    <a:pt x="442912" y="435715"/>
                    <a:pt x="442912" y="419659"/>
                  </a:cubicBezTo>
                  <a:lnTo>
                    <a:pt x="442912" y="394192"/>
                  </a:lnTo>
                  <a:lnTo>
                    <a:pt x="442912" y="394192"/>
                  </a:lnTo>
                  <a:close/>
                  <a:moveTo>
                    <a:pt x="359866" y="138410"/>
                  </a:moveTo>
                  <a:cubicBezTo>
                    <a:pt x="359866" y="62008"/>
                    <a:pt x="297858" y="0"/>
                    <a:pt x="221456" y="0"/>
                  </a:cubicBezTo>
                  <a:cubicBezTo>
                    <a:pt x="177442" y="0"/>
                    <a:pt x="136195" y="20762"/>
                    <a:pt x="109898" y="56194"/>
                  </a:cubicBezTo>
                  <a:cubicBezTo>
                    <a:pt x="107960" y="55641"/>
                    <a:pt x="105745" y="55364"/>
                    <a:pt x="103808" y="55364"/>
                  </a:cubicBezTo>
                  <a:lnTo>
                    <a:pt x="34603" y="55364"/>
                  </a:lnTo>
                  <a:cubicBezTo>
                    <a:pt x="23253" y="55364"/>
                    <a:pt x="13841" y="64776"/>
                    <a:pt x="13841" y="76126"/>
                  </a:cubicBezTo>
                  <a:lnTo>
                    <a:pt x="13841" y="228377"/>
                  </a:lnTo>
                  <a:cubicBezTo>
                    <a:pt x="13841" y="270453"/>
                    <a:pt x="47890" y="304502"/>
                    <a:pt x="89967" y="304502"/>
                  </a:cubicBezTo>
                  <a:cubicBezTo>
                    <a:pt x="89967" y="304502"/>
                    <a:pt x="89967" y="304502"/>
                    <a:pt x="89967" y="304502"/>
                  </a:cubicBezTo>
                  <a:lnTo>
                    <a:pt x="96887" y="304502"/>
                  </a:lnTo>
                  <a:cubicBezTo>
                    <a:pt x="96887" y="304502"/>
                    <a:pt x="97164" y="304502"/>
                    <a:pt x="97164" y="304502"/>
                  </a:cubicBezTo>
                  <a:cubicBezTo>
                    <a:pt x="112389" y="304502"/>
                    <a:pt x="124846" y="292045"/>
                    <a:pt x="124846" y="276820"/>
                  </a:cubicBezTo>
                  <a:cubicBezTo>
                    <a:pt x="124846" y="261595"/>
                    <a:pt x="112389" y="249138"/>
                    <a:pt x="97164" y="249138"/>
                  </a:cubicBezTo>
                  <a:cubicBezTo>
                    <a:pt x="88582" y="249138"/>
                    <a:pt x="80555" y="253013"/>
                    <a:pt x="75295" y="259657"/>
                  </a:cubicBezTo>
                  <a:cubicBezTo>
                    <a:pt x="63115" y="253844"/>
                    <a:pt x="55364" y="241664"/>
                    <a:pt x="55364" y="228100"/>
                  </a:cubicBezTo>
                  <a:lnTo>
                    <a:pt x="55364" y="221179"/>
                  </a:lnTo>
                  <a:lnTo>
                    <a:pt x="76126" y="221179"/>
                  </a:lnTo>
                  <a:cubicBezTo>
                    <a:pt x="86645" y="221179"/>
                    <a:pt x="96333" y="217857"/>
                    <a:pt x="104361" y="212044"/>
                  </a:cubicBezTo>
                  <a:cubicBezTo>
                    <a:pt x="145054" y="276820"/>
                    <a:pt x="230591" y="295921"/>
                    <a:pt x="295367" y="255228"/>
                  </a:cubicBezTo>
                  <a:cubicBezTo>
                    <a:pt x="335506" y="229761"/>
                    <a:pt x="359866" y="185746"/>
                    <a:pt x="359866" y="138133"/>
                  </a:cubicBezTo>
                  <a:close/>
                  <a:moveTo>
                    <a:pt x="83046" y="135365"/>
                  </a:moveTo>
                  <a:cubicBezTo>
                    <a:pt x="83046" y="137303"/>
                    <a:pt x="83046" y="139240"/>
                    <a:pt x="83046" y="141178"/>
                  </a:cubicBezTo>
                  <a:lnTo>
                    <a:pt x="83046" y="172736"/>
                  </a:lnTo>
                  <a:cubicBezTo>
                    <a:pt x="83046" y="176611"/>
                    <a:pt x="80001" y="179656"/>
                    <a:pt x="76126" y="179656"/>
                  </a:cubicBezTo>
                  <a:lnTo>
                    <a:pt x="55364" y="179656"/>
                  </a:lnTo>
                  <a:lnTo>
                    <a:pt x="55364" y="96610"/>
                  </a:lnTo>
                  <a:lnTo>
                    <a:pt x="83046" y="96610"/>
                  </a:lnTo>
                  <a:lnTo>
                    <a:pt x="83046" y="135088"/>
                  </a:lnTo>
                  <a:lnTo>
                    <a:pt x="83046" y="135088"/>
                  </a:lnTo>
                  <a:close/>
                </a:path>
              </a:pathLst>
            </a:custGeom>
            <a:solidFill>
              <a:srgbClr val="0078D4"/>
            </a:solidFill>
            <a:ln w="273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396A2DE0-E213-CC5A-0DE8-756E601CA1A5}"/>
                </a:ext>
              </a:extLst>
            </p:cNvPr>
            <p:cNvSpPr/>
            <p:nvPr/>
          </p:nvSpPr>
          <p:spPr bwMode="auto">
            <a:xfrm>
              <a:off x="1243981" y="3762439"/>
              <a:ext cx="1571972" cy="381057"/>
            </a:xfrm>
            <a:prstGeom prst="roundRect">
              <a:avLst/>
            </a:prstGeom>
            <a:gradFill>
              <a:gsLst>
                <a:gs pos="0">
                  <a:srgbClr val="0078D4"/>
                </a:gs>
                <a:gs pos="100000">
                  <a:srgbClr val="0078D4"/>
                </a:gs>
              </a:gsLst>
              <a:path path="circle">
                <a:fillToRect l="100000" t="100000"/>
              </a:path>
            </a:gradFill>
            <a:ln w="349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Abuse Concern?</a:t>
              </a:r>
            </a:p>
          </p:txBody>
        </p:sp>
        <p:sp>
          <p:nvSpPr>
            <p:cNvPr id="11" name="Oval 10">
              <a:extLst>
                <a:ext uri="{FF2B5EF4-FFF2-40B4-BE49-F238E27FC236}">
                  <a16:creationId xmlns:a16="http://schemas.microsoft.com/office/drawing/2014/main" id="{5FF5F646-17BC-BDA5-7CDB-409E7AD54746}"/>
                </a:ext>
              </a:extLst>
            </p:cNvPr>
            <p:cNvSpPr/>
            <p:nvPr/>
          </p:nvSpPr>
          <p:spPr bwMode="auto">
            <a:xfrm>
              <a:off x="2646359" y="3519186"/>
              <a:ext cx="535093" cy="535093"/>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Graphic 145">
              <a:extLst>
                <a:ext uri="{FF2B5EF4-FFF2-40B4-BE49-F238E27FC236}">
                  <a16:creationId xmlns:a16="http://schemas.microsoft.com/office/drawing/2014/main" id="{BD5DF3E1-6043-F0C3-092F-3B4A5483332E}"/>
                </a:ext>
              </a:extLst>
            </p:cNvPr>
            <p:cNvSpPr/>
            <p:nvPr/>
          </p:nvSpPr>
          <p:spPr>
            <a:xfrm>
              <a:off x="2736105" y="3611446"/>
              <a:ext cx="381000" cy="364883"/>
            </a:xfrm>
            <a:custGeom>
              <a:avLst/>
              <a:gdLst>
                <a:gd name="connsiteX0" fmla="*/ 381000 w 381000"/>
                <a:gd name="connsiteY0" fmla="*/ 190499 h 381057"/>
                <a:gd name="connsiteX1" fmla="*/ 190500 w 381000"/>
                <a:gd name="connsiteY1" fmla="*/ 0 h 381057"/>
                <a:gd name="connsiteX2" fmla="*/ 0 w 381000"/>
                <a:gd name="connsiteY2" fmla="*/ 190499 h 381057"/>
                <a:gd name="connsiteX3" fmla="*/ 21810 w 381000"/>
                <a:gd name="connsiteY3" fmla="*/ 279087 h 381057"/>
                <a:gd name="connsiteX4" fmla="*/ 544 w 381000"/>
                <a:gd name="connsiteY4" fmla="*/ 360781 h 381057"/>
                <a:gd name="connsiteX5" fmla="*/ 544 w 381000"/>
                <a:gd name="connsiteY5" fmla="*/ 368942 h 381057"/>
                <a:gd name="connsiteX6" fmla="*/ 20295 w 381000"/>
                <a:gd name="connsiteY6" fmla="*/ 380530 h 381057"/>
                <a:gd name="connsiteX7" fmla="*/ 102028 w 381000"/>
                <a:gd name="connsiteY7" fmla="*/ 359250 h 381057"/>
                <a:gd name="connsiteX8" fmla="*/ 190500 w 381000"/>
                <a:gd name="connsiteY8" fmla="*/ 380999 h 381057"/>
                <a:gd name="connsiteX9" fmla="*/ 381000 w 381000"/>
                <a:gd name="connsiteY9" fmla="*/ 190499 h 381057"/>
                <a:gd name="connsiteX10" fmla="*/ 190500 w 381000"/>
                <a:gd name="connsiteY10" fmla="*/ 85753 h 381057"/>
                <a:gd name="connsiteX11" fmla="*/ 204788 w 381000"/>
                <a:gd name="connsiteY11" fmla="*/ 100040 h 381057"/>
                <a:gd name="connsiteX12" fmla="*/ 204788 w 381000"/>
                <a:gd name="connsiteY12" fmla="*/ 219103 h 381057"/>
                <a:gd name="connsiteX13" fmla="*/ 190500 w 381000"/>
                <a:gd name="connsiteY13" fmla="*/ 233390 h 381057"/>
                <a:gd name="connsiteX14" fmla="*/ 176213 w 381000"/>
                <a:gd name="connsiteY14" fmla="*/ 219103 h 381057"/>
                <a:gd name="connsiteX15" fmla="*/ 176213 w 381000"/>
                <a:gd name="connsiteY15" fmla="*/ 100040 h 381057"/>
                <a:gd name="connsiteX16" fmla="*/ 190500 w 381000"/>
                <a:gd name="connsiteY16" fmla="*/ 85753 h 381057"/>
                <a:gd name="connsiteX17" fmla="*/ 209550 w 381000"/>
                <a:gd name="connsiteY17" fmla="*/ 276213 h 381057"/>
                <a:gd name="connsiteX18" fmla="*/ 190500 w 381000"/>
                <a:gd name="connsiteY18" fmla="*/ 295263 h 381057"/>
                <a:gd name="connsiteX19" fmla="*/ 171450 w 381000"/>
                <a:gd name="connsiteY19" fmla="*/ 276213 h 381057"/>
                <a:gd name="connsiteX20" fmla="*/ 190500 w 381000"/>
                <a:gd name="connsiteY20" fmla="*/ 257163 h 381057"/>
                <a:gd name="connsiteX21" fmla="*/ 209550 w 381000"/>
                <a:gd name="connsiteY21" fmla="*/ 276213 h 3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1000" h="381057">
                  <a:moveTo>
                    <a:pt x="381000" y="190499"/>
                  </a:moveTo>
                  <a:cubicBezTo>
                    <a:pt x="381000" y="85290"/>
                    <a:pt x="295709" y="0"/>
                    <a:pt x="190500" y="0"/>
                  </a:cubicBezTo>
                  <a:cubicBezTo>
                    <a:pt x="85290" y="0"/>
                    <a:pt x="0" y="85290"/>
                    <a:pt x="0" y="190499"/>
                  </a:cubicBezTo>
                  <a:cubicBezTo>
                    <a:pt x="0" y="221794"/>
                    <a:pt x="7567" y="252019"/>
                    <a:pt x="21810" y="279087"/>
                  </a:cubicBezTo>
                  <a:lnTo>
                    <a:pt x="544" y="360781"/>
                  </a:lnTo>
                  <a:cubicBezTo>
                    <a:pt x="-153" y="363456"/>
                    <a:pt x="-153" y="366266"/>
                    <a:pt x="544" y="368942"/>
                  </a:cubicBezTo>
                  <a:cubicBezTo>
                    <a:pt x="2798" y="377597"/>
                    <a:pt x="11641" y="382784"/>
                    <a:pt x="20295" y="380530"/>
                  </a:cubicBezTo>
                  <a:lnTo>
                    <a:pt x="102028" y="359250"/>
                  </a:lnTo>
                  <a:cubicBezTo>
                    <a:pt x="129067" y="373455"/>
                    <a:pt x="159250" y="380999"/>
                    <a:pt x="190500" y="380999"/>
                  </a:cubicBezTo>
                  <a:cubicBezTo>
                    <a:pt x="295709" y="380999"/>
                    <a:pt x="381000" y="295710"/>
                    <a:pt x="381000" y="190499"/>
                  </a:cubicBezTo>
                  <a:close/>
                  <a:moveTo>
                    <a:pt x="190500" y="85753"/>
                  </a:moveTo>
                  <a:cubicBezTo>
                    <a:pt x="198391" y="85753"/>
                    <a:pt x="204788" y="92150"/>
                    <a:pt x="204788" y="100040"/>
                  </a:cubicBezTo>
                  <a:lnTo>
                    <a:pt x="204788" y="219103"/>
                  </a:lnTo>
                  <a:cubicBezTo>
                    <a:pt x="204788" y="226993"/>
                    <a:pt x="198391" y="233390"/>
                    <a:pt x="190500" y="233390"/>
                  </a:cubicBezTo>
                  <a:cubicBezTo>
                    <a:pt x="182610" y="233390"/>
                    <a:pt x="176213" y="226993"/>
                    <a:pt x="176213" y="219103"/>
                  </a:cubicBezTo>
                  <a:lnTo>
                    <a:pt x="176213" y="100040"/>
                  </a:lnTo>
                  <a:cubicBezTo>
                    <a:pt x="176213" y="92150"/>
                    <a:pt x="182610" y="85753"/>
                    <a:pt x="190500" y="85753"/>
                  </a:cubicBezTo>
                  <a:close/>
                  <a:moveTo>
                    <a:pt x="209550" y="276213"/>
                  </a:moveTo>
                  <a:cubicBezTo>
                    <a:pt x="209550" y="286734"/>
                    <a:pt x="201021" y="295263"/>
                    <a:pt x="190500" y="295263"/>
                  </a:cubicBezTo>
                  <a:cubicBezTo>
                    <a:pt x="179979" y="295263"/>
                    <a:pt x="171450" y="286734"/>
                    <a:pt x="171450" y="276213"/>
                  </a:cubicBezTo>
                  <a:cubicBezTo>
                    <a:pt x="171450" y="265691"/>
                    <a:pt x="179979" y="257163"/>
                    <a:pt x="190500" y="257163"/>
                  </a:cubicBezTo>
                  <a:cubicBezTo>
                    <a:pt x="201021" y="257163"/>
                    <a:pt x="209550" y="265691"/>
                    <a:pt x="209550" y="276213"/>
                  </a:cubicBezTo>
                  <a:close/>
                </a:path>
              </a:pathLst>
            </a:custGeom>
            <a:solidFill>
              <a:schemeClr val="bg1"/>
            </a:solidFill>
            <a:ln w="27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E91242B4-F4FE-9AA9-E343-DBE7DE4C910F}"/>
                </a:ext>
              </a:extLst>
            </p:cNvPr>
            <p:cNvGrpSpPr/>
            <p:nvPr/>
          </p:nvGrpSpPr>
          <p:grpSpPr>
            <a:xfrm>
              <a:off x="9586339" y="4598456"/>
              <a:ext cx="1274580" cy="835492"/>
              <a:chOff x="6715958" y="-1421801"/>
              <a:chExt cx="1274580" cy="835492"/>
            </a:xfrm>
          </p:grpSpPr>
          <p:sp>
            <p:nvSpPr>
              <p:cNvPr id="20" name="Graphic 196">
                <a:extLst>
                  <a:ext uri="{FF2B5EF4-FFF2-40B4-BE49-F238E27FC236}">
                    <a16:creationId xmlns:a16="http://schemas.microsoft.com/office/drawing/2014/main" id="{6930B8B1-73D5-031A-4507-2DE98EFFD00D}"/>
                  </a:ext>
                </a:extLst>
              </p:cNvPr>
              <p:cNvSpPr/>
              <p:nvPr/>
            </p:nvSpPr>
            <p:spPr>
              <a:xfrm>
                <a:off x="7111782" y="-1318440"/>
                <a:ext cx="482932" cy="482932"/>
              </a:xfrm>
              <a:custGeom>
                <a:avLst/>
                <a:gdLst>
                  <a:gd name="connsiteX0" fmla="*/ 194310 w 365760"/>
                  <a:gd name="connsiteY0" fmla="*/ 114300 h 365760"/>
                  <a:gd name="connsiteX1" fmla="*/ 250948 w 365760"/>
                  <a:gd name="connsiteY1" fmla="*/ 114300 h 365760"/>
                  <a:gd name="connsiteX2" fmla="*/ 125730 w 365760"/>
                  <a:gd name="connsiteY2" fmla="*/ 0 h 365760"/>
                  <a:gd name="connsiteX3" fmla="*/ 0 w 365760"/>
                  <a:gd name="connsiteY3" fmla="*/ 125730 h 365760"/>
                  <a:gd name="connsiteX4" fmla="*/ 114300 w 365760"/>
                  <a:gd name="connsiteY4" fmla="*/ 250948 h 365760"/>
                  <a:gd name="connsiteX5" fmla="*/ 114300 w 365760"/>
                  <a:gd name="connsiteY5" fmla="*/ 194310 h 365760"/>
                  <a:gd name="connsiteX6" fmla="*/ 194310 w 365760"/>
                  <a:gd name="connsiteY6" fmla="*/ 114300 h 365760"/>
                  <a:gd name="connsiteX7" fmla="*/ 194310 w 365760"/>
                  <a:gd name="connsiteY7" fmla="*/ 137160 h 365760"/>
                  <a:gd name="connsiteX8" fmla="*/ 137160 w 365760"/>
                  <a:gd name="connsiteY8" fmla="*/ 194310 h 365760"/>
                  <a:gd name="connsiteX9" fmla="*/ 137160 w 365760"/>
                  <a:gd name="connsiteY9" fmla="*/ 308610 h 365760"/>
                  <a:gd name="connsiteX10" fmla="*/ 146629 w 365760"/>
                  <a:gd name="connsiteY10" fmla="*/ 340127 h 365760"/>
                  <a:gd name="connsiteX11" fmla="*/ 219131 w 365760"/>
                  <a:gd name="connsiteY11" fmla="*/ 267624 h 365760"/>
                  <a:gd name="connsiteX12" fmla="*/ 283789 w 365760"/>
                  <a:gd name="connsiteY12" fmla="*/ 267624 h 365760"/>
                  <a:gd name="connsiteX13" fmla="*/ 356291 w 365760"/>
                  <a:gd name="connsiteY13" fmla="*/ 340127 h 365760"/>
                  <a:gd name="connsiteX14" fmla="*/ 365760 w 365760"/>
                  <a:gd name="connsiteY14" fmla="*/ 308610 h 365760"/>
                  <a:gd name="connsiteX15" fmla="*/ 365760 w 365760"/>
                  <a:gd name="connsiteY15" fmla="*/ 194310 h 365760"/>
                  <a:gd name="connsiteX16" fmla="*/ 308610 w 365760"/>
                  <a:gd name="connsiteY16" fmla="*/ 137160 h 365760"/>
                  <a:gd name="connsiteX17" fmla="*/ 194310 w 365760"/>
                  <a:gd name="connsiteY17" fmla="*/ 137160 h 365760"/>
                  <a:gd name="connsiteX18" fmla="*/ 320040 w 365760"/>
                  <a:gd name="connsiteY18" fmla="*/ 205740 h 365760"/>
                  <a:gd name="connsiteX19" fmla="*/ 297180 w 365760"/>
                  <a:gd name="connsiteY19" fmla="*/ 228600 h 365760"/>
                  <a:gd name="connsiteX20" fmla="*/ 274320 w 365760"/>
                  <a:gd name="connsiteY20" fmla="*/ 205740 h 365760"/>
                  <a:gd name="connsiteX21" fmla="*/ 297180 w 365760"/>
                  <a:gd name="connsiteY21" fmla="*/ 182880 h 365760"/>
                  <a:gd name="connsiteX22" fmla="*/ 320040 w 365760"/>
                  <a:gd name="connsiteY22" fmla="*/ 205740 h 365760"/>
                  <a:gd name="connsiteX23" fmla="*/ 340127 w 365760"/>
                  <a:gd name="connsiteY23" fmla="*/ 356291 h 365760"/>
                  <a:gd name="connsiteX24" fmla="*/ 267624 w 365760"/>
                  <a:gd name="connsiteY24" fmla="*/ 283789 h 365760"/>
                  <a:gd name="connsiteX25" fmla="*/ 235296 w 365760"/>
                  <a:gd name="connsiteY25" fmla="*/ 283789 h 365760"/>
                  <a:gd name="connsiteX26" fmla="*/ 162793 w 365760"/>
                  <a:gd name="connsiteY26" fmla="*/ 356291 h 365760"/>
                  <a:gd name="connsiteX27" fmla="*/ 194310 w 365760"/>
                  <a:gd name="connsiteY27" fmla="*/ 365760 h 365760"/>
                  <a:gd name="connsiteX28" fmla="*/ 308610 w 365760"/>
                  <a:gd name="connsiteY28" fmla="*/ 365760 h 365760"/>
                  <a:gd name="connsiteX29" fmla="*/ 340127 w 365760"/>
                  <a:gd name="connsiteY29" fmla="*/ 356291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5760" h="365760">
                    <a:moveTo>
                      <a:pt x="194310" y="114300"/>
                    </a:moveTo>
                    <a:lnTo>
                      <a:pt x="250948" y="114300"/>
                    </a:lnTo>
                    <a:cubicBezTo>
                      <a:pt x="245174" y="50218"/>
                      <a:pt x="191315" y="0"/>
                      <a:pt x="125730" y="0"/>
                    </a:cubicBezTo>
                    <a:cubicBezTo>
                      <a:pt x="56291" y="0"/>
                      <a:pt x="0" y="56291"/>
                      <a:pt x="0" y="125730"/>
                    </a:cubicBezTo>
                    <a:cubicBezTo>
                      <a:pt x="0" y="191315"/>
                      <a:pt x="50218" y="245174"/>
                      <a:pt x="114300" y="250948"/>
                    </a:cubicBezTo>
                    <a:lnTo>
                      <a:pt x="114300" y="194310"/>
                    </a:lnTo>
                    <a:cubicBezTo>
                      <a:pt x="114300" y="150122"/>
                      <a:pt x="150122" y="114300"/>
                      <a:pt x="194310" y="114300"/>
                    </a:cubicBezTo>
                    <a:close/>
                    <a:moveTo>
                      <a:pt x="194310" y="137160"/>
                    </a:moveTo>
                    <a:cubicBezTo>
                      <a:pt x="162747" y="137160"/>
                      <a:pt x="137160" y="162747"/>
                      <a:pt x="137160" y="194310"/>
                    </a:cubicBezTo>
                    <a:lnTo>
                      <a:pt x="137160" y="308610"/>
                    </a:lnTo>
                    <a:cubicBezTo>
                      <a:pt x="137160" y="320257"/>
                      <a:pt x="140645" y="331093"/>
                      <a:pt x="146629" y="340127"/>
                    </a:cubicBezTo>
                    <a:lnTo>
                      <a:pt x="219131" y="267624"/>
                    </a:lnTo>
                    <a:cubicBezTo>
                      <a:pt x="236985" y="249771"/>
                      <a:pt x="265935" y="249771"/>
                      <a:pt x="283789" y="267624"/>
                    </a:cubicBezTo>
                    <a:lnTo>
                      <a:pt x="356291" y="340127"/>
                    </a:lnTo>
                    <a:cubicBezTo>
                      <a:pt x="362276" y="331093"/>
                      <a:pt x="365760" y="320257"/>
                      <a:pt x="365760" y="308610"/>
                    </a:cubicBezTo>
                    <a:lnTo>
                      <a:pt x="365760" y="194310"/>
                    </a:lnTo>
                    <a:cubicBezTo>
                      <a:pt x="365760" y="162747"/>
                      <a:pt x="340173" y="137160"/>
                      <a:pt x="308610" y="137160"/>
                    </a:cubicBezTo>
                    <a:lnTo>
                      <a:pt x="194310" y="137160"/>
                    </a:lnTo>
                    <a:close/>
                    <a:moveTo>
                      <a:pt x="320040" y="205740"/>
                    </a:moveTo>
                    <a:cubicBezTo>
                      <a:pt x="320040" y="218366"/>
                      <a:pt x="309806" y="228600"/>
                      <a:pt x="297180" y="228600"/>
                    </a:cubicBezTo>
                    <a:cubicBezTo>
                      <a:pt x="284554" y="228600"/>
                      <a:pt x="274320" y="218366"/>
                      <a:pt x="274320" y="205740"/>
                    </a:cubicBezTo>
                    <a:cubicBezTo>
                      <a:pt x="274320" y="193114"/>
                      <a:pt x="284554" y="182880"/>
                      <a:pt x="297180" y="182880"/>
                    </a:cubicBezTo>
                    <a:cubicBezTo>
                      <a:pt x="309806" y="182880"/>
                      <a:pt x="320040" y="193114"/>
                      <a:pt x="320040" y="205740"/>
                    </a:cubicBezTo>
                    <a:close/>
                    <a:moveTo>
                      <a:pt x="340127" y="356291"/>
                    </a:moveTo>
                    <a:lnTo>
                      <a:pt x="267624" y="283789"/>
                    </a:lnTo>
                    <a:cubicBezTo>
                      <a:pt x="258697" y="274862"/>
                      <a:pt x="244223" y="274862"/>
                      <a:pt x="235296" y="283789"/>
                    </a:cubicBezTo>
                    <a:lnTo>
                      <a:pt x="162793" y="356291"/>
                    </a:lnTo>
                    <a:cubicBezTo>
                      <a:pt x="171828" y="362276"/>
                      <a:pt x="182662" y="365760"/>
                      <a:pt x="194310" y="365760"/>
                    </a:cubicBezTo>
                    <a:lnTo>
                      <a:pt x="308610" y="365760"/>
                    </a:lnTo>
                    <a:cubicBezTo>
                      <a:pt x="320257" y="365760"/>
                      <a:pt x="331093" y="362276"/>
                      <a:pt x="340127" y="356291"/>
                    </a:cubicBezTo>
                    <a:close/>
                  </a:path>
                </a:pathLst>
              </a:custGeom>
              <a:gradFill flip="none" rotWithShape="1">
                <a:gsLst>
                  <a:gs pos="100000">
                    <a:srgbClr val="0078D4"/>
                  </a:gs>
                  <a:gs pos="0">
                    <a:srgbClr val="C03BC4"/>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8" name="Rectangle: Rounded Corners 27">
                <a:extLst>
                  <a:ext uri="{FF2B5EF4-FFF2-40B4-BE49-F238E27FC236}">
                    <a16:creationId xmlns:a16="http://schemas.microsoft.com/office/drawing/2014/main" id="{5EDFB837-88E6-F59A-5C7B-17E33CA63BA1}"/>
                  </a:ext>
                </a:extLst>
              </p:cNvPr>
              <p:cNvSpPr/>
              <p:nvPr/>
            </p:nvSpPr>
            <p:spPr bwMode="auto">
              <a:xfrm>
                <a:off x="6715958" y="-1421801"/>
                <a:ext cx="1274580" cy="835492"/>
              </a:xfrm>
              <a:prstGeom prst="roundRect">
                <a:avLst>
                  <a:gd name="adj" fmla="val 13077"/>
                </a:avLst>
              </a:prstGeom>
              <a:noFill/>
              <a:ln w="28575">
                <a:gradFill>
                  <a:gsLst>
                    <a:gs pos="50000">
                      <a:srgbClr val="C03BC4"/>
                    </a:gs>
                    <a:gs pos="0">
                      <a:srgbClr val="D83B01"/>
                    </a:gs>
                    <a:gs pos="100000">
                      <a:srgbClr val="0078D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Self-Harm</a:t>
                </a:r>
              </a:p>
            </p:txBody>
          </p:sp>
        </p:grpSp>
        <p:grpSp>
          <p:nvGrpSpPr>
            <p:cNvPr id="31" name="Group 30">
              <a:extLst>
                <a:ext uri="{FF2B5EF4-FFF2-40B4-BE49-F238E27FC236}">
                  <a16:creationId xmlns:a16="http://schemas.microsoft.com/office/drawing/2014/main" id="{3102C3D0-F99F-D697-4C09-26E6FF02B462}"/>
                </a:ext>
              </a:extLst>
            </p:cNvPr>
            <p:cNvGrpSpPr/>
            <p:nvPr/>
          </p:nvGrpSpPr>
          <p:grpSpPr>
            <a:xfrm>
              <a:off x="8392735" y="4758001"/>
              <a:ext cx="1274580" cy="835492"/>
              <a:chOff x="5187839" y="-1449432"/>
              <a:chExt cx="1274580" cy="835492"/>
            </a:xfrm>
          </p:grpSpPr>
          <p:sp>
            <p:nvSpPr>
              <p:cNvPr id="30" name="Rectangle: Rounded Corners 29">
                <a:extLst>
                  <a:ext uri="{FF2B5EF4-FFF2-40B4-BE49-F238E27FC236}">
                    <a16:creationId xmlns:a16="http://schemas.microsoft.com/office/drawing/2014/main" id="{2753C629-B14B-AAA5-CE65-B6087DDF3C35}"/>
                  </a:ext>
                </a:extLst>
              </p:cNvPr>
              <p:cNvSpPr/>
              <p:nvPr/>
            </p:nvSpPr>
            <p:spPr bwMode="auto">
              <a:xfrm>
                <a:off x="5187839" y="-1449432"/>
                <a:ext cx="1274580" cy="835492"/>
              </a:xfrm>
              <a:prstGeom prst="roundRect">
                <a:avLst>
                  <a:gd name="adj" fmla="val 13077"/>
                </a:avLst>
              </a:prstGeom>
              <a:solidFill>
                <a:schemeClr val="bg1"/>
              </a:solidFill>
              <a:ln w="28575">
                <a:gradFill>
                  <a:gsLst>
                    <a:gs pos="50000">
                      <a:srgbClr val="C03BC4"/>
                    </a:gs>
                    <a:gs pos="0">
                      <a:srgbClr val="D83B01"/>
                    </a:gs>
                    <a:gs pos="100000">
                      <a:srgbClr val="0078D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Violence</a:t>
                </a:r>
              </a:p>
            </p:txBody>
          </p:sp>
          <p:sp>
            <p:nvSpPr>
              <p:cNvPr id="19" name="Graphic 289">
                <a:extLst>
                  <a:ext uri="{FF2B5EF4-FFF2-40B4-BE49-F238E27FC236}">
                    <a16:creationId xmlns:a16="http://schemas.microsoft.com/office/drawing/2014/main" id="{AA883761-F971-1B61-66F3-E1DC0E503B1A}"/>
                  </a:ext>
                </a:extLst>
              </p:cNvPr>
              <p:cNvSpPr/>
              <p:nvPr/>
            </p:nvSpPr>
            <p:spPr>
              <a:xfrm>
                <a:off x="5558105" y="-1252208"/>
                <a:ext cx="534048" cy="350468"/>
              </a:xfrm>
              <a:custGeom>
                <a:avLst/>
                <a:gdLst>
                  <a:gd name="connsiteX0" fmla="*/ 17145 w 365760"/>
                  <a:gd name="connsiteY0" fmla="*/ 0 h 240030"/>
                  <a:gd name="connsiteX1" fmla="*/ 0 w 365760"/>
                  <a:gd name="connsiteY1" fmla="*/ 17145 h 240030"/>
                  <a:gd name="connsiteX2" fmla="*/ 17145 w 365760"/>
                  <a:gd name="connsiteY2" fmla="*/ 34290 h 240030"/>
                  <a:gd name="connsiteX3" fmla="*/ 131445 w 365760"/>
                  <a:gd name="connsiteY3" fmla="*/ 34290 h 240030"/>
                  <a:gd name="connsiteX4" fmla="*/ 148590 w 365760"/>
                  <a:gd name="connsiteY4" fmla="*/ 17145 h 240030"/>
                  <a:gd name="connsiteX5" fmla="*/ 131445 w 365760"/>
                  <a:gd name="connsiteY5" fmla="*/ 0 h 240030"/>
                  <a:gd name="connsiteX6" fmla="*/ 17145 w 365760"/>
                  <a:gd name="connsiteY6" fmla="*/ 0 h 240030"/>
                  <a:gd name="connsiteX7" fmla="*/ 85725 w 365760"/>
                  <a:gd name="connsiteY7" fmla="*/ 68580 h 240030"/>
                  <a:gd name="connsiteX8" fmla="*/ 68580 w 365760"/>
                  <a:gd name="connsiteY8" fmla="*/ 85725 h 240030"/>
                  <a:gd name="connsiteX9" fmla="*/ 85725 w 365760"/>
                  <a:gd name="connsiteY9" fmla="*/ 102870 h 240030"/>
                  <a:gd name="connsiteX10" fmla="*/ 188595 w 365760"/>
                  <a:gd name="connsiteY10" fmla="*/ 102870 h 240030"/>
                  <a:gd name="connsiteX11" fmla="*/ 205740 w 365760"/>
                  <a:gd name="connsiteY11" fmla="*/ 85725 h 240030"/>
                  <a:gd name="connsiteX12" fmla="*/ 188595 w 365760"/>
                  <a:gd name="connsiteY12" fmla="*/ 68580 h 240030"/>
                  <a:gd name="connsiteX13" fmla="*/ 85725 w 365760"/>
                  <a:gd name="connsiteY13" fmla="*/ 68580 h 240030"/>
                  <a:gd name="connsiteX14" fmla="*/ 45720 w 365760"/>
                  <a:gd name="connsiteY14" fmla="*/ 154305 h 240030"/>
                  <a:gd name="connsiteX15" fmla="*/ 62865 w 365760"/>
                  <a:gd name="connsiteY15" fmla="*/ 137160 h 240030"/>
                  <a:gd name="connsiteX16" fmla="*/ 280035 w 365760"/>
                  <a:gd name="connsiteY16" fmla="*/ 137160 h 240030"/>
                  <a:gd name="connsiteX17" fmla="*/ 297180 w 365760"/>
                  <a:gd name="connsiteY17" fmla="*/ 154305 h 240030"/>
                  <a:gd name="connsiteX18" fmla="*/ 280035 w 365760"/>
                  <a:gd name="connsiteY18" fmla="*/ 171450 h 240030"/>
                  <a:gd name="connsiteX19" fmla="*/ 62865 w 365760"/>
                  <a:gd name="connsiteY19" fmla="*/ 171450 h 240030"/>
                  <a:gd name="connsiteX20" fmla="*/ 45720 w 365760"/>
                  <a:gd name="connsiteY20" fmla="*/ 154305 h 240030"/>
                  <a:gd name="connsiteX21" fmla="*/ 17145 w 365760"/>
                  <a:gd name="connsiteY21" fmla="*/ 205740 h 240030"/>
                  <a:gd name="connsiteX22" fmla="*/ 0 w 365760"/>
                  <a:gd name="connsiteY22" fmla="*/ 222885 h 240030"/>
                  <a:gd name="connsiteX23" fmla="*/ 17145 w 365760"/>
                  <a:gd name="connsiteY23" fmla="*/ 240030 h 240030"/>
                  <a:gd name="connsiteX24" fmla="*/ 200025 w 365760"/>
                  <a:gd name="connsiteY24" fmla="*/ 240030 h 240030"/>
                  <a:gd name="connsiteX25" fmla="*/ 217170 w 365760"/>
                  <a:gd name="connsiteY25" fmla="*/ 222885 h 240030"/>
                  <a:gd name="connsiteX26" fmla="*/ 200025 w 365760"/>
                  <a:gd name="connsiteY26" fmla="*/ 205740 h 240030"/>
                  <a:gd name="connsiteX27" fmla="*/ 17145 w 365760"/>
                  <a:gd name="connsiteY27" fmla="*/ 205740 h 240030"/>
                  <a:gd name="connsiteX28" fmla="*/ 240030 w 365760"/>
                  <a:gd name="connsiteY28" fmla="*/ 85725 h 240030"/>
                  <a:gd name="connsiteX29" fmla="*/ 257175 w 365760"/>
                  <a:gd name="connsiteY29" fmla="*/ 68580 h 240030"/>
                  <a:gd name="connsiteX30" fmla="*/ 325755 w 365760"/>
                  <a:gd name="connsiteY30" fmla="*/ 68580 h 240030"/>
                  <a:gd name="connsiteX31" fmla="*/ 342900 w 365760"/>
                  <a:gd name="connsiteY31" fmla="*/ 85725 h 240030"/>
                  <a:gd name="connsiteX32" fmla="*/ 325755 w 365760"/>
                  <a:gd name="connsiteY32" fmla="*/ 102870 h 240030"/>
                  <a:gd name="connsiteX33" fmla="*/ 257175 w 365760"/>
                  <a:gd name="connsiteY33" fmla="*/ 102870 h 240030"/>
                  <a:gd name="connsiteX34" fmla="*/ 240030 w 365760"/>
                  <a:gd name="connsiteY34" fmla="*/ 85725 h 240030"/>
                  <a:gd name="connsiteX35" fmla="*/ 200025 w 365760"/>
                  <a:gd name="connsiteY35" fmla="*/ 0 h 240030"/>
                  <a:gd name="connsiteX36" fmla="*/ 182880 w 365760"/>
                  <a:gd name="connsiteY36" fmla="*/ 17145 h 240030"/>
                  <a:gd name="connsiteX37" fmla="*/ 200025 w 365760"/>
                  <a:gd name="connsiteY37" fmla="*/ 34290 h 240030"/>
                  <a:gd name="connsiteX38" fmla="*/ 348615 w 365760"/>
                  <a:gd name="connsiteY38" fmla="*/ 34290 h 240030"/>
                  <a:gd name="connsiteX39" fmla="*/ 365760 w 365760"/>
                  <a:gd name="connsiteY39" fmla="*/ 17145 h 240030"/>
                  <a:gd name="connsiteX40" fmla="*/ 348615 w 365760"/>
                  <a:gd name="connsiteY40" fmla="*/ 0 h 240030"/>
                  <a:gd name="connsiteX41" fmla="*/ 200025 w 365760"/>
                  <a:gd name="connsiteY41"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5760" h="240030">
                    <a:moveTo>
                      <a:pt x="17145" y="0"/>
                    </a:moveTo>
                    <a:cubicBezTo>
                      <a:pt x="7676" y="0"/>
                      <a:pt x="0" y="7676"/>
                      <a:pt x="0" y="17145"/>
                    </a:cubicBezTo>
                    <a:cubicBezTo>
                      <a:pt x="0" y="26614"/>
                      <a:pt x="7676" y="34290"/>
                      <a:pt x="17145" y="34290"/>
                    </a:cubicBezTo>
                    <a:lnTo>
                      <a:pt x="131445" y="34290"/>
                    </a:lnTo>
                    <a:cubicBezTo>
                      <a:pt x="140914" y="34290"/>
                      <a:pt x="148590" y="26614"/>
                      <a:pt x="148590" y="17145"/>
                    </a:cubicBezTo>
                    <a:cubicBezTo>
                      <a:pt x="148590" y="7676"/>
                      <a:pt x="140914" y="0"/>
                      <a:pt x="131445" y="0"/>
                    </a:cubicBezTo>
                    <a:lnTo>
                      <a:pt x="17145" y="0"/>
                    </a:lnTo>
                    <a:close/>
                    <a:moveTo>
                      <a:pt x="85725" y="68580"/>
                    </a:moveTo>
                    <a:cubicBezTo>
                      <a:pt x="76256" y="68580"/>
                      <a:pt x="68580" y="76256"/>
                      <a:pt x="68580" y="85725"/>
                    </a:cubicBezTo>
                    <a:cubicBezTo>
                      <a:pt x="68580" y="95194"/>
                      <a:pt x="76256" y="102870"/>
                      <a:pt x="85725" y="102870"/>
                    </a:cubicBezTo>
                    <a:lnTo>
                      <a:pt x="188595" y="102870"/>
                    </a:lnTo>
                    <a:cubicBezTo>
                      <a:pt x="198064" y="102870"/>
                      <a:pt x="205740" y="95194"/>
                      <a:pt x="205740" y="85725"/>
                    </a:cubicBezTo>
                    <a:cubicBezTo>
                      <a:pt x="205740" y="76256"/>
                      <a:pt x="198064" y="68580"/>
                      <a:pt x="188595" y="68580"/>
                    </a:cubicBezTo>
                    <a:lnTo>
                      <a:pt x="85725" y="68580"/>
                    </a:lnTo>
                    <a:close/>
                    <a:moveTo>
                      <a:pt x="45720" y="154305"/>
                    </a:moveTo>
                    <a:cubicBezTo>
                      <a:pt x="45720" y="144836"/>
                      <a:pt x="53396" y="137160"/>
                      <a:pt x="62865" y="137160"/>
                    </a:cubicBezTo>
                    <a:lnTo>
                      <a:pt x="280035" y="137160"/>
                    </a:lnTo>
                    <a:cubicBezTo>
                      <a:pt x="289504" y="137160"/>
                      <a:pt x="297180" y="144836"/>
                      <a:pt x="297180" y="154305"/>
                    </a:cubicBezTo>
                    <a:cubicBezTo>
                      <a:pt x="297180" y="163774"/>
                      <a:pt x="289504" y="171450"/>
                      <a:pt x="280035" y="171450"/>
                    </a:cubicBezTo>
                    <a:lnTo>
                      <a:pt x="62865" y="171450"/>
                    </a:lnTo>
                    <a:cubicBezTo>
                      <a:pt x="53396" y="171450"/>
                      <a:pt x="45720" y="163774"/>
                      <a:pt x="45720" y="154305"/>
                    </a:cubicBezTo>
                    <a:close/>
                    <a:moveTo>
                      <a:pt x="17145" y="205740"/>
                    </a:moveTo>
                    <a:cubicBezTo>
                      <a:pt x="7676" y="205740"/>
                      <a:pt x="0" y="213416"/>
                      <a:pt x="0" y="222885"/>
                    </a:cubicBezTo>
                    <a:cubicBezTo>
                      <a:pt x="0" y="232354"/>
                      <a:pt x="7676" y="240030"/>
                      <a:pt x="17145" y="240030"/>
                    </a:cubicBezTo>
                    <a:lnTo>
                      <a:pt x="200025" y="240030"/>
                    </a:lnTo>
                    <a:cubicBezTo>
                      <a:pt x="209494" y="240030"/>
                      <a:pt x="217170" y="232354"/>
                      <a:pt x="217170" y="222885"/>
                    </a:cubicBezTo>
                    <a:cubicBezTo>
                      <a:pt x="217170" y="213416"/>
                      <a:pt x="209494" y="205740"/>
                      <a:pt x="200025" y="205740"/>
                    </a:cubicBezTo>
                    <a:lnTo>
                      <a:pt x="17145" y="205740"/>
                    </a:lnTo>
                    <a:close/>
                    <a:moveTo>
                      <a:pt x="240030" y="85725"/>
                    </a:moveTo>
                    <a:cubicBezTo>
                      <a:pt x="240030" y="76256"/>
                      <a:pt x="247706" y="68580"/>
                      <a:pt x="257175" y="68580"/>
                    </a:cubicBezTo>
                    <a:lnTo>
                      <a:pt x="325755" y="68580"/>
                    </a:lnTo>
                    <a:cubicBezTo>
                      <a:pt x="335224" y="68580"/>
                      <a:pt x="342900" y="76256"/>
                      <a:pt x="342900" y="85725"/>
                    </a:cubicBezTo>
                    <a:cubicBezTo>
                      <a:pt x="342900" y="95194"/>
                      <a:pt x="335224" y="102870"/>
                      <a:pt x="325755" y="102870"/>
                    </a:cubicBezTo>
                    <a:lnTo>
                      <a:pt x="257175" y="102870"/>
                    </a:lnTo>
                    <a:cubicBezTo>
                      <a:pt x="247706" y="102870"/>
                      <a:pt x="240030" y="95194"/>
                      <a:pt x="240030" y="85725"/>
                    </a:cubicBezTo>
                    <a:close/>
                    <a:moveTo>
                      <a:pt x="200025" y="0"/>
                    </a:moveTo>
                    <a:cubicBezTo>
                      <a:pt x="190556" y="0"/>
                      <a:pt x="182880" y="7676"/>
                      <a:pt x="182880" y="17145"/>
                    </a:cubicBezTo>
                    <a:cubicBezTo>
                      <a:pt x="182880" y="26614"/>
                      <a:pt x="190556" y="34290"/>
                      <a:pt x="200025" y="34290"/>
                    </a:cubicBezTo>
                    <a:lnTo>
                      <a:pt x="348615" y="34290"/>
                    </a:lnTo>
                    <a:cubicBezTo>
                      <a:pt x="358084" y="34290"/>
                      <a:pt x="365760" y="26614"/>
                      <a:pt x="365760" y="17145"/>
                    </a:cubicBezTo>
                    <a:cubicBezTo>
                      <a:pt x="365760" y="7676"/>
                      <a:pt x="358084" y="0"/>
                      <a:pt x="348615" y="0"/>
                    </a:cubicBezTo>
                    <a:lnTo>
                      <a:pt x="200025" y="0"/>
                    </a:lnTo>
                    <a:close/>
                  </a:path>
                </a:pathLst>
              </a:custGeom>
              <a:gradFill flip="none" rotWithShape="1">
                <a:gsLst>
                  <a:gs pos="100000">
                    <a:srgbClr val="0078D4"/>
                  </a:gs>
                  <a:gs pos="0">
                    <a:srgbClr val="C03BC4"/>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nvGrpSpPr>
            <p:cNvPr id="26" name="Group 25">
              <a:extLst>
                <a:ext uri="{FF2B5EF4-FFF2-40B4-BE49-F238E27FC236}">
                  <a16:creationId xmlns:a16="http://schemas.microsoft.com/office/drawing/2014/main" id="{D575D987-6509-2B0F-4C99-1A7414B27AFC}"/>
                </a:ext>
              </a:extLst>
            </p:cNvPr>
            <p:cNvGrpSpPr/>
            <p:nvPr/>
          </p:nvGrpSpPr>
          <p:grpSpPr>
            <a:xfrm>
              <a:off x="7199130" y="4917546"/>
              <a:ext cx="1274580" cy="835492"/>
              <a:chOff x="6096000" y="-1408669"/>
              <a:chExt cx="1741488" cy="1141551"/>
            </a:xfrm>
          </p:grpSpPr>
          <p:sp>
            <p:nvSpPr>
              <p:cNvPr id="21" name="Rectangle: Rounded Corners 20">
                <a:extLst>
                  <a:ext uri="{FF2B5EF4-FFF2-40B4-BE49-F238E27FC236}">
                    <a16:creationId xmlns:a16="http://schemas.microsoft.com/office/drawing/2014/main" id="{4D276FB8-6602-E6D3-499D-4CE960F5C494}"/>
                  </a:ext>
                </a:extLst>
              </p:cNvPr>
              <p:cNvSpPr/>
              <p:nvPr/>
            </p:nvSpPr>
            <p:spPr bwMode="auto">
              <a:xfrm>
                <a:off x="6096000" y="-1408669"/>
                <a:ext cx="1741488" cy="1141551"/>
              </a:xfrm>
              <a:prstGeom prst="roundRect">
                <a:avLst>
                  <a:gd name="adj" fmla="val 13077"/>
                </a:avLst>
              </a:prstGeom>
              <a:solidFill>
                <a:schemeClr val="bg1"/>
              </a:solidFill>
              <a:ln w="28575">
                <a:gradFill>
                  <a:gsLst>
                    <a:gs pos="50000">
                      <a:srgbClr val="C03BC4"/>
                    </a:gs>
                    <a:gs pos="0">
                      <a:srgbClr val="D83B01"/>
                    </a:gs>
                    <a:gs pos="100000">
                      <a:srgbClr val="0078D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Sexual</a:t>
                </a:r>
              </a:p>
            </p:txBody>
          </p:sp>
          <p:sp>
            <p:nvSpPr>
              <p:cNvPr id="18" name="Graphic 322">
                <a:extLst>
                  <a:ext uri="{FF2B5EF4-FFF2-40B4-BE49-F238E27FC236}">
                    <a16:creationId xmlns:a16="http://schemas.microsoft.com/office/drawing/2014/main" id="{00A1A316-FE72-65FD-0C0A-05556CE1A8AA}"/>
                  </a:ext>
                </a:extLst>
              </p:cNvPr>
              <p:cNvSpPr/>
              <p:nvPr/>
            </p:nvSpPr>
            <p:spPr>
              <a:xfrm>
                <a:off x="6604142" y="-1266210"/>
                <a:ext cx="725204" cy="690250"/>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gradFill>
                <a:gsLst>
                  <a:gs pos="100000">
                    <a:srgbClr val="0078D4"/>
                  </a:gs>
                  <a:gs pos="0">
                    <a:srgbClr val="C03BC4"/>
                  </a:gs>
                </a:gsLst>
                <a:lin ang="5400000" scaled="1"/>
              </a:gra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0900334A-DCBA-2CEA-983C-23B9CA2DC8D9}"/>
                </a:ext>
              </a:extLst>
            </p:cNvPr>
            <p:cNvGrpSpPr/>
            <p:nvPr/>
          </p:nvGrpSpPr>
          <p:grpSpPr>
            <a:xfrm>
              <a:off x="6005525" y="5077090"/>
              <a:ext cx="1274580" cy="838946"/>
              <a:chOff x="10156825" y="-1379124"/>
              <a:chExt cx="1741488" cy="1146271"/>
            </a:xfrm>
          </p:grpSpPr>
          <p:sp>
            <p:nvSpPr>
              <p:cNvPr id="23" name="Rectangle: Rounded Corners 22">
                <a:extLst>
                  <a:ext uri="{FF2B5EF4-FFF2-40B4-BE49-F238E27FC236}">
                    <a16:creationId xmlns:a16="http://schemas.microsoft.com/office/drawing/2014/main" id="{D405AC1D-33F4-E70A-2802-418FA3FDDAD3}"/>
                  </a:ext>
                </a:extLst>
              </p:cNvPr>
              <p:cNvSpPr/>
              <p:nvPr/>
            </p:nvSpPr>
            <p:spPr bwMode="auto">
              <a:xfrm>
                <a:off x="10156825" y="-1379124"/>
                <a:ext cx="1741488" cy="1146271"/>
              </a:xfrm>
              <a:prstGeom prst="roundRect">
                <a:avLst>
                  <a:gd name="adj" fmla="val 13077"/>
                </a:avLst>
              </a:prstGeom>
              <a:solidFill>
                <a:schemeClr val="bg1"/>
              </a:solidFill>
              <a:ln w="28575">
                <a:gradFill>
                  <a:gsLst>
                    <a:gs pos="50000">
                      <a:srgbClr val="C03BC4"/>
                    </a:gs>
                    <a:gs pos="0">
                      <a:srgbClr val="D83B01"/>
                    </a:gs>
                    <a:gs pos="100000">
                      <a:srgbClr val="0078D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Hate</a:t>
                </a:r>
              </a:p>
            </p:txBody>
          </p:sp>
          <p:sp>
            <p:nvSpPr>
              <p:cNvPr id="24" name="Graphic 322">
                <a:extLst>
                  <a:ext uri="{FF2B5EF4-FFF2-40B4-BE49-F238E27FC236}">
                    <a16:creationId xmlns:a16="http://schemas.microsoft.com/office/drawing/2014/main" id="{D5C23BF1-1B16-6154-A21F-A735C32A011E}"/>
                  </a:ext>
                </a:extLst>
              </p:cNvPr>
              <p:cNvSpPr/>
              <p:nvPr/>
            </p:nvSpPr>
            <p:spPr>
              <a:xfrm>
                <a:off x="10664967" y="-1236666"/>
                <a:ext cx="725204" cy="690250"/>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gradFill flip="none" rotWithShape="1">
                <a:gsLst>
                  <a:gs pos="100000">
                    <a:srgbClr val="0078D4"/>
                  </a:gs>
                  <a:gs pos="0">
                    <a:srgbClr val="C03BC4"/>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sp>
        <p:nvSpPr>
          <p:cNvPr id="3" name="TextBox 2">
            <a:extLst>
              <a:ext uri="{FF2B5EF4-FFF2-40B4-BE49-F238E27FC236}">
                <a16:creationId xmlns:a16="http://schemas.microsoft.com/office/drawing/2014/main" id="{1DF7A8D4-0DF5-5E6F-9198-0B6A112A426F}"/>
              </a:ext>
            </a:extLst>
          </p:cNvPr>
          <p:cNvSpPr txBox="1"/>
          <p:nvPr/>
        </p:nvSpPr>
        <p:spPr>
          <a:xfrm>
            <a:off x="654397" y="6216711"/>
            <a:ext cx="10883206" cy="246221"/>
          </a:xfrm>
          <a:prstGeom prst="rect">
            <a:avLst/>
          </a:prstGeom>
          <a:noFill/>
          <a:ln>
            <a:noFill/>
          </a:ln>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Customers may apply to modify monitoring for Azure OpenAI Service endpoints: </a:t>
            </a: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hlinkClick r:id="rId3">
                  <a:extLst>
                    <a:ext uri="{A12FA001-AC4F-418D-AE19-62706E023703}">
                      <ahyp:hlinkClr xmlns:ahyp="http://schemas.microsoft.com/office/drawing/2018/hyperlinkcolor" val="tx"/>
                    </a:ext>
                  </a:extLst>
                </a:hlinkClick>
              </a:rPr>
              <a:t>https://aka.ms/oai/modifiedaccess</a:t>
            </a: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sp>
        <p:nvSpPr>
          <p:cNvPr id="7" name="TextBox 6">
            <a:extLst>
              <a:ext uri="{FF2B5EF4-FFF2-40B4-BE49-F238E27FC236}">
                <a16:creationId xmlns:a16="http://schemas.microsoft.com/office/drawing/2014/main" id="{1E5EC9A6-BA11-44F9-7541-AAC360ACF775}"/>
              </a:ext>
            </a:extLst>
          </p:cNvPr>
          <p:cNvSpPr txBox="1"/>
          <p:nvPr/>
        </p:nvSpPr>
        <p:spPr>
          <a:xfrm>
            <a:off x="4558046" y="2303906"/>
            <a:ext cx="1471817" cy="369332"/>
          </a:xfrm>
          <a:prstGeom prst="rect">
            <a:avLst/>
          </a:prstGeom>
          <a:gradFill>
            <a:gsLst>
              <a:gs pos="100000">
                <a:srgbClr val="0078D4"/>
              </a:gs>
              <a:gs pos="1000">
                <a:srgbClr val="005EA4"/>
              </a:gs>
            </a:gsLst>
          </a:gra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Completion</a:t>
            </a:r>
            <a:endParaRPr kumimoji="0" lang="en-US" sz="1800" b="0" i="0" u="none" strike="noStrike" kern="1200" cap="none" spc="0" normalizeH="0" baseline="0" noProof="0">
              <a:ln>
                <a:noFill/>
              </a:ln>
              <a:solidFill>
                <a:srgbClr val="FFFFFF"/>
              </a:solidFill>
              <a:effectLst/>
              <a:uLnTx/>
              <a:uFillTx/>
              <a:latin typeface="Segoe UI"/>
              <a:ea typeface="+mn-ea"/>
              <a:cs typeface="Calibri"/>
            </a:endParaRPr>
          </a:p>
        </p:txBody>
      </p:sp>
      <p:sp>
        <p:nvSpPr>
          <p:cNvPr id="13" name="Rectangle 12">
            <a:extLst>
              <a:ext uri="{FF2B5EF4-FFF2-40B4-BE49-F238E27FC236}">
                <a16:creationId xmlns:a16="http://schemas.microsoft.com/office/drawing/2014/main" id="{86B89B1C-9365-D123-7203-3230BCB9486A}"/>
              </a:ext>
              <a:ext uri="{C183D7F6-B498-43B3-948B-1728B52AA6E4}">
                <adec:decorative xmlns:adec="http://schemas.microsoft.com/office/drawing/2017/decorative" val="1"/>
              </a:ext>
            </a:extLst>
          </p:cNvPr>
          <p:cNvSpPr/>
          <p:nvPr/>
        </p:nvSpPr>
        <p:spPr>
          <a:xfrm>
            <a:off x="8212254" y="1644042"/>
            <a:ext cx="766790" cy="982495"/>
          </a:xfrm>
          <a:prstGeom prst="rect">
            <a:avLst/>
          </a:prstGeom>
          <a:solidFill>
            <a:schemeClr val="accent2">
              <a:lumMod val="40000"/>
              <a:lumOff val="60000"/>
            </a:schemeClr>
          </a:solidFill>
          <a:ln w="34925">
            <a:solidFill>
              <a:srgbClr val="A1BC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FEFEBCF0-ECF8-6F83-A588-01ECC678CCF0}"/>
              </a:ext>
            </a:extLst>
          </p:cNvPr>
          <p:cNvSpPr txBox="1"/>
          <p:nvPr/>
        </p:nvSpPr>
        <p:spPr>
          <a:xfrm>
            <a:off x="8207627" y="1922856"/>
            <a:ext cx="776044"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91F2C"/>
                </a:solidFill>
                <a:effectLst/>
                <a:uLnTx/>
                <a:uFillTx/>
                <a:latin typeface="Segoe UI"/>
                <a:ea typeface="+mn-ea"/>
                <a:cs typeface="Calibri"/>
              </a:rPr>
              <a:t>Filtered Response</a:t>
            </a:r>
          </a:p>
        </p:txBody>
      </p:sp>
      <p:sp>
        <p:nvSpPr>
          <p:cNvPr id="17" name="TextBox 16">
            <a:extLst>
              <a:ext uri="{FF2B5EF4-FFF2-40B4-BE49-F238E27FC236}">
                <a16:creationId xmlns:a16="http://schemas.microsoft.com/office/drawing/2014/main" id="{733C8EB6-A3E1-97ED-B402-E05419B282BD}"/>
              </a:ext>
            </a:extLst>
          </p:cNvPr>
          <p:cNvSpPr txBox="1"/>
          <p:nvPr/>
        </p:nvSpPr>
        <p:spPr>
          <a:xfrm>
            <a:off x="7689435" y="2837484"/>
            <a:ext cx="19294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Synchronous Content Filtering</a:t>
            </a:r>
          </a:p>
        </p:txBody>
      </p:sp>
      <p:sp>
        <p:nvSpPr>
          <p:cNvPr id="22" name="TextBox 21">
            <a:extLst>
              <a:ext uri="{FF2B5EF4-FFF2-40B4-BE49-F238E27FC236}">
                <a16:creationId xmlns:a16="http://schemas.microsoft.com/office/drawing/2014/main" id="{FCCE6F13-AC8E-AD17-C383-81285E03176F}"/>
              </a:ext>
            </a:extLst>
          </p:cNvPr>
          <p:cNvSpPr txBox="1"/>
          <p:nvPr/>
        </p:nvSpPr>
        <p:spPr>
          <a:xfrm>
            <a:off x="3601546" y="3802491"/>
            <a:ext cx="19294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Asynchronous Abuse Monitoring</a:t>
            </a:r>
          </a:p>
        </p:txBody>
      </p:sp>
      <p:grpSp>
        <p:nvGrpSpPr>
          <p:cNvPr id="4" name="Group 3">
            <a:extLst>
              <a:ext uri="{FF2B5EF4-FFF2-40B4-BE49-F238E27FC236}">
                <a16:creationId xmlns:a16="http://schemas.microsoft.com/office/drawing/2014/main" id="{1A58ED9B-4248-547A-4B28-3852826E95A1}"/>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5" name="Rectangle: Rounded Corners 4">
              <a:extLst>
                <a:ext uri="{FF2B5EF4-FFF2-40B4-BE49-F238E27FC236}">
                  <a16:creationId xmlns:a16="http://schemas.microsoft.com/office/drawing/2014/main" id="{ABC2C303-B5DB-E772-B693-C34A8C089BA0}"/>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FC53C6FF-556B-F827-3D82-0B8CA08D0FFA}"/>
                </a:ext>
              </a:extLst>
            </p:cNvPr>
            <p:cNvSpPr txBox="1"/>
            <p:nvPr/>
          </p:nvSpPr>
          <p:spPr>
            <a:xfrm>
              <a:off x="10848975" y="563209"/>
              <a:ext cx="765550" cy="276999"/>
            </a:xfrm>
            <a:prstGeom prst="rect">
              <a:avLst/>
            </a:prstGeom>
            <a:noFill/>
          </p:spPr>
          <p:txBody>
            <a:bodyPr wrap="square">
              <a:spAutoFit/>
            </a:bodyPr>
            <a:lstStyle/>
            <a:p>
              <a:pPr algn="r"/>
              <a:r>
                <a:rPr lang="en-US" sz="1200">
                  <a:solidFill>
                    <a:schemeClr val="bg1"/>
                  </a:solidFill>
                </a:rPr>
                <a:t>Platform</a:t>
              </a:r>
            </a:p>
          </p:txBody>
        </p:sp>
        <p:pic>
          <p:nvPicPr>
            <p:cNvPr id="8" name="Graphic 7">
              <a:extLst>
                <a:ext uri="{FF2B5EF4-FFF2-40B4-BE49-F238E27FC236}">
                  <a16:creationId xmlns:a16="http://schemas.microsoft.com/office/drawing/2014/main" id="{98C6B980-381A-3942-23D7-EF9C1ACD43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8988" y="568048"/>
              <a:ext cx="267320" cy="267320"/>
            </a:xfrm>
            <a:prstGeom prst="rect">
              <a:avLst/>
            </a:prstGeom>
          </p:spPr>
        </p:pic>
      </p:grpSp>
    </p:spTree>
    <p:extLst>
      <p:ext uri="{BB962C8B-B14F-4D97-AF65-F5344CB8AC3E}">
        <p14:creationId xmlns:p14="http://schemas.microsoft.com/office/powerpoint/2010/main" val="138310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100"/>
                                  </p:stCondLst>
                                  <p:childTnLst>
                                    <p:animMotion origin="layout" path="M 4.16667E-6 -1.48148E-6 L 4.16667E-6 0.01968 " pathEditMode="relative" rAng="0" ptsTypes="AA">
                                      <p:cBhvr>
                                        <p:cTn id="9" dur="500" spd="-100000" fill="hold"/>
                                        <p:tgtEl>
                                          <p:spTgt spid="1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8FC9A-F695-B1CD-C0E7-A1875E5C0A2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2D43BD0-D66F-6E40-A1A1-B87B0EAC83BF}"/>
              </a:ext>
            </a:extLst>
          </p:cNvPr>
          <p:cNvSpPr>
            <a:spLocks noGrp="1"/>
          </p:cNvSpPr>
          <p:nvPr>
            <p:ph type="body" sz="quarter" idx="16"/>
          </p:nvPr>
        </p:nvSpPr>
        <p:spPr>
          <a:xfrm>
            <a:off x="835022" y="3429000"/>
            <a:ext cx="4609041" cy="2333221"/>
          </a:xfrm>
        </p:spPr>
        <p:txBody>
          <a:bodyPr/>
          <a:lstStyle/>
          <a:p>
            <a:pPr marL="231775" marR="0" lvl="0" indent="-231775" defTabSz="914225" fontAlgn="auto">
              <a:lnSpc>
                <a:spcPct val="100000"/>
              </a:lnSpc>
              <a:spcBef>
                <a:spcPts val="0"/>
              </a:spcBef>
              <a:spcAft>
                <a:spcPts val="1200"/>
              </a:spcAft>
              <a:buClrTx/>
              <a:buSzTx/>
              <a:buFont typeface="Arial" panose="020B0604020202020204" pitchFamily="34" charset="0"/>
              <a:buChar char="•"/>
              <a:tabLst/>
              <a:defRPr/>
            </a:pPr>
            <a:r>
              <a:rPr lang="en-US" sz="1800" dirty="0">
                <a:solidFill>
                  <a:schemeClr val="tx1"/>
                </a:solidFill>
                <a:latin typeface="Segoe Sans Text"/>
                <a:cs typeface="Segoe UI Semibold" panose="020B0702040204020203" pitchFamily="34" charset="0"/>
              </a:rPr>
              <a:t>AI-powered functionality provides</a:t>
            </a:r>
            <a:br>
              <a:rPr lang="en-US" sz="1800" dirty="0">
                <a:solidFill>
                  <a:schemeClr val="tx1"/>
                </a:solidFill>
                <a:latin typeface="Segoe Sans Text"/>
                <a:cs typeface="Segoe UI Semibold" panose="020B0702040204020203" pitchFamily="34" charset="0"/>
              </a:rPr>
            </a:br>
            <a:r>
              <a:rPr lang="en-US" sz="1800" dirty="0">
                <a:solidFill>
                  <a:schemeClr val="tx1"/>
                </a:solidFill>
                <a:latin typeface="+mj-lt"/>
                <a:cs typeface="Segoe UI Semibold" panose="020B0702040204020203" pitchFamily="34" charset="0"/>
              </a:rPr>
              <a:t>insights and spend forecasting</a:t>
            </a:r>
          </a:p>
          <a:p>
            <a:pPr marL="231775" marR="0" lvl="0" indent="-231775" defTabSz="914225" fontAlgn="auto">
              <a:lnSpc>
                <a:spcPct val="100000"/>
              </a:lnSpc>
              <a:spcBef>
                <a:spcPts val="0"/>
              </a:spcBef>
              <a:spcAft>
                <a:spcPts val="1200"/>
              </a:spcAft>
              <a:buClrTx/>
              <a:buSzTx/>
              <a:buFont typeface="Arial" panose="020B0604020202020204" pitchFamily="34" charset="0"/>
              <a:buChar char="•"/>
              <a:tabLst/>
              <a:defRPr/>
            </a:pPr>
            <a:r>
              <a:rPr lang="en-US" sz="1800" dirty="0">
                <a:solidFill>
                  <a:schemeClr val="tx1"/>
                </a:solidFill>
                <a:latin typeface="Segoe Sans Text"/>
                <a:cs typeface="Segoe UI Semibold" panose="020B0702040204020203" pitchFamily="34" charset="0"/>
              </a:rPr>
              <a:t>Implement cost management policies </a:t>
            </a:r>
            <a:br>
              <a:rPr lang="en-US" sz="1800" dirty="0">
                <a:solidFill>
                  <a:schemeClr val="tx1"/>
                </a:solidFill>
                <a:latin typeface="Segoe Sans Text"/>
                <a:cs typeface="Segoe UI Semibold" panose="020B0702040204020203" pitchFamily="34" charset="0"/>
              </a:rPr>
            </a:br>
            <a:r>
              <a:rPr lang="en-US" sz="1800" dirty="0">
                <a:solidFill>
                  <a:schemeClr val="tx1"/>
                </a:solidFill>
                <a:latin typeface="Segoe Sans Text"/>
                <a:cs typeface="Segoe UI Semibold" panose="020B0702040204020203" pitchFamily="34" charset="0"/>
              </a:rPr>
              <a:t>with </a:t>
            </a:r>
            <a:r>
              <a:rPr lang="en-US" sz="1800" dirty="0">
                <a:solidFill>
                  <a:schemeClr val="tx1"/>
                </a:solidFill>
                <a:latin typeface="+mj-lt"/>
                <a:cs typeface="Segoe UI Semibold" panose="020B0702040204020203" pitchFamily="34" charset="0"/>
              </a:rPr>
              <a:t>budgets and cost allocation</a:t>
            </a:r>
          </a:p>
          <a:p>
            <a:pPr marL="231775" indent="-231775" defTabSz="914225">
              <a:spcBef>
                <a:spcPts val="0"/>
              </a:spcBef>
              <a:spcAft>
                <a:spcPts val="1200"/>
              </a:spcAft>
              <a:buFont typeface="Arial" panose="020B0604020202020204" pitchFamily="34" charset="0"/>
              <a:buChar char="•"/>
              <a:defRPr/>
            </a:pPr>
            <a:r>
              <a:rPr lang="en-US" sz="1800" dirty="0">
                <a:solidFill>
                  <a:schemeClr val="tx1"/>
                </a:solidFill>
                <a:latin typeface="Segoe Sans Text"/>
                <a:cs typeface="Segoe UI Semibold" panose="020B0702040204020203" pitchFamily="34" charset="0"/>
              </a:rPr>
              <a:t>Recommendations to reduce costs </a:t>
            </a:r>
            <a:br>
              <a:rPr lang="en-US" sz="1800" dirty="0">
                <a:solidFill>
                  <a:schemeClr val="tx1"/>
                </a:solidFill>
                <a:latin typeface="Segoe Sans Text"/>
                <a:cs typeface="Segoe UI Semibold" panose="020B0702040204020203" pitchFamily="34" charset="0"/>
              </a:rPr>
            </a:br>
            <a:r>
              <a:rPr lang="en-US" sz="1800" dirty="0">
                <a:solidFill>
                  <a:schemeClr val="tx1"/>
                </a:solidFill>
                <a:latin typeface="Segoe Sans Text"/>
                <a:cs typeface="Segoe UI Semibold" panose="020B0702040204020203" pitchFamily="34" charset="0"/>
              </a:rPr>
              <a:t>through </a:t>
            </a:r>
            <a:r>
              <a:rPr lang="en-US" sz="1800" dirty="0">
                <a:solidFill>
                  <a:schemeClr val="tx1"/>
                </a:solidFill>
                <a:latin typeface="+mj-lt"/>
                <a:cs typeface="Segoe UI Semibold" panose="020B0702040204020203" pitchFamily="34" charset="0"/>
              </a:rPr>
              <a:t>identification of idle </a:t>
            </a:r>
            <a:br>
              <a:rPr lang="en-US" sz="1800" dirty="0">
                <a:solidFill>
                  <a:schemeClr val="tx1"/>
                </a:solidFill>
                <a:latin typeface="+mj-lt"/>
                <a:cs typeface="Segoe UI Semibold" panose="020B0702040204020203" pitchFamily="34" charset="0"/>
              </a:rPr>
            </a:br>
            <a:r>
              <a:rPr lang="en-US" sz="1800" dirty="0">
                <a:solidFill>
                  <a:schemeClr val="tx1"/>
                </a:solidFill>
                <a:latin typeface="+mj-lt"/>
                <a:cs typeface="Segoe UI Semibold" panose="020B0702040204020203" pitchFamily="34" charset="0"/>
              </a:rPr>
              <a:t>and underutilized resources</a:t>
            </a:r>
          </a:p>
        </p:txBody>
      </p:sp>
      <p:sp>
        <p:nvSpPr>
          <p:cNvPr id="19" name="Text Placeholder 18">
            <a:extLst>
              <a:ext uri="{FF2B5EF4-FFF2-40B4-BE49-F238E27FC236}">
                <a16:creationId xmlns:a16="http://schemas.microsoft.com/office/drawing/2014/main" id="{CB58E60A-378D-ADB9-5194-8903F283D1BB}"/>
              </a:ext>
            </a:extLst>
          </p:cNvPr>
          <p:cNvSpPr>
            <a:spLocks noGrp="1"/>
          </p:cNvSpPr>
          <p:nvPr>
            <p:ph type="body" sz="quarter" idx="50"/>
          </p:nvPr>
        </p:nvSpPr>
        <p:spPr>
          <a:xfrm>
            <a:off x="1771851" y="2512141"/>
            <a:ext cx="3354512" cy="384721"/>
          </a:xfrm>
        </p:spPr>
        <p:txBody>
          <a:bodyPr/>
          <a:lstStyle/>
          <a:p>
            <a:r>
              <a:rPr lang="en-US" dirty="0">
                <a:latin typeface="+mj-lt"/>
              </a:rPr>
              <a:t>Cost optimization</a:t>
            </a:r>
          </a:p>
        </p:txBody>
      </p:sp>
      <p:sp>
        <p:nvSpPr>
          <p:cNvPr id="23" name="Text Placeholder 22">
            <a:extLst>
              <a:ext uri="{FF2B5EF4-FFF2-40B4-BE49-F238E27FC236}">
                <a16:creationId xmlns:a16="http://schemas.microsoft.com/office/drawing/2014/main" id="{1887286E-F7DE-A30A-7633-2B3D252BEE2F}"/>
              </a:ext>
            </a:extLst>
          </p:cNvPr>
          <p:cNvSpPr>
            <a:spLocks noGrp="1"/>
          </p:cNvSpPr>
          <p:nvPr>
            <p:ph type="body" sz="quarter" idx="54"/>
          </p:nvPr>
        </p:nvSpPr>
        <p:spPr>
          <a:xfrm>
            <a:off x="6388908" y="3429000"/>
            <a:ext cx="4497916" cy="2518657"/>
          </a:xfrm>
        </p:spPr>
        <p:txBody>
          <a:bodyPr/>
          <a:lstStyle/>
          <a:p>
            <a:pPr marL="228600" marR="0" lvl="0" indent="-285750" defTabSz="914225" fontAlgn="auto">
              <a:lnSpc>
                <a:spcPct val="100000"/>
              </a:lnSpc>
              <a:spcBef>
                <a:spcPts val="0"/>
              </a:spcBef>
              <a:spcAft>
                <a:spcPts val="1200"/>
              </a:spcAft>
              <a:buClrTx/>
              <a:buSzTx/>
              <a:buFont typeface="Arial" panose="020B0604020202020204" pitchFamily="34" charset="0"/>
              <a:buChar char="•"/>
              <a:tabLst/>
              <a:defRPr/>
            </a:pPr>
            <a:r>
              <a:rPr lang="en-US" sz="1800" dirty="0">
                <a:solidFill>
                  <a:schemeClr val="tx1"/>
                </a:solidFill>
                <a:latin typeface="+mj-lt"/>
                <a:cs typeface="Segoe UI Semibold" panose="020B0702040204020203" pitchFamily="34" charset="0"/>
              </a:rPr>
              <a:t>Comprehensive compliance view of all your resources </a:t>
            </a:r>
            <a:r>
              <a:rPr lang="en-US" sz="1800" dirty="0">
                <a:solidFill>
                  <a:schemeClr val="tx1"/>
                </a:solidFill>
                <a:latin typeface="Segoe Sans Text"/>
                <a:cs typeface="Segoe UI Semibold" panose="020B0702040204020203" pitchFamily="34" charset="0"/>
              </a:rPr>
              <a:t>and proactive recommendations</a:t>
            </a:r>
          </a:p>
          <a:p>
            <a:pPr marL="228600" marR="0" lvl="0" indent="-285750" defTabSz="914225" fontAlgn="auto">
              <a:lnSpc>
                <a:spcPct val="100000"/>
              </a:lnSpc>
              <a:spcBef>
                <a:spcPts val="0"/>
              </a:spcBef>
              <a:spcAft>
                <a:spcPts val="1200"/>
              </a:spcAft>
              <a:buClrTx/>
              <a:buSzTx/>
              <a:buFont typeface="Arial" panose="020B0604020202020204" pitchFamily="34" charset="0"/>
              <a:buChar char="•"/>
              <a:tabLst/>
              <a:defRPr/>
            </a:pPr>
            <a:r>
              <a:rPr lang="en-US" sz="1800" dirty="0">
                <a:solidFill>
                  <a:schemeClr val="tx1"/>
                </a:solidFill>
                <a:latin typeface="Segoe Sans Text"/>
                <a:cs typeface="Segoe UI Semibold" panose="020B0702040204020203" pitchFamily="34" charset="0"/>
              </a:rPr>
              <a:t>Real-time cloud compliance and </a:t>
            </a:r>
            <a:br>
              <a:rPr lang="en-US" sz="1800" dirty="0">
                <a:solidFill>
                  <a:schemeClr val="tx1"/>
                </a:solidFill>
                <a:latin typeface="Segoe Sans Text"/>
                <a:cs typeface="Segoe UI Semibold" panose="020B0702040204020203" pitchFamily="34" charset="0"/>
              </a:rPr>
            </a:br>
            <a:r>
              <a:rPr lang="en-US" sz="1800" dirty="0">
                <a:solidFill>
                  <a:schemeClr val="tx1"/>
                </a:solidFill>
                <a:latin typeface="+mj-lt"/>
                <a:cs typeface="Segoe UI Semibold" panose="020B0702040204020203" pitchFamily="34" charset="0"/>
              </a:rPr>
              <a:t>automated remediation </a:t>
            </a:r>
          </a:p>
          <a:p>
            <a:pPr marL="228600" indent="-285750" defTabSz="914225">
              <a:spcBef>
                <a:spcPts val="0"/>
              </a:spcBef>
              <a:spcAft>
                <a:spcPts val="1200"/>
              </a:spcAft>
              <a:buFont typeface="Arial" panose="020B0604020202020204" pitchFamily="34" charset="0"/>
              <a:buChar char="•"/>
              <a:defRPr/>
            </a:pPr>
            <a:r>
              <a:rPr lang="en-US" sz="1800" dirty="0">
                <a:solidFill>
                  <a:schemeClr val="tx1"/>
                </a:solidFill>
                <a:latin typeface="Segoe Sans Text"/>
                <a:cs typeface="Segoe UI Semibold" panose="020B0702040204020203" pitchFamily="34" charset="0"/>
              </a:rPr>
              <a:t>Manage policies-as-code and </a:t>
            </a:r>
            <a:r>
              <a:rPr lang="en-US" sz="1800" dirty="0">
                <a:solidFill>
                  <a:schemeClr val="tx1"/>
                </a:solidFill>
                <a:latin typeface="+mj-lt"/>
                <a:cs typeface="Segoe UI Semibold" panose="020B0702040204020203" pitchFamily="34" charset="0"/>
              </a:rPr>
              <a:t>surface policy compliance in workflows</a:t>
            </a:r>
          </a:p>
        </p:txBody>
      </p:sp>
      <p:sp>
        <p:nvSpPr>
          <p:cNvPr id="25" name="Text Placeholder 24">
            <a:extLst>
              <a:ext uri="{FF2B5EF4-FFF2-40B4-BE49-F238E27FC236}">
                <a16:creationId xmlns:a16="http://schemas.microsoft.com/office/drawing/2014/main" id="{084EF014-1F64-FFA4-9029-CE050E615592}"/>
              </a:ext>
            </a:extLst>
          </p:cNvPr>
          <p:cNvSpPr>
            <a:spLocks noGrp="1"/>
          </p:cNvSpPr>
          <p:nvPr>
            <p:ph type="body" sz="quarter" idx="56"/>
          </p:nvPr>
        </p:nvSpPr>
        <p:spPr>
          <a:xfrm>
            <a:off x="7353606" y="2545165"/>
            <a:ext cx="2822506" cy="384721"/>
          </a:xfrm>
        </p:spPr>
        <p:txBody>
          <a:bodyPr vert="horz" wrap="square" lIns="137160" tIns="0" rIns="137160" bIns="0" rtlCol="0" anchor="b" anchorCtr="0">
            <a:spAutoFit/>
          </a:bodyPr>
          <a:lstStyle/>
          <a:p>
            <a:r>
              <a:rPr lang="en-US" dirty="0">
                <a:latin typeface="+mj-lt"/>
              </a:rPr>
              <a:t>Governance</a:t>
            </a:r>
          </a:p>
        </p:txBody>
      </p:sp>
      <p:sp>
        <p:nvSpPr>
          <p:cNvPr id="9" name="Title 8">
            <a:extLst>
              <a:ext uri="{FF2B5EF4-FFF2-40B4-BE49-F238E27FC236}">
                <a16:creationId xmlns:a16="http://schemas.microsoft.com/office/drawing/2014/main" id="{4891B14A-8C83-178D-BFF9-7B4DDF31DEAB}"/>
              </a:ext>
            </a:extLst>
          </p:cNvPr>
          <p:cNvSpPr txBox="1">
            <a:spLocks noGrp="1"/>
          </p:cNvSpPr>
          <p:nvPr>
            <p:ph type="title" idx="4294967295"/>
          </p:nvPr>
        </p:nvSpPr>
        <p:spPr>
          <a:xfrm>
            <a:off x="515744" y="411068"/>
            <a:ext cx="8249115"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rgbClr val="0078D4"/>
                </a:solidFill>
                <a:effectLst/>
                <a:uLnTx/>
                <a:uFillTx/>
                <a:latin typeface="Segoe Sans Text Semibold" pitchFamily="2" charset="0"/>
                <a:ea typeface="+mn-ea"/>
                <a:cs typeface="Segoe Sans Text Semibold" pitchFamily="2" charset="0"/>
              </a:rPr>
              <a:t>Optimize</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 resources, control costs, and apply best practices </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 name="Group 9">
            <a:extLst>
              <a:ext uri="{FF2B5EF4-FFF2-40B4-BE49-F238E27FC236}">
                <a16:creationId xmlns:a16="http://schemas.microsoft.com/office/drawing/2014/main" id="{B1F6BF71-F2E6-607B-180F-4A266E0387CB}"/>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11" name="Rectangle: Rounded Corners 11">
              <a:extLst>
                <a:ext uri="{FF2B5EF4-FFF2-40B4-BE49-F238E27FC236}">
                  <a16:creationId xmlns:a16="http://schemas.microsoft.com/office/drawing/2014/main" id="{5497487C-5706-FB2E-AE3C-954507EB7C40}"/>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D94BF768-7E84-7E53-DB0C-A3C61B18C71F}"/>
                </a:ext>
              </a:extLst>
            </p:cNvPr>
            <p:cNvSpPr txBox="1"/>
            <p:nvPr/>
          </p:nvSpPr>
          <p:spPr>
            <a:xfrm>
              <a:off x="10848975" y="563209"/>
              <a:ext cx="765550" cy="276999"/>
            </a:xfrm>
            <a:prstGeom prst="rect">
              <a:avLst/>
            </a:prstGeom>
            <a:noFill/>
          </p:spPr>
          <p:txBody>
            <a:bodyPr wrap="square">
              <a:spAutoFit/>
            </a:bodyPr>
            <a:lstStyle/>
            <a:p>
              <a:pPr algn="r"/>
              <a:r>
                <a:rPr lang="en-US" sz="1200" dirty="0">
                  <a:solidFill>
                    <a:schemeClr val="bg1"/>
                  </a:solidFill>
                </a:rPr>
                <a:t>Platform</a:t>
              </a:r>
            </a:p>
          </p:txBody>
        </p:sp>
        <p:pic>
          <p:nvPicPr>
            <p:cNvPr id="13" name="Graphic 12">
              <a:extLst>
                <a:ext uri="{FF2B5EF4-FFF2-40B4-BE49-F238E27FC236}">
                  <a16:creationId xmlns:a16="http://schemas.microsoft.com/office/drawing/2014/main" id="{9D39636C-7F5B-7FB1-2738-1C8F9264C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38988" y="568048"/>
              <a:ext cx="267320" cy="267320"/>
            </a:xfrm>
            <a:prstGeom prst="rect">
              <a:avLst/>
            </a:prstGeom>
          </p:spPr>
        </p:pic>
      </p:grpSp>
      <p:grpSp>
        <p:nvGrpSpPr>
          <p:cNvPr id="7" name="Group 6">
            <a:extLst>
              <a:ext uri="{FF2B5EF4-FFF2-40B4-BE49-F238E27FC236}">
                <a16:creationId xmlns:a16="http://schemas.microsoft.com/office/drawing/2014/main" id="{F0778B33-6990-616C-792C-568EABC05182}"/>
              </a:ext>
              <a:ext uri="{C183D7F6-B498-43B3-948B-1728B52AA6E4}">
                <adec:decorative xmlns:adec="http://schemas.microsoft.com/office/drawing/2017/decorative" val="1"/>
              </a:ext>
            </a:extLst>
          </p:cNvPr>
          <p:cNvGrpSpPr/>
          <p:nvPr/>
        </p:nvGrpSpPr>
        <p:grpSpPr>
          <a:xfrm>
            <a:off x="981326" y="2384461"/>
            <a:ext cx="640080" cy="640080"/>
            <a:chOff x="835022" y="2090367"/>
            <a:chExt cx="640080" cy="640080"/>
          </a:xfrm>
        </p:grpSpPr>
        <p:sp>
          <p:nvSpPr>
            <p:cNvPr id="14" name="Oval 13">
              <a:extLst>
                <a:ext uri="{FF2B5EF4-FFF2-40B4-BE49-F238E27FC236}">
                  <a16:creationId xmlns:a16="http://schemas.microsoft.com/office/drawing/2014/main" id="{FC083EFD-F52F-203B-AB6D-C64E5CE0A5C1}"/>
                </a:ext>
                <a:ext uri="{C183D7F6-B498-43B3-948B-1728B52AA6E4}">
                  <adec:decorative xmlns:adec="http://schemas.microsoft.com/office/drawing/2017/decorative" val="1"/>
                </a:ext>
              </a:extLst>
            </p:cNvPr>
            <p:cNvSpPr>
              <a:spLocks noChangeAspect="1"/>
            </p:cNvSpPr>
            <p:nvPr/>
          </p:nvSpPr>
          <p:spPr bwMode="auto">
            <a:xfrm>
              <a:off x="835022" y="2090367"/>
              <a:ext cx="640080" cy="640080"/>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kern="0" dirty="0">
                <a:solidFill>
                  <a:srgbClr val="FFFFFF"/>
                </a:solidFill>
                <a:latin typeface="Segoe UI Semibold" panose="020B0702040204020203" pitchFamily="34" charset="0"/>
                <a:cs typeface="Segoe UI Semibold" panose="020B0702040204020203" pitchFamily="34" charset="0"/>
              </a:endParaRPr>
            </a:p>
          </p:txBody>
        </p:sp>
        <p:pic>
          <p:nvPicPr>
            <p:cNvPr id="16" name="Graphic 15" descr="Dollar outline">
              <a:extLst>
                <a:ext uri="{FF2B5EF4-FFF2-40B4-BE49-F238E27FC236}">
                  <a16:creationId xmlns:a16="http://schemas.microsoft.com/office/drawing/2014/main" id="{A3875406-14D6-EB36-76E3-241DA442BC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3838" y="2176559"/>
              <a:ext cx="459233" cy="459233"/>
            </a:xfrm>
            <a:prstGeom prst="rect">
              <a:avLst/>
            </a:prstGeom>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pic>
      </p:grpSp>
      <p:grpSp>
        <p:nvGrpSpPr>
          <p:cNvPr id="28" name="Group 27">
            <a:extLst>
              <a:ext uri="{FF2B5EF4-FFF2-40B4-BE49-F238E27FC236}">
                <a16:creationId xmlns:a16="http://schemas.microsoft.com/office/drawing/2014/main" id="{B738EAB9-4D13-7EA4-4A4D-8071652A9044}"/>
              </a:ext>
              <a:ext uri="{C183D7F6-B498-43B3-948B-1728B52AA6E4}">
                <adec:decorative xmlns:adec="http://schemas.microsoft.com/office/drawing/2017/decorative" val="1"/>
              </a:ext>
            </a:extLst>
          </p:cNvPr>
          <p:cNvGrpSpPr/>
          <p:nvPr/>
        </p:nvGrpSpPr>
        <p:grpSpPr>
          <a:xfrm>
            <a:off x="6535212" y="2437629"/>
            <a:ext cx="640080" cy="640080"/>
            <a:chOff x="6477375" y="2117589"/>
            <a:chExt cx="640080" cy="640080"/>
          </a:xfrm>
        </p:grpSpPr>
        <p:sp>
          <p:nvSpPr>
            <p:cNvPr id="17" name="Oval 16">
              <a:extLst>
                <a:ext uri="{FF2B5EF4-FFF2-40B4-BE49-F238E27FC236}">
                  <a16:creationId xmlns:a16="http://schemas.microsoft.com/office/drawing/2014/main" id="{68B061C3-9793-FB58-B2EC-869F50761CC8}"/>
                </a:ext>
                <a:ext uri="{C183D7F6-B498-43B3-948B-1728B52AA6E4}">
                  <adec:decorative xmlns:adec="http://schemas.microsoft.com/office/drawing/2017/decorative" val="1"/>
                </a:ext>
              </a:extLst>
            </p:cNvPr>
            <p:cNvSpPr>
              <a:spLocks noChangeAspect="1"/>
            </p:cNvSpPr>
            <p:nvPr/>
          </p:nvSpPr>
          <p:spPr bwMode="auto">
            <a:xfrm>
              <a:off x="6477375" y="2117589"/>
              <a:ext cx="640080" cy="640080"/>
            </a:xfrm>
            <a:prstGeom prst="ellipse">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p>
              <a:pPr algn="ctr"/>
              <a:endParaRPr lang="en-US" kern="0" dirty="0">
                <a:solidFill>
                  <a:srgbClr val="FFFFFF"/>
                </a:solidFill>
                <a:latin typeface="Segoe UI Semibold" panose="020B0702040204020203" pitchFamily="34" charset="0"/>
                <a:cs typeface="Segoe UI Semibold" panose="020B0702040204020203" pitchFamily="34" charset="0"/>
              </a:endParaRPr>
            </a:p>
          </p:txBody>
        </p:sp>
        <p:pic>
          <p:nvPicPr>
            <p:cNvPr id="27" name="Graphic 26" descr="Connections outline">
              <a:extLst>
                <a:ext uri="{FF2B5EF4-FFF2-40B4-BE49-F238E27FC236}">
                  <a16:creationId xmlns:a16="http://schemas.microsoft.com/office/drawing/2014/main" id="{5B256A73-98ED-5096-A020-52545ED529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5247" y="2215461"/>
              <a:ext cx="444336" cy="444336"/>
            </a:xfrm>
            <a:prstGeom prst="rect">
              <a:avLst/>
            </a:prstGeom>
          </p:spPr>
        </p:pic>
      </p:grpSp>
    </p:spTree>
    <p:extLst>
      <p:ext uri="{BB962C8B-B14F-4D97-AF65-F5344CB8AC3E}">
        <p14:creationId xmlns:p14="http://schemas.microsoft.com/office/powerpoint/2010/main" val="420620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84" name="Picture 12" descr="Screenshot of the Azure Advisor opening **Overview** page.">
            <a:extLst>
              <a:ext uri="{FF2B5EF4-FFF2-40B4-BE49-F238E27FC236}">
                <a16:creationId xmlns:a16="http://schemas.microsoft.com/office/drawing/2014/main" id="{2483B9BA-357E-5689-9089-102215D3A936}"/>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a:ext>
            </a:extLst>
          </a:blip>
          <a:srcRect t="7033" b="7033"/>
          <a:stretch>
            <a:fillRect/>
          </a:stretch>
        </p:blipFill>
        <p:spPr bwMode="auto">
          <a:xfrm>
            <a:off x="4274089" y="1765300"/>
            <a:ext cx="8749225" cy="40513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64">
            <a:extLst>
              <a:ext uri="{FF2B5EF4-FFF2-40B4-BE49-F238E27FC236}">
                <a16:creationId xmlns:a16="http://schemas.microsoft.com/office/drawing/2014/main" id="{AC92867F-374C-67AE-4D18-0DFED79A1F85}"/>
              </a:ext>
            </a:extLst>
          </p:cNvPr>
          <p:cNvSpPr>
            <a:spLocks noGrp="1"/>
          </p:cNvSpPr>
          <p:nvPr>
            <p:ph type="title"/>
          </p:nvPr>
        </p:nvSpPr>
        <p:spPr>
          <a:xfrm>
            <a:off x="540298" y="612382"/>
            <a:ext cx="9873916" cy="553998"/>
          </a:xfrm>
        </p:spPr>
        <p:txBody>
          <a:bodyPr/>
          <a:lstStyle/>
          <a:p>
            <a:pPr algn="l"/>
            <a:r>
              <a:rPr lang="en-US" sz="3600" dirty="0">
                <a:latin typeface="+mj-lt"/>
              </a:rPr>
              <a:t>Azure Advisor</a:t>
            </a:r>
            <a:endParaRPr lang="en-US" dirty="0">
              <a:solidFill>
                <a:schemeClr val="tx1"/>
              </a:solidFill>
            </a:endParaRPr>
          </a:p>
        </p:txBody>
      </p:sp>
      <p:sp>
        <p:nvSpPr>
          <p:cNvPr id="17" name="TextBox 16">
            <a:extLst>
              <a:ext uri="{FF2B5EF4-FFF2-40B4-BE49-F238E27FC236}">
                <a16:creationId xmlns:a16="http://schemas.microsoft.com/office/drawing/2014/main" id="{DDAAA71A-FEAC-8CA2-6546-6E872118EFB7}"/>
              </a:ext>
            </a:extLst>
          </p:cNvPr>
          <p:cNvSpPr txBox="1"/>
          <p:nvPr/>
        </p:nvSpPr>
        <p:spPr>
          <a:xfrm>
            <a:off x="540298" y="2383573"/>
            <a:ext cx="3193502" cy="2031325"/>
          </a:xfrm>
          <a:prstGeom prst="rect">
            <a:avLst/>
          </a:prstGeom>
          <a:noFill/>
        </p:spPr>
        <p:txBody>
          <a:bodyPr wrap="square">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a:cs typeface="+mn-cs"/>
              </a:rPr>
              <a:t>Personalized recommendations to improve reliability </a:t>
            </a:r>
            <a:r>
              <a:rPr kumimoji="0" lang="en-US" sz="1800" b="0" i="0" u="none" strike="noStrike" kern="1200" cap="none" spc="0" normalizeH="0" baseline="0" noProof="0" dirty="0">
                <a:ln>
                  <a:noFill/>
                </a:ln>
                <a:effectLst/>
                <a:uLnTx/>
                <a:uFillTx/>
                <a:latin typeface="Segoe UI"/>
                <a:ea typeface="+mn-ea"/>
                <a:cs typeface="+mn-cs"/>
              </a:rPr>
              <a:t>security, and performance, achieve operational excellence, and reduce costs</a:t>
            </a:r>
          </a:p>
        </p:txBody>
      </p:sp>
      <p:grpSp>
        <p:nvGrpSpPr>
          <p:cNvPr id="2" name="Group 1">
            <a:extLst>
              <a:ext uri="{FF2B5EF4-FFF2-40B4-BE49-F238E27FC236}">
                <a16:creationId xmlns:a16="http://schemas.microsoft.com/office/drawing/2014/main" id="{0AF48C36-5745-4352-D0B4-58C33CED67B9}"/>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5" name="Rectangle: Rounded Corners 4">
              <a:extLst>
                <a:ext uri="{FF2B5EF4-FFF2-40B4-BE49-F238E27FC236}">
                  <a16:creationId xmlns:a16="http://schemas.microsoft.com/office/drawing/2014/main" id="{0BEB9E9D-FB28-8ED4-FA2F-AAE433D878A0}"/>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88AE4643-D6E1-502E-FA73-7D1A5BDA328D}"/>
                </a:ext>
              </a:extLst>
            </p:cNvPr>
            <p:cNvSpPr txBox="1"/>
            <p:nvPr/>
          </p:nvSpPr>
          <p:spPr>
            <a:xfrm>
              <a:off x="10848975" y="563209"/>
              <a:ext cx="765550" cy="276999"/>
            </a:xfrm>
            <a:prstGeom prst="rect">
              <a:avLst/>
            </a:prstGeom>
            <a:noFill/>
          </p:spPr>
          <p:txBody>
            <a:bodyPr wrap="square">
              <a:spAutoFit/>
            </a:bodyPr>
            <a:lstStyle/>
            <a:p>
              <a:pPr algn="r"/>
              <a:r>
                <a:rPr lang="en-US" sz="1200" dirty="0">
                  <a:solidFill>
                    <a:schemeClr val="bg1"/>
                  </a:solidFill>
                </a:rPr>
                <a:t>Platform</a:t>
              </a:r>
            </a:p>
          </p:txBody>
        </p:sp>
        <p:pic>
          <p:nvPicPr>
            <p:cNvPr id="7" name="Graphic 6">
              <a:extLst>
                <a:ext uri="{FF2B5EF4-FFF2-40B4-BE49-F238E27FC236}">
                  <a16:creationId xmlns:a16="http://schemas.microsoft.com/office/drawing/2014/main" id="{C5BA32E7-552F-DF21-69CF-72F8FEBA4C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8988" y="568048"/>
              <a:ext cx="267320" cy="267320"/>
            </a:xfrm>
            <a:prstGeom prst="rect">
              <a:avLst/>
            </a:prstGeom>
          </p:spPr>
        </p:pic>
      </p:grpSp>
    </p:spTree>
    <p:extLst>
      <p:ext uri="{BB962C8B-B14F-4D97-AF65-F5344CB8AC3E}">
        <p14:creationId xmlns:p14="http://schemas.microsoft.com/office/powerpoint/2010/main" val="83626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0D1B25C-660B-6699-1A1B-04891DF4E9B9}"/>
              </a:ext>
            </a:extLst>
          </p:cNvPr>
          <p:cNvSpPr>
            <a:spLocks noGrp="1"/>
          </p:cNvSpPr>
          <p:nvPr>
            <p:ph type="body" sz="quarter" idx="17"/>
          </p:nvPr>
        </p:nvSpPr>
        <p:spPr>
          <a:xfrm>
            <a:off x="540299" y="2263877"/>
            <a:ext cx="2609302" cy="1107996"/>
          </a:xfrm>
        </p:spPr>
        <p:txBody>
          <a:bodyPr/>
          <a:lstStyle/>
          <a:p>
            <a:pPr marL="285750" indent="-285750" algn="l">
              <a:buFont typeface="Arial" panose="020B0604020202020204" pitchFamily="34" charset="0"/>
              <a:buChar char="•"/>
            </a:pPr>
            <a:r>
              <a:rPr kumimoji="0" lang="en-US" sz="1800" b="0" i="0" u="none" strike="noStrike" kern="1200" cap="none" spc="0" normalizeH="0" baseline="0" noProof="0" dirty="0">
                <a:ln>
                  <a:noFill/>
                </a:ln>
                <a:effectLst/>
                <a:uLnTx/>
                <a:uFillTx/>
                <a:latin typeface="Segoe UI"/>
                <a:ea typeface="+mn-ea"/>
                <a:cs typeface="+mn-cs"/>
              </a:rPr>
              <a:t>Real-time cloud compliance at scale, including cost </a:t>
            </a:r>
            <a:r>
              <a:rPr lang="en-US" b="0" i="0" dirty="0">
                <a:solidFill>
                  <a:srgbClr val="000000"/>
                </a:solidFill>
                <a:effectLst/>
                <a:highlight>
                  <a:srgbClr val="FFFFFF"/>
                </a:highlight>
                <a:latin typeface="Segoe UI" panose="020B0502040204020203" pitchFamily="34" charset="0"/>
              </a:rPr>
              <a:t>Automated remediation of existing resources</a:t>
            </a:r>
          </a:p>
          <a:p>
            <a:pPr marL="285750" indent="-285750" algn="l">
              <a:buFont typeface="Arial" panose="020B0604020202020204" pitchFamily="34" charset="0"/>
              <a:buChar char="•"/>
            </a:pPr>
            <a:r>
              <a:rPr kumimoji="0" lang="en-US" sz="1800" b="0" i="0" u="none" strike="noStrike" kern="1200" cap="none" spc="0" normalizeH="0" baseline="0" noProof="0" dirty="0">
                <a:ln>
                  <a:noFill/>
                </a:ln>
                <a:effectLst/>
                <a:uLnTx/>
                <a:uFillTx/>
                <a:latin typeface="Segoe UI"/>
                <a:ea typeface="+mn-ea"/>
                <a:cs typeface="+mn-cs"/>
              </a:rPr>
              <a:t>Native integration with GitHub and Azure DevOps to manage policies-as-code</a:t>
            </a:r>
          </a:p>
        </p:txBody>
      </p:sp>
      <p:pic>
        <p:nvPicPr>
          <p:cNvPr id="3080" name="Picture 8">
            <a:extLst>
              <a:ext uri="{FF2B5EF4-FFF2-40B4-BE49-F238E27FC236}">
                <a16:creationId xmlns:a16="http://schemas.microsoft.com/office/drawing/2014/main" id="{D50338A4-895C-884E-D079-CC77040C7F3A}"/>
              </a:ext>
              <a:ext uri="{C183D7F6-B498-43B3-948B-1728B52AA6E4}">
                <adec:decorative xmlns:adec="http://schemas.microsoft.com/office/drawing/2017/decorative" val="1"/>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a:ext>
            </a:extLst>
          </a:blip>
          <a:srcRect/>
          <a:stretch>
            <a:fillRect/>
          </a:stretch>
        </p:blipFill>
        <p:spPr bwMode="auto">
          <a:xfrm>
            <a:off x="3721101" y="1331481"/>
            <a:ext cx="10042656" cy="465022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64">
            <a:extLst>
              <a:ext uri="{FF2B5EF4-FFF2-40B4-BE49-F238E27FC236}">
                <a16:creationId xmlns:a16="http://schemas.microsoft.com/office/drawing/2014/main" id="{AC92867F-374C-67AE-4D18-0DFED79A1F85}"/>
              </a:ext>
            </a:extLst>
          </p:cNvPr>
          <p:cNvSpPr>
            <a:spLocks noGrp="1"/>
          </p:cNvSpPr>
          <p:nvPr>
            <p:ph type="title"/>
          </p:nvPr>
        </p:nvSpPr>
        <p:spPr>
          <a:xfrm>
            <a:off x="540298" y="612382"/>
            <a:ext cx="9873916" cy="553998"/>
          </a:xfrm>
        </p:spPr>
        <p:txBody>
          <a:bodyPr/>
          <a:lstStyle/>
          <a:p>
            <a:pPr algn="l"/>
            <a:r>
              <a:rPr lang="en-US" sz="3600" dirty="0">
                <a:latin typeface="+mj-lt"/>
              </a:rPr>
              <a:t>Azure Policy</a:t>
            </a:r>
          </a:p>
        </p:txBody>
      </p:sp>
      <p:grpSp>
        <p:nvGrpSpPr>
          <p:cNvPr id="6" name="Group 5">
            <a:extLst>
              <a:ext uri="{FF2B5EF4-FFF2-40B4-BE49-F238E27FC236}">
                <a16:creationId xmlns:a16="http://schemas.microsoft.com/office/drawing/2014/main" id="{1D0B660E-BD2C-BA8A-3A6E-5F09A181F253}"/>
              </a:ext>
              <a:ext uri="{C183D7F6-B498-43B3-948B-1728B52AA6E4}">
                <adec:decorative xmlns:adec="http://schemas.microsoft.com/office/drawing/2017/decorative" val="1"/>
              </a:ext>
            </a:extLst>
          </p:cNvPr>
          <p:cNvGrpSpPr/>
          <p:nvPr/>
        </p:nvGrpSpPr>
        <p:grpSpPr>
          <a:xfrm>
            <a:off x="10737850" y="430815"/>
            <a:ext cx="1365250" cy="541787"/>
            <a:chOff x="10737850" y="430815"/>
            <a:chExt cx="1365250" cy="541787"/>
          </a:xfrm>
        </p:grpSpPr>
        <p:sp>
          <p:nvSpPr>
            <p:cNvPr id="8" name="Rectangle: Rounded Corners 7">
              <a:extLst>
                <a:ext uri="{FF2B5EF4-FFF2-40B4-BE49-F238E27FC236}">
                  <a16:creationId xmlns:a16="http://schemas.microsoft.com/office/drawing/2014/main" id="{191441BA-2267-86AB-D6A6-9EDE04DFD7E6}"/>
                </a:ext>
              </a:extLst>
            </p:cNvPr>
            <p:cNvSpPr/>
            <p:nvPr/>
          </p:nvSpPr>
          <p:spPr bwMode="auto">
            <a:xfrm>
              <a:off x="10737850" y="430815"/>
              <a:ext cx="1365250"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99B37E-132B-62F3-8A65-BCB345A2C23E}"/>
                </a:ext>
              </a:extLst>
            </p:cNvPr>
            <p:cNvSpPr txBox="1"/>
            <p:nvPr/>
          </p:nvSpPr>
          <p:spPr>
            <a:xfrm>
              <a:off x="10848975" y="563209"/>
              <a:ext cx="765550" cy="276999"/>
            </a:xfrm>
            <a:prstGeom prst="rect">
              <a:avLst/>
            </a:prstGeom>
            <a:noFill/>
          </p:spPr>
          <p:txBody>
            <a:bodyPr wrap="square">
              <a:spAutoFit/>
            </a:bodyPr>
            <a:lstStyle/>
            <a:p>
              <a:pPr algn="r"/>
              <a:r>
                <a:rPr lang="en-US" sz="1200" dirty="0">
                  <a:solidFill>
                    <a:schemeClr val="bg1"/>
                  </a:solidFill>
                </a:rPr>
                <a:t>Platform</a:t>
              </a:r>
            </a:p>
          </p:txBody>
        </p:sp>
        <p:pic>
          <p:nvPicPr>
            <p:cNvPr id="10" name="Graphic 9">
              <a:extLst>
                <a:ext uri="{FF2B5EF4-FFF2-40B4-BE49-F238E27FC236}">
                  <a16:creationId xmlns:a16="http://schemas.microsoft.com/office/drawing/2014/main" id="{5EFB7340-03EF-0DFC-B895-81EE74A355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8988" y="568048"/>
              <a:ext cx="267320" cy="267320"/>
            </a:xfrm>
            <a:prstGeom prst="rect">
              <a:avLst/>
            </a:prstGeom>
          </p:spPr>
        </p:pic>
      </p:grpSp>
    </p:spTree>
    <p:extLst>
      <p:ext uri="{BB962C8B-B14F-4D97-AF65-F5344CB8AC3E}">
        <p14:creationId xmlns:p14="http://schemas.microsoft.com/office/powerpoint/2010/main" val="154632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DEB9D6-26FA-7779-12B9-660B4FD49D9E}"/>
              </a:ext>
            </a:extLst>
          </p:cNvPr>
          <p:cNvSpPr txBox="1">
            <a:spLocks noGrp="1"/>
          </p:cNvSpPr>
          <p:nvPr>
            <p:ph type="title"/>
          </p:nvPr>
        </p:nvSpPr>
        <p:spPr>
          <a:xfrm>
            <a:off x="585788" y="2425761"/>
            <a:ext cx="9144000" cy="1661993"/>
          </a:xfr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Realize the power </a:t>
            </a:r>
            <a:br>
              <a:rPr lang="en-US" dirty="0"/>
            </a:br>
            <a:r>
              <a:rPr lang="en-US" dirty="0"/>
              <a:t>of AI apps for your </a:t>
            </a:r>
            <a:br>
              <a:rPr lang="en-US" dirty="0"/>
            </a:br>
            <a:r>
              <a:rPr lang="en-US" dirty="0"/>
              <a:t>business today</a:t>
            </a:r>
          </a:p>
        </p:txBody>
      </p:sp>
    </p:spTree>
    <p:extLst>
      <p:ext uri="{BB962C8B-B14F-4D97-AF65-F5344CB8AC3E}">
        <p14:creationId xmlns:p14="http://schemas.microsoft.com/office/powerpoint/2010/main" val="279458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125E-6 1.48148E-6 L 0.03672 1.48148E-6 " pathEditMode="relative" rAng="0" ptsTypes="AA">
                                      <p:cBhvr>
                                        <p:cTn id="9" dur="600" spd="-100000" fill="hold"/>
                                        <p:tgtEl>
                                          <p:spTgt spid="3"/>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89199BD4-471A-6793-1191-99E0CC7C296D}"/>
              </a:ext>
              <a:ext uri="{C183D7F6-B498-43B3-948B-1728B52AA6E4}">
                <adec:decorative xmlns:adec="http://schemas.microsoft.com/office/drawing/2017/decorative" val="1"/>
              </a:ext>
            </a:extLst>
          </p:cNvPr>
          <p:cNvSpPr/>
          <p:nvPr/>
        </p:nvSpPr>
        <p:spPr bwMode="auto">
          <a:xfrm>
            <a:off x="8773576" y="1940718"/>
            <a:ext cx="2533520" cy="4007677"/>
          </a:xfrm>
          <a:prstGeom prst="roundRect">
            <a:avLst>
              <a:gd name="adj" fmla="val 2932"/>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 name="Title 1">
            <a:extLst>
              <a:ext uri="{FF2B5EF4-FFF2-40B4-BE49-F238E27FC236}">
                <a16:creationId xmlns:a16="http://schemas.microsoft.com/office/drawing/2014/main" id="{9937565D-7A30-A033-94E4-ABDAECA1E132}"/>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dirty="0"/>
              <a:t>Follow the right steps to drive value for your business</a:t>
            </a:r>
          </a:p>
        </p:txBody>
      </p:sp>
      <p:sp>
        <p:nvSpPr>
          <p:cNvPr id="3" name="Rounded Rectangle 5">
            <a:extLst>
              <a:ext uri="{FF2B5EF4-FFF2-40B4-BE49-F238E27FC236}">
                <a16:creationId xmlns:a16="http://schemas.microsoft.com/office/drawing/2014/main" id="{ED3ED1D0-A8C5-0617-DED7-901385FDDC68}"/>
              </a:ext>
              <a:ext uri="{C183D7F6-B498-43B3-948B-1728B52AA6E4}">
                <adec:decorative xmlns:adec="http://schemas.microsoft.com/office/drawing/2017/decorative" val="1"/>
              </a:ext>
            </a:extLst>
          </p:cNvPr>
          <p:cNvSpPr/>
          <p:nvPr/>
        </p:nvSpPr>
        <p:spPr bwMode="auto">
          <a:xfrm>
            <a:off x="656776" y="1940718"/>
            <a:ext cx="2533520" cy="4007684"/>
          </a:xfrm>
          <a:prstGeom prst="roundRect">
            <a:avLst>
              <a:gd name="adj" fmla="val 2796"/>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5" name="Rounded Rectangle 5">
            <a:extLst>
              <a:ext uri="{FF2B5EF4-FFF2-40B4-BE49-F238E27FC236}">
                <a16:creationId xmlns:a16="http://schemas.microsoft.com/office/drawing/2014/main" id="{0240D4FA-74B9-26F1-F640-B28250A3F96B}"/>
              </a:ext>
              <a:ext uri="{C183D7F6-B498-43B3-948B-1728B52AA6E4}">
                <adec:decorative xmlns:adec="http://schemas.microsoft.com/office/drawing/2017/decorative" val="1"/>
              </a:ext>
            </a:extLst>
          </p:cNvPr>
          <p:cNvSpPr/>
          <p:nvPr/>
        </p:nvSpPr>
        <p:spPr bwMode="auto">
          <a:xfrm>
            <a:off x="3362376" y="1940718"/>
            <a:ext cx="2533520" cy="4007684"/>
          </a:xfrm>
          <a:prstGeom prst="roundRect">
            <a:avLst>
              <a:gd name="adj" fmla="val 2932"/>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7" name="Rounded Rectangle 5">
            <a:extLst>
              <a:ext uri="{FF2B5EF4-FFF2-40B4-BE49-F238E27FC236}">
                <a16:creationId xmlns:a16="http://schemas.microsoft.com/office/drawing/2014/main" id="{332BA7D0-A282-6871-414C-F9161416B460}"/>
              </a:ext>
              <a:ext uri="{C183D7F6-B498-43B3-948B-1728B52AA6E4}">
                <adec:decorative xmlns:adec="http://schemas.microsoft.com/office/drawing/2017/decorative" val="1"/>
              </a:ext>
            </a:extLst>
          </p:cNvPr>
          <p:cNvSpPr/>
          <p:nvPr/>
        </p:nvSpPr>
        <p:spPr bwMode="auto">
          <a:xfrm>
            <a:off x="6067976" y="1940718"/>
            <a:ext cx="2533520" cy="4007677"/>
          </a:xfrm>
          <a:prstGeom prst="roundRect">
            <a:avLst>
              <a:gd name="adj" fmla="val 2932"/>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4" name="Rectangle: Rounded Corners 13"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9F012DA3-54B0-63A1-AFEC-08165469EA6E}"/>
              </a:ext>
            </a:extLst>
          </p:cNvPr>
          <p:cNvSpPr/>
          <p:nvPr/>
        </p:nvSpPr>
        <p:spPr bwMode="auto">
          <a:xfrm>
            <a:off x="233916" y="3326356"/>
            <a:ext cx="11568224" cy="523679"/>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1800" b="1" i="0" u="none" strike="noStrike" kern="1200" cap="none" spc="0" normalizeH="0" baseline="0" noProof="0" dirty="0">
              <a:ln w="3175">
                <a:noFill/>
              </a:ln>
              <a:solidFill>
                <a:srgbClr val="FFFFFF"/>
              </a:solidFill>
              <a:effectLst/>
              <a:uLnTx/>
              <a:uFillTx/>
              <a:latin typeface="Segoe UI Semibold" panose="020B0502040204020203" pitchFamily="34" charset="0"/>
              <a:ea typeface="MS PGothic" panose="020B0600070205080204" pitchFamily="34" charset="-128"/>
              <a:cs typeface="Segoe UI Semibold" panose="020B0502040204020203" pitchFamily="34" charset="0"/>
            </a:endParaRPr>
          </a:p>
        </p:txBody>
      </p:sp>
      <p:cxnSp>
        <p:nvCxnSpPr>
          <p:cNvPr id="22" name="Straight Arrow Connector 21">
            <a:extLst>
              <a:ext uri="{FF2B5EF4-FFF2-40B4-BE49-F238E27FC236}">
                <a16:creationId xmlns:a16="http://schemas.microsoft.com/office/drawing/2014/main" id="{7FE12643-CAAD-0746-59FA-3AA4EAA58BC5}"/>
              </a:ext>
              <a:ext uri="{C183D7F6-B498-43B3-948B-1728B52AA6E4}">
                <adec:decorative xmlns:adec="http://schemas.microsoft.com/office/drawing/2017/decorative" val="1"/>
              </a:ext>
            </a:extLst>
          </p:cNvPr>
          <p:cNvCxnSpPr>
            <a:cxnSpLocks/>
          </p:cNvCxnSpPr>
          <p:nvPr/>
        </p:nvCxnSpPr>
        <p:spPr>
          <a:xfrm>
            <a:off x="540431" y="3588195"/>
            <a:ext cx="10995895" cy="0"/>
          </a:xfrm>
          <a:prstGeom prst="straightConnector1">
            <a:avLst/>
          </a:prstGeom>
          <a:gradFill>
            <a:gsLst>
              <a:gs pos="0">
                <a:srgbClr val="50E6FF"/>
              </a:gs>
              <a:gs pos="100000">
                <a:srgbClr val="8661C5"/>
              </a:gs>
            </a:gsLst>
            <a:lin ang="2700000" scaled="0"/>
          </a:gradFill>
          <a:ln w="19050">
            <a:solidFill>
              <a:schemeClr val="bg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sp>
        <p:nvSpPr>
          <p:cNvPr id="17" name="Oval 16">
            <a:extLst>
              <a:ext uri="{FF2B5EF4-FFF2-40B4-BE49-F238E27FC236}">
                <a16:creationId xmlns:a16="http://schemas.microsoft.com/office/drawing/2014/main" id="{318E0CDB-EF5C-D75B-B917-9DCBDC63D100}"/>
              </a:ext>
              <a:ext uri="{C183D7F6-B498-43B3-948B-1728B52AA6E4}">
                <adec:decorative xmlns:adec="http://schemas.microsoft.com/office/drawing/2017/decorative" val="1"/>
              </a:ext>
            </a:extLst>
          </p:cNvPr>
          <p:cNvSpPr>
            <a:spLocks noChangeAspect="1"/>
          </p:cNvSpPr>
          <p:nvPr/>
        </p:nvSpPr>
        <p:spPr>
          <a:xfrm>
            <a:off x="1855918" y="3520577"/>
            <a:ext cx="135236" cy="135236"/>
          </a:xfrm>
          <a:prstGeom prst="ellipse">
            <a:avLst/>
          </a:prstGeom>
          <a:solidFill>
            <a:schemeClr val="bg1"/>
          </a:solidFill>
          <a:ln>
            <a:noFill/>
          </a:ln>
          <a:effectLst>
            <a:outerShdw blurRad="63500" dist="127000" dir="2700000" algn="tl" rotWithShape="0">
              <a:srgbClr val="454142">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9" name="Oval 18">
            <a:extLst>
              <a:ext uri="{FF2B5EF4-FFF2-40B4-BE49-F238E27FC236}">
                <a16:creationId xmlns:a16="http://schemas.microsoft.com/office/drawing/2014/main" id="{CC069C67-303A-55BC-E02F-6AF04228D9A9}"/>
              </a:ext>
              <a:ext uri="{C183D7F6-B498-43B3-948B-1728B52AA6E4}">
                <adec:decorative xmlns:adec="http://schemas.microsoft.com/office/drawing/2017/decorative" val="1"/>
              </a:ext>
            </a:extLst>
          </p:cNvPr>
          <p:cNvSpPr>
            <a:spLocks noChangeAspect="1"/>
          </p:cNvSpPr>
          <p:nvPr/>
        </p:nvSpPr>
        <p:spPr>
          <a:xfrm>
            <a:off x="4561518" y="3520577"/>
            <a:ext cx="135236" cy="135236"/>
          </a:xfrm>
          <a:prstGeom prst="ellipse">
            <a:avLst/>
          </a:prstGeom>
          <a:solidFill>
            <a:schemeClr val="bg1"/>
          </a:solidFill>
          <a:ln>
            <a:noFill/>
          </a:ln>
          <a:effectLst>
            <a:outerShdw blurRad="63500" dist="127000" dir="2700000" algn="tl" rotWithShape="0">
              <a:srgbClr val="454142">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1" name="Oval 20">
            <a:extLst>
              <a:ext uri="{FF2B5EF4-FFF2-40B4-BE49-F238E27FC236}">
                <a16:creationId xmlns:a16="http://schemas.microsoft.com/office/drawing/2014/main" id="{CFEF6408-0C6F-4912-A6AE-CC3C11F6001C}"/>
              </a:ext>
              <a:ext uri="{C183D7F6-B498-43B3-948B-1728B52AA6E4}">
                <adec:decorative xmlns:adec="http://schemas.microsoft.com/office/drawing/2017/decorative" val="1"/>
              </a:ext>
            </a:extLst>
          </p:cNvPr>
          <p:cNvSpPr>
            <a:spLocks noChangeAspect="1"/>
          </p:cNvSpPr>
          <p:nvPr/>
        </p:nvSpPr>
        <p:spPr>
          <a:xfrm>
            <a:off x="7267118" y="3520577"/>
            <a:ext cx="135236" cy="135236"/>
          </a:xfrm>
          <a:prstGeom prst="ellipse">
            <a:avLst/>
          </a:prstGeom>
          <a:solidFill>
            <a:schemeClr val="bg1"/>
          </a:solidFill>
          <a:ln>
            <a:noFill/>
          </a:ln>
          <a:effectLst>
            <a:outerShdw blurRad="63500" dist="127000" dir="2700000" algn="tl" rotWithShape="0">
              <a:srgbClr val="454142">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FBA131B2-A604-FCD9-6292-CF8156100CF6}"/>
              </a:ext>
              <a:ext uri="{C183D7F6-B498-43B3-948B-1728B52AA6E4}">
                <adec:decorative xmlns:adec="http://schemas.microsoft.com/office/drawing/2017/decorative" val="1"/>
              </a:ext>
            </a:extLst>
          </p:cNvPr>
          <p:cNvSpPr txBox="1"/>
          <p:nvPr/>
        </p:nvSpPr>
        <p:spPr>
          <a:xfrm>
            <a:off x="756601" y="4316034"/>
            <a:ext cx="2333870" cy="1231106"/>
          </a:xfrm>
          <a:prstGeom prst="rect">
            <a:avLst/>
          </a:prstGeom>
          <a:no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rPr>
              <a:t>Align your AI app uses cases business outcomes with technical patterns and case studies.</a:t>
            </a:r>
            <a:endParaRPr kumimoji="0" lang="en-US" sz="1600" b="0" i="0" u="none" strike="noStrike" kern="1200" cap="none" spc="-50" normalizeH="0" baseline="0" noProof="0" dirty="0">
              <a:ln w="3175">
                <a:noFill/>
              </a:ln>
              <a:gradFill>
                <a:gsLst>
                  <a:gs pos="0">
                    <a:srgbClr val="0078D4"/>
                  </a:gs>
                  <a:gs pos="100000">
                    <a:srgbClr val="8661C5"/>
                  </a:gs>
                </a:gsLst>
                <a:lin ang="2700000" scaled="1"/>
              </a:gradFill>
              <a:effectLst/>
              <a:uLnTx/>
              <a:uFillTx/>
              <a:latin typeface="Segoe Sans Text Semibold"/>
              <a:ea typeface="+mn-ea"/>
              <a:cs typeface="Segoe UI" pitchFamily="34" charset="0"/>
            </a:endParaRPr>
          </a:p>
        </p:txBody>
      </p:sp>
      <p:sp>
        <p:nvSpPr>
          <p:cNvPr id="11" name="TextBox 10">
            <a:extLst>
              <a:ext uri="{FF2B5EF4-FFF2-40B4-BE49-F238E27FC236}">
                <a16:creationId xmlns:a16="http://schemas.microsoft.com/office/drawing/2014/main" id="{8FEB0E66-251E-A6CC-D401-D59B8C1BAB7F}"/>
              </a:ext>
              <a:ext uri="{C183D7F6-B498-43B3-948B-1728B52AA6E4}">
                <adec:decorative xmlns:adec="http://schemas.microsoft.com/office/drawing/2017/decorative" val="1"/>
              </a:ext>
            </a:extLst>
          </p:cNvPr>
          <p:cNvSpPr txBox="1"/>
          <p:nvPr/>
        </p:nvSpPr>
        <p:spPr>
          <a:xfrm>
            <a:off x="3553332" y="4316034"/>
            <a:ext cx="2151608" cy="1231106"/>
          </a:xfrm>
          <a:prstGeom prst="rect">
            <a:avLst/>
          </a:prstGeom>
          <a:no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mn-cs"/>
              </a:rPr>
              <a:t>Assess your current application landscape and develop a strategy to build new or modernize.</a:t>
            </a:r>
            <a:endParaRPr kumimoji="0" lang="en-US" sz="1600" b="0" i="0" u="none" strike="noStrike" kern="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D45F5E6F-3730-DDB0-7385-EE3CF03358BC}"/>
              </a:ext>
              <a:ext uri="{C183D7F6-B498-43B3-948B-1728B52AA6E4}">
                <adec:decorative xmlns:adec="http://schemas.microsoft.com/office/drawing/2017/decorative" val="1"/>
              </a:ext>
            </a:extLst>
          </p:cNvPr>
          <p:cNvSpPr txBox="1"/>
          <p:nvPr/>
        </p:nvSpPr>
        <p:spPr>
          <a:xfrm>
            <a:off x="6224138" y="4316034"/>
            <a:ext cx="2221196" cy="1477328"/>
          </a:xfrm>
          <a:prstGeom prst="rect">
            <a:avLst/>
          </a:prstGeom>
          <a:no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Build and modernize with an integrated AI app platform, scalable data services, and pretrained and responsible AI.</a:t>
            </a:r>
          </a:p>
        </p:txBody>
      </p:sp>
      <p:sp>
        <p:nvSpPr>
          <p:cNvPr id="6" name="TextBox 5">
            <a:extLst>
              <a:ext uri="{FF2B5EF4-FFF2-40B4-BE49-F238E27FC236}">
                <a16:creationId xmlns:a16="http://schemas.microsoft.com/office/drawing/2014/main" id="{C653E3A3-805F-105F-E2A1-457014A3DA81}"/>
              </a:ext>
            </a:extLst>
          </p:cNvPr>
          <p:cNvSpPr txBox="1"/>
          <p:nvPr/>
        </p:nvSpPr>
        <p:spPr>
          <a:xfrm>
            <a:off x="815292" y="2130662"/>
            <a:ext cx="221648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4943">
                      <a:srgbClr val="000000"/>
                    </a:gs>
                    <a:gs pos="26437">
                      <a:srgbClr val="000000"/>
                    </a:gs>
                  </a:gsLst>
                  <a:lin ang="2700000" scaled="0"/>
                </a:gradFill>
                <a:effectLst/>
                <a:uLnTx/>
                <a:uFillTx/>
                <a:latin typeface="Segoe Sans Text Semibold"/>
                <a:ea typeface="Open Sans" panose="020B0606030504020204" pitchFamily="34" charset="0"/>
                <a:cs typeface="Open Sans" panose="020B0606030504020204" pitchFamily="34" charset="0"/>
              </a:rPr>
              <a:t>Identify AI app </a:t>
            </a:r>
            <a:br>
              <a:rPr kumimoji="0" lang="en-US" sz="1800" b="0" i="0" u="none" strike="noStrike" kern="1200" cap="none" spc="0" normalizeH="0" baseline="0" noProof="0" dirty="0">
                <a:ln>
                  <a:noFill/>
                </a:ln>
                <a:gradFill>
                  <a:gsLst>
                    <a:gs pos="14943">
                      <a:srgbClr val="000000"/>
                    </a:gs>
                    <a:gs pos="26437">
                      <a:srgbClr val="000000"/>
                    </a:gs>
                  </a:gsLst>
                  <a:lin ang="2700000" scaled="0"/>
                </a:gradFill>
                <a:effectLst/>
                <a:uLnTx/>
                <a:uFillTx/>
                <a:latin typeface="Segoe Sans Text Semibold"/>
                <a:ea typeface="Open Sans" panose="020B0606030504020204" pitchFamily="34" charset="0"/>
                <a:cs typeface="Open Sans" panose="020B0606030504020204" pitchFamily="34" charset="0"/>
              </a:rPr>
            </a:br>
            <a:r>
              <a:rPr kumimoji="0" lang="en-US" sz="1800" b="0" i="0" u="none" strike="noStrike" kern="1200" cap="none" spc="0" normalizeH="0" baseline="0" noProof="0" dirty="0">
                <a:ln>
                  <a:noFill/>
                </a:ln>
                <a:gradFill>
                  <a:gsLst>
                    <a:gs pos="14943">
                      <a:srgbClr val="000000"/>
                    </a:gs>
                    <a:gs pos="26437">
                      <a:srgbClr val="000000"/>
                    </a:gs>
                  </a:gsLst>
                  <a:lin ang="2700000" scaled="0"/>
                </a:gradFill>
                <a:effectLst/>
                <a:uLnTx/>
                <a:uFillTx/>
                <a:latin typeface="Segoe Sans Text Semibold"/>
                <a:ea typeface="Open Sans" panose="020B0606030504020204" pitchFamily="34" charset="0"/>
                <a:cs typeface="Open Sans" panose="020B0606030504020204" pitchFamily="34" charset="0"/>
              </a:rPr>
              <a:t>use cases</a:t>
            </a:r>
          </a:p>
        </p:txBody>
      </p:sp>
      <p:sp>
        <p:nvSpPr>
          <p:cNvPr id="8" name="TextBox 7">
            <a:extLst>
              <a:ext uri="{FF2B5EF4-FFF2-40B4-BE49-F238E27FC236}">
                <a16:creationId xmlns:a16="http://schemas.microsoft.com/office/drawing/2014/main" id="{3B77BE3F-FDBB-07CC-12E6-CA63D50A3A72}"/>
              </a:ext>
            </a:extLst>
          </p:cNvPr>
          <p:cNvSpPr txBox="1"/>
          <p:nvPr/>
        </p:nvSpPr>
        <p:spPr>
          <a:xfrm>
            <a:off x="3520892" y="2130662"/>
            <a:ext cx="221648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4943">
                      <a:srgbClr val="000000"/>
                    </a:gs>
                    <a:gs pos="26437">
                      <a:srgbClr val="000000"/>
                    </a:gs>
                  </a:gsLst>
                  <a:lin ang="2700000" scaled="0"/>
                </a:gradFill>
                <a:effectLst/>
                <a:uLnTx/>
                <a:uFillTx/>
                <a:latin typeface="Segoe Sans Text Semibold"/>
                <a:ea typeface="Open Sans" panose="020B0606030504020204" pitchFamily="34" charset="0"/>
                <a:cs typeface="Open Sans" panose="020B0606030504020204" pitchFamily="34" charset="0"/>
              </a:rPr>
              <a:t>Assess your app landscape</a:t>
            </a:r>
          </a:p>
        </p:txBody>
      </p:sp>
      <p:sp>
        <p:nvSpPr>
          <p:cNvPr id="10" name="TextBox 9">
            <a:extLst>
              <a:ext uri="{FF2B5EF4-FFF2-40B4-BE49-F238E27FC236}">
                <a16:creationId xmlns:a16="http://schemas.microsoft.com/office/drawing/2014/main" id="{35488BD9-B3CE-9162-51C2-54380C290263}"/>
              </a:ext>
            </a:extLst>
          </p:cNvPr>
          <p:cNvSpPr txBox="1"/>
          <p:nvPr/>
        </p:nvSpPr>
        <p:spPr>
          <a:xfrm>
            <a:off x="6226492" y="2130662"/>
            <a:ext cx="221648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4943">
                      <a:srgbClr val="000000"/>
                    </a:gs>
                    <a:gs pos="26437">
                      <a:srgbClr val="000000"/>
                    </a:gs>
                  </a:gsLst>
                  <a:lin ang="2700000" scaled="0"/>
                </a:gradFill>
                <a:effectLst/>
                <a:uLnTx/>
                <a:uFillTx/>
                <a:latin typeface="Segoe Sans Text Semibold"/>
                <a:ea typeface="Open Sans" panose="020B0606030504020204" pitchFamily="34" charset="0"/>
                <a:cs typeface="Open Sans" panose="020B0606030504020204" pitchFamily="34" charset="0"/>
              </a:rPr>
              <a:t>Leverage an integrated AI app platform</a:t>
            </a:r>
          </a:p>
        </p:txBody>
      </p:sp>
      <p:sp>
        <p:nvSpPr>
          <p:cNvPr id="16" name="Oval 15">
            <a:extLst>
              <a:ext uri="{FF2B5EF4-FFF2-40B4-BE49-F238E27FC236}">
                <a16:creationId xmlns:a16="http://schemas.microsoft.com/office/drawing/2014/main" id="{BBCC8CE6-BC8F-CAC0-F485-858AFE41A527}"/>
              </a:ext>
              <a:ext uri="{C183D7F6-B498-43B3-948B-1728B52AA6E4}">
                <adec:decorative xmlns:adec="http://schemas.microsoft.com/office/drawing/2017/decorative" val="1"/>
              </a:ext>
            </a:extLst>
          </p:cNvPr>
          <p:cNvSpPr>
            <a:spLocks noChangeAspect="1"/>
          </p:cNvSpPr>
          <p:nvPr/>
        </p:nvSpPr>
        <p:spPr>
          <a:xfrm>
            <a:off x="9972718" y="3524119"/>
            <a:ext cx="135236" cy="135236"/>
          </a:xfrm>
          <a:prstGeom prst="ellipse">
            <a:avLst/>
          </a:prstGeom>
          <a:solidFill>
            <a:schemeClr val="bg1"/>
          </a:solidFill>
          <a:ln>
            <a:noFill/>
          </a:ln>
          <a:effectLst>
            <a:outerShdw blurRad="63500" dist="127000" dir="2700000" algn="tl" rotWithShape="0">
              <a:srgbClr val="454142">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39FA5912-2651-A0BE-3362-2FF13E614AFC}"/>
              </a:ext>
            </a:extLst>
          </p:cNvPr>
          <p:cNvSpPr txBox="1"/>
          <p:nvPr/>
        </p:nvSpPr>
        <p:spPr>
          <a:xfrm>
            <a:off x="8932092" y="2130662"/>
            <a:ext cx="221648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4943">
                      <a:srgbClr val="000000"/>
                    </a:gs>
                    <a:gs pos="26437">
                      <a:srgbClr val="000000"/>
                    </a:gs>
                  </a:gsLst>
                  <a:lin ang="2700000" scaled="0"/>
                </a:gradFill>
                <a:effectLst/>
                <a:uLnTx/>
                <a:uFillTx/>
                <a:latin typeface="Segoe Sans Text Semibold"/>
                <a:ea typeface="Open Sans" panose="020B0606030504020204" pitchFamily="34" charset="0"/>
                <a:cs typeface="Open Sans" panose="020B0606030504020204" pitchFamily="34" charset="0"/>
              </a:rPr>
              <a:t>Optimize operations</a:t>
            </a:r>
          </a:p>
        </p:txBody>
      </p:sp>
      <p:sp>
        <p:nvSpPr>
          <p:cNvPr id="23" name="TextBox 22">
            <a:extLst>
              <a:ext uri="{FF2B5EF4-FFF2-40B4-BE49-F238E27FC236}">
                <a16:creationId xmlns:a16="http://schemas.microsoft.com/office/drawing/2014/main" id="{7E32393A-80D5-8650-F7B8-8ACFC86C101E}"/>
              </a:ext>
            </a:extLst>
          </p:cNvPr>
          <p:cNvSpPr txBox="1"/>
          <p:nvPr/>
        </p:nvSpPr>
        <p:spPr>
          <a:xfrm>
            <a:off x="8965305" y="4269867"/>
            <a:ext cx="2150062"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mn-cs"/>
              </a:rPr>
              <a:t>Leverage operational best practices for enterprise-grade scale, performance and security.</a:t>
            </a:r>
          </a:p>
        </p:txBody>
      </p:sp>
    </p:spTree>
    <p:extLst>
      <p:ext uri="{BB962C8B-B14F-4D97-AF65-F5344CB8AC3E}">
        <p14:creationId xmlns:p14="http://schemas.microsoft.com/office/powerpoint/2010/main" val="374691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800"/>
                                        <p:tgtEl>
                                          <p:spTgt spid="14"/>
                                        </p:tgtEl>
                                      </p:cBhvr>
                                    </p:animEffect>
                                  </p:childTnLst>
                                </p:cTn>
                              </p:par>
                              <p:par>
                                <p:cTn id="8" presetID="22" presetClass="entr" presetSubtype="8" fill="hold"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8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42" presetClass="path" presetSubtype="0" decel="100000" fill="hold" grpId="1" nodeType="withEffect">
                                  <p:stCondLst>
                                    <p:cond delay="200"/>
                                  </p:stCondLst>
                                  <p:childTnLst>
                                    <p:animMotion origin="layout" path="M -2.29167E-6 1.85185E-6 L -2.29167E-6 0.03541 " pathEditMode="relative" rAng="0" ptsTypes="AA">
                                      <p:cBhvr>
                                        <p:cTn id="15" dur="700" spd="-100000" fill="hold"/>
                                        <p:tgtEl>
                                          <p:spTgt spid="17"/>
                                        </p:tgtEl>
                                        <p:attrNameLst>
                                          <p:attrName>ppt_x</p:attrName>
                                          <p:attrName>ppt_y</p:attrName>
                                        </p:attrNameLst>
                                      </p:cBhvr>
                                      <p:rCtr x="0" y="1759"/>
                                    </p:animMotion>
                                  </p:childTnLst>
                                </p:cTn>
                              </p:par>
                              <p:par>
                                <p:cTn id="16" presetID="10" presetClass="entr" presetSubtype="0" fill="hold" grpId="0" nodeType="withEffect">
                                  <p:stCondLst>
                                    <p:cond delay="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200"/>
                                  </p:stCondLst>
                                  <p:childTnLst>
                                    <p:animMotion origin="layout" path="M -2.5E-6 0 L -2.5E-6 0.03542 " pathEditMode="relative" rAng="0" ptsTypes="AA">
                                      <p:cBhvr>
                                        <p:cTn id="20" dur="700" spd="-100000" fill="hold"/>
                                        <p:tgtEl>
                                          <p:spTgt spid="3"/>
                                        </p:tgtEl>
                                        <p:attrNameLst>
                                          <p:attrName>ppt_x</p:attrName>
                                          <p:attrName>ppt_y</p:attrName>
                                        </p:attrNameLst>
                                      </p:cBhvr>
                                      <p:rCtr x="0" y="1759"/>
                                    </p:animMotion>
                                  </p:childTnLst>
                                </p:cTn>
                              </p:par>
                              <p:par>
                                <p:cTn id="21" presetID="10" presetClass="entr" presetSubtype="0"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200"/>
                                  </p:stCondLst>
                                  <p:childTnLst>
                                    <p:animMotion origin="layout" path="M -2.5E-6 -1.48148E-6 L -2.5E-6 0.03542 " pathEditMode="relative" rAng="0" ptsTypes="AA">
                                      <p:cBhvr>
                                        <p:cTn id="25" dur="700" spd="-100000" fill="hold"/>
                                        <p:tgtEl>
                                          <p:spTgt spid="9"/>
                                        </p:tgtEl>
                                        <p:attrNameLst>
                                          <p:attrName>ppt_x</p:attrName>
                                          <p:attrName>ppt_y</p:attrName>
                                        </p:attrNameLst>
                                      </p:cBhvr>
                                      <p:rCtr x="0" y="1759"/>
                                    </p:animMotion>
                                  </p:childTnLst>
                                </p:cTn>
                              </p:par>
                              <p:par>
                                <p:cTn id="26" presetID="10" presetClass="entr" presetSubtype="0" fill="hold" grpId="0" nodeType="withEffect">
                                  <p:stCondLst>
                                    <p:cond delay="3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42" presetClass="path" presetSubtype="0" decel="100000" fill="hold" grpId="1" nodeType="withEffect">
                                  <p:stCondLst>
                                    <p:cond delay="300"/>
                                  </p:stCondLst>
                                  <p:childTnLst>
                                    <p:animMotion origin="layout" path="M 2.5E-6 1.85185E-6 L 2.5E-6 0.03541 " pathEditMode="relative" rAng="0" ptsTypes="AA">
                                      <p:cBhvr>
                                        <p:cTn id="30" dur="700" spd="-100000" fill="hold"/>
                                        <p:tgtEl>
                                          <p:spTgt spid="19"/>
                                        </p:tgtEl>
                                        <p:attrNameLst>
                                          <p:attrName>ppt_x</p:attrName>
                                          <p:attrName>ppt_y</p:attrName>
                                        </p:attrNameLst>
                                      </p:cBhvr>
                                      <p:rCtr x="0" y="1759"/>
                                    </p:animMotion>
                                  </p:childTnLst>
                                </p:cTn>
                              </p:par>
                              <p:par>
                                <p:cTn id="31" presetID="10" presetClass="entr" presetSubtype="0" fill="hold" grpId="0" nodeType="withEffect">
                                  <p:stCondLst>
                                    <p:cond delay="3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42" presetClass="path" presetSubtype="0" decel="100000" fill="hold" grpId="1" nodeType="withEffect">
                                  <p:stCondLst>
                                    <p:cond delay="300"/>
                                  </p:stCondLst>
                                  <p:childTnLst>
                                    <p:animMotion origin="layout" path="M 2.5E-6 0 L 2.5E-6 0.03542 " pathEditMode="relative" rAng="0" ptsTypes="AA">
                                      <p:cBhvr>
                                        <p:cTn id="35" dur="700" spd="-100000" fill="hold"/>
                                        <p:tgtEl>
                                          <p:spTgt spid="5"/>
                                        </p:tgtEl>
                                        <p:attrNameLst>
                                          <p:attrName>ppt_x</p:attrName>
                                          <p:attrName>ppt_y</p:attrName>
                                        </p:attrNameLst>
                                      </p:cBhvr>
                                      <p:rCtr x="0" y="1759"/>
                                    </p:animMotion>
                                  </p:childTnLst>
                                </p:cTn>
                              </p:par>
                              <p:par>
                                <p:cTn id="36" presetID="10" presetClass="entr" presetSubtype="0" fill="hold" grpId="0" nodeType="withEffect">
                                  <p:stCondLst>
                                    <p:cond delay="30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42" presetClass="path" presetSubtype="0" decel="100000" fill="hold" grpId="1" nodeType="withEffect">
                                  <p:stCondLst>
                                    <p:cond delay="300"/>
                                  </p:stCondLst>
                                  <p:childTnLst>
                                    <p:animMotion origin="layout" path="M 2.5E-6 -1.48148E-6 L 2.5E-6 0.03542 " pathEditMode="relative" rAng="0" ptsTypes="AA">
                                      <p:cBhvr>
                                        <p:cTn id="40" dur="700" spd="-100000" fill="hold"/>
                                        <p:tgtEl>
                                          <p:spTgt spid="11"/>
                                        </p:tgtEl>
                                        <p:attrNameLst>
                                          <p:attrName>ppt_x</p:attrName>
                                          <p:attrName>ppt_y</p:attrName>
                                        </p:attrNameLst>
                                      </p:cBhvr>
                                      <p:rCtr x="0" y="1759"/>
                                    </p:animMotion>
                                  </p:childTnLst>
                                </p:cTn>
                              </p:par>
                              <p:par>
                                <p:cTn id="41" presetID="10" presetClass="entr" presetSubtype="0" fill="hold" grpId="0" nodeType="withEffect">
                                  <p:stCondLst>
                                    <p:cond delay="4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42" presetClass="path" presetSubtype="0" decel="100000" fill="hold" grpId="1" nodeType="withEffect">
                                  <p:stCondLst>
                                    <p:cond delay="400"/>
                                  </p:stCondLst>
                                  <p:childTnLst>
                                    <p:animMotion origin="layout" path="M -2.5E-6 0 L -2.5E-6 0.03542 " pathEditMode="relative" rAng="0" ptsTypes="AA">
                                      <p:cBhvr>
                                        <p:cTn id="45" dur="700" spd="-100000" fill="hold"/>
                                        <p:tgtEl>
                                          <p:spTgt spid="7"/>
                                        </p:tgtEl>
                                        <p:attrNameLst>
                                          <p:attrName>ppt_x</p:attrName>
                                          <p:attrName>ppt_y</p:attrName>
                                        </p:attrNameLst>
                                      </p:cBhvr>
                                      <p:rCtr x="0" y="1759"/>
                                    </p:animMotion>
                                  </p:childTnLst>
                                </p:cTn>
                              </p:par>
                              <p:par>
                                <p:cTn id="46" presetID="10" presetClass="entr" presetSubtype="0" fill="hold" grpId="0" nodeType="withEffect">
                                  <p:stCondLst>
                                    <p:cond delay="4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42" presetClass="path" presetSubtype="0" decel="100000" fill="hold" grpId="1" nodeType="withEffect">
                                  <p:stCondLst>
                                    <p:cond delay="400"/>
                                  </p:stCondLst>
                                  <p:childTnLst>
                                    <p:animMotion origin="layout" path="M -2.5E-6 2.96296E-6 L -2.5E-6 0.03541 " pathEditMode="relative" rAng="0" ptsTypes="AA">
                                      <p:cBhvr>
                                        <p:cTn id="50" dur="700" spd="-100000" fill="hold"/>
                                        <p:tgtEl>
                                          <p:spTgt spid="13"/>
                                        </p:tgtEl>
                                        <p:attrNameLst>
                                          <p:attrName>ppt_x</p:attrName>
                                          <p:attrName>ppt_y</p:attrName>
                                        </p:attrNameLst>
                                      </p:cBhvr>
                                      <p:rCtr x="0" y="1759"/>
                                    </p:animMotion>
                                  </p:childTnLst>
                                </p:cTn>
                              </p:par>
                              <p:par>
                                <p:cTn id="51" presetID="10" presetClass="entr" presetSubtype="0" fill="hold" grpId="0" nodeType="withEffect">
                                  <p:stCondLst>
                                    <p:cond delay="50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42" presetClass="path" presetSubtype="0" decel="100000" fill="hold" grpId="1" nodeType="withEffect">
                                  <p:stCondLst>
                                    <p:cond delay="500"/>
                                  </p:stCondLst>
                                  <p:childTnLst>
                                    <p:animMotion origin="layout" path="M -2.5E-6 1.85185E-6 L -2.5E-6 0.03541 " pathEditMode="relative" rAng="0" ptsTypes="AA">
                                      <p:cBhvr>
                                        <p:cTn id="55" dur="700" spd="-100000" fill="hold"/>
                                        <p:tgtEl>
                                          <p:spTgt spid="21"/>
                                        </p:tgtEl>
                                        <p:attrNameLst>
                                          <p:attrName>ppt_x</p:attrName>
                                          <p:attrName>ppt_y</p:attrName>
                                        </p:attrNameLst>
                                      </p:cBhvr>
                                      <p:rCtr x="0" y="1759"/>
                                    </p:animMotion>
                                  </p:childTnLst>
                                </p:cTn>
                              </p:par>
                              <p:par>
                                <p:cTn id="56" presetID="10" presetClass="entr" presetSubtype="0" fill="hold" grpId="0" nodeType="withEffect">
                                  <p:stCondLst>
                                    <p:cond delay="40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42" presetClass="path" presetSubtype="0" decel="100000" fill="hold" grpId="1" nodeType="withEffect">
                                  <p:stCondLst>
                                    <p:cond delay="400"/>
                                  </p:stCondLst>
                                  <p:childTnLst>
                                    <p:animMotion origin="layout" path="M 2.29167E-6 0 L 2.29167E-6 0.03542 " pathEditMode="relative" rAng="0" ptsTypes="AA">
                                      <p:cBhvr>
                                        <p:cTn id="60" dur="700" spd="-100000" fill="hold"/>
                                        <p:tgtEl>
                                          <p:spTgt spid="4"/>
                                        </p:tgtEl>
                                        <p:attrNameLst>
                                          <p:attrName>ppt_x</p:attrName>
                                          <p:attrName>ppt_y</p:attrName>
                                        </p:attrNameLst>
                                      </p:cBhvr>
                                      <p:rCtr x="0" y="1759"/>
                                    </p:animMotion>
                                  </p:childTnLst>
                                </p:cTn>
                              </p:par>
                              <p:par>
                                <p:cTn id="61" presetID="10" presetClass="entr" presetSubtype="0" fill="hold" grpId="0" nodeType="withEffect">
                                  <p:stCondLst>
                                    <p:cond delay="50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42" presetClass="path" presetSubtype="0" decel="100000" fill="hold" grpId="1" nodeType="withEffect">
                                  <p:stCondLst>
                                    <p:cond delay="500"/>
                                  </p:stCondLst>
                                  <p:childTnLst>
                                    <p:animMotion origin="layout" path="M 2.5E-6 -1.11111E-6 L 2.5E-6 0.03542 " pathEditMode="relative" rAng="0" ptsTypes="AA">
                                      <p:cBhvr>
                                        <p:cTn id="65" dur="700" spd="-100000" fill="hold"/>
                                        <p:tgtEl>
                                          <p:spTgt spid="16"/>
                                        </p:tgtEl>
                                        <p:attrNameLst>
                                          <p:attrName>ppt_x</p:attrName>
                                          <p:attrName>ppt_y</p:attrName>
                                        </p:attrNameLst>
                                      </p:cBhvr>
                                      <p:rCtr x="0" y="1759"/>
                                    </p:animMotion>
                                  </p:childTnLst>
                                </p:cTn>
                              </p:par>
                              <p:par>
                                <p:cTn id="66" presetID="10" presetClass="entr" presetSubtype="0" fill="hold" grpId="0" nodeType="withEffect">
                                  <p:stCondLst>
                                    <p:cond delay="20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42" presetClass="path" presetSubtype="0" decel="100000" fill="hold" grpId="1" nodeType="withEffect">
                                  <p:stCondLst>
                                    <p:cond delay="200"/>
                                  </p:stCondLst>
                                  <p:childTnLst>
                                    <p:animMotion origin="layout" path="M -2.5E-6 0 L -2.5E-6 0.03542 " pathEditMode="relative" rAng="0" ptsTypes="AA">
                                      <p:cBhvr>
                                        <p:cTn id="70" dur="700" spd="-100000" fill="hold"/>
                                        <p:tgtEl>
                                          <p:spTgt spid="6"/>
                                        </p:tgtEl>
                                        <p:attrNameLst>
                                          <p:attrName>ppt_x</p:attrName>
                                          <p:attrName>ppt_y</p:attrName>
                                        </p:attrNameLst>
                                      </p:cBhvr>
                                      <p:rCtr x="0" y="1759"/>
                                    </p:animMotion>
                                  </p:childTnLst>
                                </p:cTn>
                              </p:par>
                              <p:par>
                                <p:cTn id="71" presetID="10" presetClass="entr" presetSubtype="0" fill="hold" grpId="0" nodeType="withEffect">
                                  <p:stCondLst>
                                    <p:cond delay="30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42" presetClass="path" presetSubtype="0" decel="100000" fill="hold" grpId="1" nodeType="withEffect">
                                  <p:stCondLst>
                                    <p:cond delay="300"/>
                                  </p:stCondLst>
                                  <p:childTnLst>
                                    <p:animMotion origin="layout" path="M 2.5E-6 0 L 2.5E-6 0.03542 " pathEditMode="relative" rAng="0" ptsTypes="AA">
                                      <p:cBhvr>
                                        <p:cTn id="75" dur="700" spd="-100000" fill="hold"/>
                                        <p:tgtEl>
                                          <p:spTgt spid="8"/>
                                        </p:tgtEl>
                                        <p:attrNameLst>
                                          <p:attrName>ppt_x</p:attrName>
                                          <p:attrName>ppt_y</p:attrName>
                                        </p:attrNameLst>
                                      </p:cBhvr>
                                      <p:rCtr x="0" y="1759"/>
                                    </p:animMotion>
                                  </p:childTnLst>
                                </p:cTn>
                              </p:par>
                              <p:par>
                                <p:cTn id="76" presetID="10" presetClass="entr" presetSubtype="0" fill="hold" grpId="0" nodeType="withEffect">
                                  <p:stCondLst>
                                    <p:cond delay="40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400"/>
                                  </p:stCondLst>
                                  <p:childTnLst>
                                    <p:animMotion origin="layout" path="M -2.5E-6 0 L -2.5E-6 0.03542 " pathEditMode="relative" rAng="0" ptsTypes="AA">
                                      <p:cBhvr>
                                        <p:cTn id="80" dur="700" spd="-100000" fill="hold"/>
                                        <p:tgtEl>
                                          <p:spTgt spid="10"/>
                                        </p:tgtEl>
                                        <p:attrNameLst>
                                          <p:attrName>ppt_x</p:attrName>
                                          <p:attrName>ppt_y</p:attrName>
                                        </p:attrNameLst>
                                      </p:cBhvr>
                                      <p:rCtr x="0" y="1759"/>
                                    </p:animMotion>
                                  </p:childTnLst>
                                </p:cTn>
                              </p:par>
                              <p:par>
                                <p:cTn id="81" presetID="10" presetClass="entr" presetSubtype="0" fill="hold" grpId="0" nodeType="withEffect">
                                  <p:stCondLst>
                                    <p:cond delay="40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42" presetClass="path" presetSubtype="0" decel="100000" fill="hold" grpId="1" nodeType="withEffect">
                                  <p:stCondLst>
                                    <p:cond delay="400"/>
                                  </p:stCondLst>
                                  <p:childTnLst>
                                    <p:animMotion origin="layout" path="M 2.29167E-6 0 L 2.29167E-6 0.03542 " pathEditMode="relative" rAng="0" ptsTypes="AA">
                                      <p:cBhvr>
                                        <p:cTn id="85" dur="700" spd="-100000" fill="hold"/>
                                        <p:tgtEl>
                                          <p:spTgt spid="18"/>
                                        </p:tgtEl>
                                        <p:attrNameLst>
                                          <p:attrName>ppt_x</p:attrName>
                                          <p:attrName>ppt_y</p:attrName>
                                        </p:attrNameLst>
                                      </p:cBhvr>
                                      <p:rCtr x="0" y="1759"/>
                                    </p:animMotion>
                                  </p:childTnLst>
                                </p:cTn>
                              </p:par>
                              <p:par>
                                <p:cTn id="86" presetID="10" presetClass="entr" presetSubtype="0" fill="hold" grpId="0" nodeType="withEffect">
                                  <p:stCondLst>
                                    <p:cond delay="40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42" presetClass="path" presetSubtype="0" decel="100000" fill="hold" grpId="1" nodeType="withEffect">
                                  <p:stCondLst>
                                    <p:cond delay="400"/>
                                  </p:stCondLst>
                                  <p:childTnLst>
                                    <p:animMotion origin="layout" path="M 2.29167E-6 0 L 2.29167E-6 0.03542 " pathEditMode="relative" rAng="0" ptsTypes="AA">
                                      <p:cBhvr>
                                        <p:cTn id="90"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 grpId="0" animBg="1"/>
      <p:bldP spid="3" grpId="1" animBg="1"/>
      <p:bldP spid="5" grpId="0" animBg="1"/>
      <p:bldP spid="5" grpId="1" animBg="1"/>
      <p:bldP spid="7" grpId="0" animBg="1"/>
      <p:bldP spid="7" grpId="1" animBg="1"/>
      <p:bldP spid="14" grpId="0" animBg="1"/>
      <p:bldP spid="17" grpId="0" animBg="1"/>
      <p:bldP spid="17" grpId="1" animBg="1"/>
      <p:bldP spid="19" grpId="0" animBg="1"/>
      <p:bldP spid="19" grpId="1" animBg="1"/>
      <p:bldP spid="21" grpId="0" animBg="1"/>
      <p:bldP spid="21" grpId="1" animBg="1"/>
      <p:bldP spid="9" grpId="0"/>
      <p:bldP spid="9" grpId="1"/>
      <p:bldP spid="11" grpId="0"/>
      <p:bldP spid="11" grpId="1"/>
      <p:bldP spid="13" grpId="0"/>
      <p:bldP spid="13" grpId="1"/>
      <p:bldP spid="6" grpId="0"/>
      <p:bldP spid="6" grpId="1"/>
      <p:bldP spid="8" grpId="0"/>
      <p:bldP spid="8" grpId="1"/>
      <p:bldP spid="10" grpId="0"/>
      <p:bldP spid="10" grpId="1"/>
      <p:bldP spid="16" grpId="0" animBg="1"/>
      <p:bldP spid="16" grpId="1" animBg="1"/>
      <p:bldP spid="18" grpId="0"/>
      <p:bldP spid="18"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7D364E-FCCA-A6B1-7A6A-014D598B262D}"/>
              </a:ext>
              <a:ext uri="{C183D7F6-B498-43B3-948B-1728B52AA6E4}">
                <adec:decorative xmlns:adec="http://schemas.microsoft.com/office/drawing/2017/decorative" val="1"/>
              </a:ext>
            </a:extLst>
          </p:cNvPr>
          <p:cNvSpPr/>
          <p:nvPr/>
        </p:nvSpPr>
        <p:spPr bwMode="auto">
          <a:xfrm>
            <a:off x="2180850" y="1169587"/>
            <a:ext cx="7908458" cy="4411583"/>
          </a:xfrm>
          <a:prstGeom prst="roundRect">
            <a:avLst/>
          </a:prstGeom>
          <a:noFill/>
          <a:ln w="28575">
            <a:gradFill flip="none" rotWithShape="1">
              <a:gsLst>
                <a:gs pos="39000">
                  <a:srgbClr val="C03BC4"/>
                </a:gs>
                <a:gs pos="0">
                  <a:srgbClr val="FF5C39"/>
                </a:gs>
                <a:gs pos="80000">
                  <a:srgbClr val="0078D4"/>
                </a:gs>
              </a:gsLst>
              <a:lin ang="135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A5AB8ADC-8705-CCCC-A820-38A7F4B9C241}"/>
              </a:ext>
            </a:extLst>
          </p:cNvPr>
          <p:cNvSpPr>
            <a:spLocks noGrp="1"/>
          </p:cNvSpPr>
          <p:nvPr>
            <p:ph type="title"/>
          </p:nvPr>
        </p:nvSpPr>
        <p:spPr>
          <a:xfrm>
            <a:off x="598020" y="204753"/>
            <a:ext cx="11018520" cy="553998"/>
          </a:xfrm>
        </p:spPr>
        <p:txBody>
          <a:bodyPr/>
          <a:lstStyle/>
          <a:p>
            <a:r>
              <a:rPr lang="en-US" dirty="0"/>
              <a:t>Azure AI application platform</a:t>
            </a:r>
          </a:p>
        </p:txBody>
      </p:sp>
      <p:sp>
        <p:nvSpPr>
          <p:cNvPr id="4" name="Rectangle: Rounded Corners 3">
            <a:extLst>
              <a:ext uri="{FF2B5EF4-FFF2-40B4-BE49-F238E27FC236}">
                <a16:creationId xmlns:a16="http://schemas.microsoft.com/office/drawing/2014/main" id="{A6745EA1-53A3-BCB9-39E7-897AD2109426}"/>
              </a:ext>
              <a:ext uri="{C183D7F6-B498-43B3-948B-1728B52AA6E4}">
                <adec:decorative xmlns:adec="http://schemas.microsoft.com/office/drawing/2017/decorative" val="1"/>
              </a:ext>
            </a:extLst>
          </p:cNvPr>
          <p:cNvSpPr/>
          <p:nvPr/>
        </p:nvSpPr>
        <p:spPr bwMode="auto">
          <a:xfrm>
            <a:off x="586828" y="1169587"/>
            <a:ext cx="1351594" cy="4411583"/>
          </a:xfrm>
          <a:prstGeom prst="roundRect">
            <a:avLst/>
          </a:prstGeom>
          <a:solidFill>
            <a:srgbClr val="FFFFFF"/>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Semib" pitchFamily="2" charset="0"/>
              <a:ea typeface="+mn-ea"/>
              <a:cs typeface="+mn-cs"/>
            </a:endParaRPr>
          </a:p>
        </p:txBody>
      </p:sp>
      <p:sp>
        <p:nvSpPr>
          <p:cNvPr id="10" name="Rectangle: Rounded Corners 9">
            <a:extLst>
              <a:ext uri="{FF2B5EF4-FFF2-40B4-BE49-F238E27FC236}">
                <a16:creationId xmlns:a16="http://schemas.microsoft.com/office/drawing/2014/main" id="{F6D3FE1C-A952-B230-8689-DE9DB2DF9E6F}"/>
              </a:ext>
              <a:ext uri="{C183D7F6-B498-43B3-948B-1728B52AA6E4}">
                <adec:decorative xmlns:adec="http://schemas.microsoft.com/office/drawing/2017/decorative" val="1"/>
              </a:ext>
            </a:extLst>
          </p:cNvPr>
          <p:cNvSpPr>
            <a:spLocks noChangeAspect="1"/>
          </p:cNvSpPr>
          <p:nvPr/>
        </p:nvSpPr>
        <p:spPr bwMode="auto">
          <a:xfrm>
            <a:off x="2774043" y="3364201"/>
            <a:ext cx="1554480" cy="1080428"/>
          </a:xfrm>
          <a:prstGeom prst="roundRect">
            <a:avLst>
              <a:gd name="adj" fmla="val 6124"/>
            </a:avLst>
          </a:prstGeom>
          <a:noFill/>
          <a:ln w="12700">
            <a:solidFill>
              <a:schemeClr val="bg1">
                <a:lumMod val="85000"/>
                <a:alpha val="98000"/>
              </a:schemeClr>
            </a:solidFill>
            <a:headEnd type="none" w="med" len="med"/>
            <a:tailEnd type="none" w="med" len="med"/>
          </a:ln>
          <a:effectLst>
            <a:outerShdw blurRad="508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pitchFamily="2" charset="0"/>
            </a:endParaRPr>
          </a:p>
        </p:txBody>
      </p:sp>
      <p:sp>
        <p:nvSpPr>
          <p:cNvPr id="11" name="Rectangle: Rounded Corners 10">
            <a:extLst>
              <a:ext uri="{FF2B5EF4-FFF2-40B4-BE49-F238E27FC236}">
                <a16:creationId xmlns:a16="http://schemas.microsoft.com/office/drawing/2014/main" id="{764ACF94-5D3D-34E0-6BC6-148D6383B3E2}"/>
              </a:ext>
              <a:ext uri="{C183D7F6-B498-43B3-948B-1728B52AA6E4}">
                <adec:decorative xmlns:adec="http://schemas.microsoft.com/office/drawing/2017/decorative" val="1"/>
              </a:ext>
            </a:extLst>
          </p:cNvPr>
          <p:cNvSpPr>
            <a:spLocks noChangeAspect="1"/>
          </p:cNvSpPr>
          <p:nvPr/>
        </p:nvSpPr>
        <p:spPr bwMode="auto">
          <a:xfrm>
            <a:off x="4464078" y="3364201"/>
            <a:ext cx="1554480" cy="1080428"/>
          </a:xfrm>
          <a:prstGeom prst="roundRect">
            <a:avLst>
              <a:gd name="adj" fmla="val 6124"/>
            </a:avLst>
          </a:prstGeom>
          <a:noFill/>
          <a:ln w="12700">
            <a:solidFill>
              <a:schemeClr val="bg1">
                <a:lumMod val="85000"/>
                <a:alpha val="98000"/>
              </a:schemeClr>
            </a:solidFill>
            <a:headEnd type="none" w="med" len="med"/>
            <a:tailEnd type="none" w="med" len="med"/>
          </a:ln>
          <a:effectLst>
            <a:outerShdw blurRad="508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pitchFamily="2" charset="0"/>
            </a:endParaRPr>
          </a:p>
        </p:txBody>
      </p:sp>
      <p:sp>
        <p:nvSpPr>
          <p:cNvPr id="12" name="Rectangle: Rounded Corners 11">
            <a:extLst>
              <a:ext uri="{FF2B5EF4-FFF2-40B4-BE49-F238E27FC236}">
                <a16:creationId xmlns:a16="http://schemas.microsoft.com/office/drawing/2014/main" id="{AA58786D-51F5-9847-F17E-D87E0DFEFED5}"/>
              </a:ext>
              <a:ext uri="{C183D7F6-B498-43B3-948B-1728B52AA6E4}">
                <adec:decorative xmlns:adec="http://schemas.microsoft.com/office/drawing/2017/decorative" val="1"/>
              </a:ext>
            </a:extLst>
          </p:cNvPr>
          <p:cNvSpPr>
            <a:spLocks noChangeAspect="1"/>
          </p:cNvSpPr>
          <p:nvPr/>
        </p:nvSpPr>
        <p:spPr bwMode="auto">
          <a:xfrm>
            <a:off x="8171649" y="1585528"/>
            <a:ext cx="1554480" cy="3687866"/>
          </a:xfrm>
          <a:prstGeom prst="roundRect">
            <a:avLst>
              <a:gd name="adj" fmla="val 6124"/>
            </a:avLst>
          </a:prstGeom>
          <a:noFill/>
          <a:ln w="12700">
            <a:solidFill>
              <a:schemeClr val="bg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pitchFamily="2" charset="0"/>
            </a:endParaRPr>
          </a:p>
        </p:txBody>
      </p:sp>
      <p:sp>
        <p:nvSpPr>
          <p:cNvPr id="5" name="Rectangle: Rounded Corners 4">
            <a:extLst>
              <a:ext uri="{FF2B5EF4-FFF2-40B4-BE49-F238E27FC236}">
                <a16:creationId xmlns:a16="http://schemas.microsoft.com/office/drawing/2014/main" id="{E3189C65-B1F1-E124-378A-E37526677BA3}"/>
              </a:ext>
              <a:ext uri="{C183D7F6-B498-43B3-948B-1728B52AA6E4}">
                <adec:decorative xmlns:adec="http://schemas.microsoft.com/office/drawing/2017/decorative" val="1"/>
              </a:ext>
            </a:extLst>
          </p:cNvPr>
          <p:cNvSpPr>
            <a:spLocks noChangeAspect="1"/>
          </p:cNvSpPr>
          <p:nvPr/>
        </p:nvSpPr>
        <p:spPr bwMode="auto">
          <a:xfrm>
            <a:off x="10318415" y="1169587"/>
            <a:ext cx="1335545" cy="4411583"/>
          </a:xfrm>
          <a:prstGeom prst="roundRect">
            <a:avLst>
              <a:gd name="adj" fmla="val 6124"/>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pitchFamily="2" charset="0"/>
            </a:endParaRPr>
          </a:p>
        </p:txBody>
      </p:sp>
      <p:sp>
        <p:nvSpPr>
          <p:cNvPr id="7" name="TextBox 6">
            <a:extLst>
              <a:ext uri="{FF2B5EF4-FFF2-40B4-BE49-F238E27FC236}">
                <a16:creationId xmlns:a16="http://schemas.microsoft.com/office/drawing/2014/main" id="{564AB0DE-5C44-D506-91C8-66138DF7978E}"/>
              </a:ext>
            </a:extLst>
          </p:cNvPr>
          <p:cNvSpPr txBox="1"/>
          <p:nvPr/>
        </p:nvSpPr>
        <p:spPr>
          <a:xfrm>
            <a:off x="658797" y="3046581"/>
            <a:ext cx="1212433" cy="615553"/>
          </a:xfrm>
          <a:prstGeom prst="rect">
            <a:avLst/>
          </a:prstGeom>
          <a:noFill/>
        </p:spPr>
        <p:txBody>
          <a:bodyPr wrap="square" lIns="0" tIns="0" rIns="0" bIns="0" rtlCol="0">
            <a:spAutoFit/>
          </a:bodyPr>
          <a:lstStyle/>
          <a:p>
            <a:pPr algn="ctr"/>
            <a:r>
              <a:rPr lang="en-US" sz="2000" dirty="0">
                <a:latin typeface="Segoe UI Variable Display" pitchFamily="2" charset="0"/>
              </a:rPr>
              <a:t>Developer services</a:t>
            </a:r>
          </a:p>
        </p:txBody>
      </p:sp>
      <p:sp>
        <p:nvSpPr>
          <p:cNvPr id="16" name="Rectangle: Rounded Corners 15">
            <a:extLst>
              <a:ext uri="{FF2B5EF4-FFF2-40B4-BE49-F238E27FC236}">
                <a16:creationId xmlns:a16="http://schemas.microsoft.com/office/drawing/2014/main" id="{6F43AA70-0FB2-A4B1-7DF9-B5F19C890599}"/>
              </a:ext>
              <a:ext uri="{C183D7F6-B498-43B3-948B-1728B52AA6E4}">
                <adec:decorative xmlns:adec="http://schemas.microsoft.com/office/drawing/2017/decorative" val="1"/>
              </a:ext>
            </a:extLst>
          </p:cNvPr>
          <p:cNvSpPr>
            <a:spLocks noChangeAspect="1"/>
          </p:cNvSpPr>
          <p:nvPr/>
        </p:nvSpPr>
        <p:spPr bwMode="auto">
          <a:xfrm>
            <a:off x="6260986" y="3364201"/>
            <a:ext cx="1554480" cy="1080428"/>
          </a:xfrm>
          <a:prstGeom prst="roundRect">
            <a:avLst>
              <a:gd name="adj" fmla="val 6124"/>
            </a:avLst>
          </a:prstGeom>
          <a:noFill/>
          <a:ln w="12700">
            <a:solidFill>
              <a:schemeClr val="bg1">
                <a:lumMod val="85000"/>
                <a:alpha val="98000"/>
              </a:schemeClr>
            </a:solidFill>
            <a:headEnd type="none" w="med" len="med"/>
            <a:tailEnd type="none" w="med" len="med"/>
          </a:ln>
          <a:effectLst>
            <a:outerShdw blurRad="508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pitchFamily="2" charset="0"/>
            </a:endParaRPr>
          </a:p>
        </p:txBody>
      </p:sp>
      <p:sp>
        <p:nvSpPr>
          <p:cNvPr id="18" name="Rectangle: Rounded Corners 17">
            <a:extLst>
              <a:ext uri="{FF2B5EF4-FFF2-40B4-BE49-F238E27FC236}">
                <a16:creationId xmlns:a16="http://schemas.microsoft.com/office/drawing/2014/main" id="{07F7D193-683C-F99F-5AFC-2AE13A78F4A2}"/>
              </a:ext>
              <a:ext uri="{C183D7F6-B498-43B3-948B-1728B52AA6E4}">
                <adec:decorative xmlns:adec="http://schemas.microsoft.com/office/drawing/2017/decorative" val="1"/>
              </a:ext>
            </a:extLst>
          </p:cNvPr>
          <p:cNvSpPr>
            <a:spLocks noChangeAspect="1"/>
          </p:cNvSpPr>
          <p:nvPr/>
        </p:nvSpPr>
        <p:spPr bwMode="auto">
          <a:xfrm>
            <a:off x="2709847" y="2487666"/>
            <a:ext cx="5124343" cy="667127"/>
          </a:xfrm>
          <a:prstGeom prst="roundRect">
            <a:avLst>
              <a:gd name="adj" fmla="val 6124"/>
            </a:avLst>
          </a:prstGeom>
          <a:noFill/>
          <a:ln w="12700">
            <a:solidFill>
              <a:schemeClr val="bg1">
                <a:lumMod val="85000"/>
                <a:alpha val="98000"/>
              </a:schemeClr>
            </a:solidFill>
            <a:headEnd type="none" w="med" len="med"/>
            <a:tailEnd type="none" w="med" len="med"/>
          </a:ln>
          <a:effectLst>
            <a:outerShdw blurRad="508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pitchFamily="2" charset="0"/>
            </a:endParaRPr>
          </a:p>
        </p:txBody>
      </p:sp>
      <p:sp>
        <p:nvSpPr>
          <p:cNvPr id="21" name="Rectangle: Rounded Corners 20">
            <a:extLst>
              <a:ext uri="{FF2B5EF4-FFF2-40B4-BE49-F238E27FC236}">
                <a16:creationId xmlns:a16="http://schemas.microsoft.com/office/drawing/2014/main" id="{CD151188-CE0A-D641-60EB-7D85988E7EA3}"/>
              </a:ext>
              <a:ext uri="{C183D7F6-B498-43B3-948B-1728B52AA6E4}">
                <adec:decorative xmlns:adec="http://schemas.microsoft.com/office/drawing/2017/decorative" val="1"/>
              </a:ext>
            </a:extLst>
          </p:cNvPr>
          <p:cNvSpPr>
            <a:spLocks noChangeAspect="1"/>
          </p:cNvSpPr>
          <p:nvPr/>
        </p:nvSpPr>
        <p:spPr bwMode="auto">
          <a:xfrm>
            <a:off x="2709848" y="1585528"/>
            <a:ext cx="5124342" cy="667127"/>
          </a:xfrm>
          <a:prstGeom prst="roundRect">
            <a:avLst>
              <a:gd name="adj" fmla="val 6124"/>
            </a:avLst>
          </a:prstGeom>
          <a:noFill/>
          <a:ln w="12700">
            <a:solidFill>
              <a:schemeClr val="bg1">
                <a:lumMod val="85000"/>
                <a:alpha val="98000"/>
              </a:schemeClr>
            </a:solidFill>
            <a:headEnd type="none" w="med" len="med"/>
            <a:tailEnd type="none" w="med" len="med"/>
          </a:ln>
          <a:effectLst>
            <a:outerShdw blurRad="508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pitchFamily="2" charset="0"/>
            </a:endParaRPr>
          </a:p>
        </p:txBody>
      </p:sp>
      <p:sp>
        <p:nvSpPr>
          <p:cNvPr id="22" name="Rectangle: Rounded Corners 21">
            <a:extLst>
              <a:ext uri="{FF2B5EF4-FFF2-40B4-BE49-F238E27FC236}">
                <a16:creationId xmlns:a16="http://schemas.microsoft.com/office/drawing/2014/main" id="{78022FDB-2B9A-31F4-B4AC-6FD0FC74A4B1}"/>
              </a:ext>
              <a:ext uri="{C183D7F6-B498-43B3-948B-1728B52AA6E4}">
                <adec:decorative xmlns:adec="http://schemas.microsoft.com/office/drawing/2017/decorative" val="1"/>
              </a:ext>
            </a:extLst>
          </p:cNvPr>
          <p:cNvSpPr>
            <a:spLocks noChangeAspect="1"/>
          </p:cNvSpPr>
          <p:nvPr/>
        </p:nvSpPr>
        <p:spPr bwMode="auto">
          <a:xfrm>
            <a:off x="2755319" y="4651707"/>
            <a:ext cx="5078871" cy="621687"/>
          </a:xfrm>
          <a:prstGeom prst="roundRect">
            <a:avLst>
              <a:gd name="adj" fmla="val 6124"/>
            </a:avLst>
          </a:prstGeom>
          <a:noFill/>
          <a:ln w="12700">
            <a:solidFill>
              <a:schemeClr val="bg1">
                <a:lumMod val="85000"/>
                <a:alpha val="98000"/>
              </a:schemeClr>
            </a:solidFill>
            <a:headEnd type="none" w="med" len="med"/>
            <a:tailEnd type="none" w="med" len="med"/>
          </a:ln>
          <a:effectLst>
            <a:outerShdw blurRad="508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51000">
                    <a:srgbClr val="000000"/>
                  </a:gs>
                  <a:gs pos="42000">
                    <a:srgbClr val="000000"/>
                  </a:gs>
                </a:gsLst>
                <a:lin ang="0" scaled="0"/>
              </a:gradFill>
              <a:effectLst/>
              <a:uLnTx/>
              <a:uFillTx/>
              <a:latin typeface="Segoe UI Variable Display" pitchFamily="2" charset="0"/>
            </a:endParaRPr>
          </a:p>
        </p:txBody>
      </p:sp>
      <p:sp>
        <p:nvSpPr>
          <p:cNvPr id="17" name="TextBox 16">
            <a:extLst>
              <a:ext uri="{FF2B5EF4-FFF2-40B4-BE49-F238E27FC236}">
                <a16:creationId xmlns:a16="http://schemas.microsoft.com/office/drawing/2014/main" id="{7653A4A2-840E-7EC7-568A-4621D42AC828}"/>
              </a:ext>
            </a:extLst>
          </p:cNvPr>
          <p:cNvSpPr txBox="1"/>
          <p:nvPr/>
        </p:nvSpPr>
        <p:spPr>
          <a:xfrm>
            <a:off x="4488583" y="1015698"/>
            <a:ext cx="3085838" cy="307777"/>
          </a:xfrm>
          <a:prstGeom prst="rect">
            <a:avLst/>
          </a:prstGeom>
          <a:solidFill>
            <a:schemeClr val="bg1"/>
          </a:solidFill>
        </p:spPr>
        <p:txBody>
          <a:bodyPr wrap="square" lIns="0" tIns="0" rIns="0" bIns="0" rtlCol="0">
            <a:spAutoFit/>
          </a:bodyPr>
          <a:lstStyle/>
          <a:p>
            <a:pPr algn="ctr"/>
            <a:r>
              <a:rPr lang="en-US" sz="2000" b="1" dirty="0">
                <a:solidFill>
                  <a:srgbClr val="0078D4"/>
                </a:solidFill>
              </a:rPr>
              <a:t>Build New or Modernize</a:t>
            </a:r>
          </a:p>
        </p:txBody>
      </p:sp>
      <p:sp>
        <p:nvSpPr>
          <p:cNvPr id="19" name="TextBox 18">
            <a:extLst>
              <a:ext uri="{FF2B5EF4-FFF2-40B4-BE49-F238E27FC236}">
                <a16:creationId xmlns:a16="http://schemas.microsoft.com/office/drawing/2014/main" id="{9C84871C-BADB-CF9A-83D9-7071C9144256}"/>
              </a:ext>
            </a:extLst>
          </p:cNvPr>
          <p:cNvSpPr txBox="1"/>
          <p:nvPr/>
        </p:nvSpPr>
        <p:spPr>
          <a:xfrm>
            <a:off x="3552168" y="5422782"/>
            <a:ext cx="4981790" cy="307777"/>
          </a:xfrm>
          <a:prstGeom prst="rect">
            <a:avLst/>
          </a:prstGeom>
          <a:solidFill>
            <a:schemeClr val="bg1"/>
          </a:solidFill>
        </p:spPr>
        <p:txBody>
          <a:bodyPr wrap="square" lIns="0" tIns="0" rIns="0" bIns="0" rtlCol="0">
            <a:spAutoFit/>
          </a:bodyPr>
          <a:lstStyle/>
          <a:p>
            <a:pPr algn="ctr"/>
            <a:r>
              <a:rPr lang="en-US" sz="2000" b="1" dirty="0">
                <a:solidFill>
                  <a:srgbClr val="0078D4"/>
                </a:solidFill>
              </a:rPr>
              <a:t>Security, Governance and Responsible AI</a:t>
            </a:r>
          </a:p>
        </p:txBody>
      </p:sp>
      <p:sp>
        <p:nvSpPr>
          <p:cNvPr id="14" name="TextBox 13">
            <a:extLst>
              <a:ext uri="{FF2B5EF4-FFF2-40B4-BE49-F238E27FC236}">
                <a16:creationId xmlns:a16="http://schemas.microsoft.com/office/drawing/2014/main" id="{146F0051-615E-C573-E660-8AB3E2099A42}"/>
              </a:ext>
            </a:extLst>
          </p:cNvPr>
          <p:cNvSpPr txBox="1"/>
          <p:nvPr/>
        </p:nvSpPr>
        <p:spPr>
          <a:xfrm>
            <a:off x="2709847" y="6009232"/>
            <a:ext cx="2716443" cy="352233"/>
          </a:xfrm>
          <a:prstGeom prst="rect">
            <a:avLst/>
          </a:prstGeom>
          <a:noFill/>
        </p:spPr>
        <p:txBody>
          <a:bodyPr wrap="square" lIns="74507" tIns="37253" rIns="74507" bIns="37253" anchor="t">
            <a:spAutoFit/>
          </a:bodyPr>
          <a:lstStyle/>
          <a:p>
            <a:pPr marL="0" marR="0" lvl="0" indent="0" algn="ctr" defTabSz="744962" rtl="0" eaLnBrk="1" fontAlgn="base" latinLnBrk="0" hangingPunct="1">
              <a:lnSpc>
                <a:spcPct val="100000"/>
              </a:lnSpc>
              <a:spcBef>
                <a:spcPct val="0"/>
              </a:spcBef>
              <a:spcAft>
                <a:spcPct val="0"/>
              </a:spcAft>
              <a:buClrTx/>
              <a:buSzTx/>
              <a:buFontTx/>
              <a:buNone/>
              <a:tabLst/>
              <a:defRPr/>
            </a:pPr>
            <a:r>
              <a:rPr kumimoji="0" lang="en-US" sz="1800" i="0" u="none" strike="noStrike" kern="1200" cap="none" spc="0" normalizeH="0" baseline="0" noProof="0" dirty="0">
                <a:ln w="3175">
                  <a:noFill/>
                </a:ln>
                <a:solidFill>
                  <a:srgbClr val="0078D4"/>
                </a:solidFill>
                <a:effectLst/>
                <a:uLnTx/>
                <a:uFillTx/>
                <a:latin typeface="Segoe UI Variable Display Semibold" pitchFamily="2" charset="0"/>
                <a:ea typeface="+mn-ea"/>
                <a:cs typeface="Segoe UI"/>
              </a:rPr>
              <a:t>AI-assisted development</a:t>
            </a:r>
          </a:p>
        </p:txBody>
      </p:sp>
      <p:sp>
        <p:nvSpPr>
          <p:cNvPr id="15" name="TextBox 14">
            <a:extLst>
              <a:ext uri="{FF2B5EF4-FFF2-40B4-BE49-F238E27FC236}">
                <a16:creationId xmlns:a16="http://schemas.microsoft.com/office/drawing/2014/main" id="{975606FB-D03A-24E5-F8C9-B9A913CCEAB2}"/>
              </a:ext>
            </a:extLst>
          </p:cNvPr>
          <p:cNvSpPr txBox="1"/>
          <p:nvPr/>
        </p:nvSpPr>
        <p:spPr>
          <a:xfrm>
            <a:off x="5878087" y="6009232"/>
            <a:ext cx="4009809" cy="352233"/>
          </a:xfrm>
          <a:prstGeom prst="rect">
            <a:avLst/>
          </a:prstGeom>
          <a:noFill/>
        </p:spPr>
        <p:txBody>
          <a:bodyPr wrap="square" lIns="74507" tIns="37253" rIns="74507" bIns="37253" anchor="ctr">
            <a:spAutoFit/>
          </a:bodyPr>
          <a:lstStyle/>
          <a:p>
            <a:pPr marL="0" marR="0" lvl="0" indent="0" defTabSz="744962" rtl="0" eaLnBrk="1" fontAlgn="base" latinLnBrk="0" hangingPunct="1">
              <a:lnSpc>
                <a:spcPct val="100000"/>
              </a:lnSpc>
              <a:spcBef>
                <a:spcPct val="0"/>
              </a:spcBef>
              <a:spcAft>
                <a:spcPct val="0"/>
              </a:spcAft>
              <a:buClrTx/>
              <a:buSzTx/>
              <a:buFontTx/>
              <a:buNone/>
              <a:tabLst/>
              <a:defRPr/>
            </a:pPr>
            <a:r>
              <a:rPr lang="en-US" dirty="0">
                <a:solidFill>
                  <a:srgbClr val="0078D4"/>
                </a:solidFill>
                <a:latin typeface="Segoe UI Variable Display Semibold" pitchFamily="2" charset="0"/>
              </a:rPr>
              <a:t>Any App, architecture and language</a:t>
            </a:r>
            <a:endParaRPr kumimoji="0" lang="en-US" sz="1800" i="0" u="none" strike="noStrike" kern="1200" cap="none" spc="0" normalizeH="0" baseline="0" noProof="0" dirty="0">
              <a:ln>
                <a:noFill/>
              </a:ln>
              <a:solidFill>
                <a:srgbClr val="0078D4"/>
              </a:solidFill>
              <a:effectLst/>
              <a:uLnTx/>
              <a:uFillTx/>
              <a:latin typeface="Segoe UI Variable Display Semibold" pitchFamily="2" charset="0"/>
              <a:ea typeface="+mn-ea"/>
              <a:cs typeface="+mn-cs"/>
            </a:endParaRPr>
          </a:p>
        </p:txBody>
      </p:sp>
      <p:cxnSp>
        <p:nvCxnSpPr>
          <p:cNvPr id="26" name="Straight Connector 25">
            <a:extLst>
              <a:ext uri="{FF2B5EF4-FFF2-40B4-BE49-F238E27FC236}">
                <a16:creationId xmlns:a16="http://schemas.microsoft.com/office/drawing/2014/main" id="{2A84B331-C0C2-0012-31FF-7A382DA95F3A}"/>
              </a:ext>
              <a:ext uri="{C183D7F6-B498-43B3-948B-1728B52AA6E4}">
                <adec:decorative xmlns:adec="http://schemas.microsoft.com/office/drawing/2017/decorative" val="1"/>
              </a:ext>
            </a:extLst>
          </p:cNvPr>
          <p:cNvCxnSpPr>
            <a:cxnSpLocks/>
          </p:cNvCxnSpPr>
          <p:nvPr/>
        </p:nvCxnSpPr>
        <p:spPr>
          <a:xfrm>
            <a:off x="5678560" y="5905457"/>
            <a:ext cx="0" cy="575330"/>
          </a:xfrm>
          <a:prstGeom prst="line">
            <a:avLst/>
          </a:prstGeom>
          <a:solidFill>
            <a:srgbClr val="FFFFFF"/>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9B1423A4-8C63-359D-7A02-70E11DE6769E}"/>
              </a:ext>
            </a:extLst>
          </p:cNvPr>
          <p:cNvSpPr txBox="1"/>
          <p:nvPr/>
        </p:nvSpPr>
        <p:spPr>
          <a:xfrm>
            <a:off x="2938955" y="1611315"/>
            <a:ext cx="4666128" cy="615553"/>
          </a:xfrm>
          <a:prstGeom prst="rect">
            <a:avLst/>
          </a:prstGeom>
          <a:noFill/>
        </p:spPr>
        <p:txBody>
          <a:bodyPr wrap="square" lIns="0" tIns="0" rIns="0" bIns="0" rtlCol="0">
            <a:spAutoFit/>
          </a:bodyPr>
          <a:lstStyle/>
          <a:p>
            <a:pPr algn="ctr"/>
            <a:r>
              <a:rPr kumimoji="0" lang="en-US" sz="2000" b="0" i="0" u="none" strike="noStrike" kern="1200" cap="none" spc="0" normalizeH="0" baseline="0" noProof="0" dirty="0">
                <a:ln>
                  <a:noFill/>
                </a:ln>
                <a:effectLst/>
                <a:uLnTx/>
                <a:uFillTx/>
                <a:latin typeface="Segoe UI Variable Display" pitchFamily="2" charset="0"/>
              </a:rPr>
              <a:t>Platform engineering and A</a:t>
            </a:r>
            <a:r>
              <a:rPr lang="en-US" sz="2000" dirty="0">
                <a:latin typeface="Segoe UI Variable Display" pitchFamily="2" charset="0"/>
              </a:rPr>
              <a:t>I-assisted operations</a:t>
            </a:r>
            <a:endParaRPr kumimoji="0" lang="en-US" sz="2000" b="0" i="0" u="none" strike="noStrike" kern="1200" cap="none" spc="0" normalizeH="0" baseline="0" noProof="0" dirty="0">
              <a:ln>
                <a:noFill/>
              </a:ln>
              <a:effectLst/>
              <a:uLnTx/>
              <a:uFillTx/>
              <a:latin typeface="Segoe UI Variable Display" pitchFamily="2" charset="0"/>
            </a:endParaRPr>
          </a:p>
        </p:txBody>
      </p:sp>
      <p:sp>
        <p:nvSpPr>
          <p:cNvPr id="40" name="TextBox 39">
            <a:extLst>
              <a:ext uri="{FF2B5EF4-FFF2-40B4-BE49-F238E27FC236}">
                <a16:creationId xmlns:a16="http://schemas.microsoft.com/office/drawing/2014/main" id="{AD5E80B3-41BE-D5CB-2A59-15CEB4850F79}"/>
              </a:ext>
            </a:extLst>
          </p:cNvPr>
          <p:cNvSpPr txBox="1"/>
          <p:nvPr/>
        </p:nvSpPr>
        <p:spPr>
          <a:xfrm>
            <a:off x="2938954" y="2667341"/>
            <a:ext cx="466612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Variable Display" pitchFamily="2" charset="0"/>
              </a:rPr>
              <a:t>API and Integration services</a:t>
            </a:r>
          </a:p>
        </p:txBody>
      </p:sp>
      <p:sp>
        <p:nvSpPr>
          <p:cNvPr id="41" name="TextBox 40">
            <a:extLst>
              <a:ext uri="{FF2B5EF4-FFF2-40B4-BE49-F238E27FC236}">
                <a16:creationId xmlns:a16="http://schemas.microsoft.com/office/drawing/2014/main" id="{B6089BC1-E137-71E5-3478-A272C3033AD3}"/>
              </a:ext>
            </a:extLst>
          </p:cNvPr>
          <p:cNvSpPr txBox="1"/>
          <p:nvPr/>
        </p:nvSpPr>
        <p:spPr>
          <a:xfrm>
            <a:off x="6242262" y="3750527"/>
            <a:ext cx="159192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Variable Display" pitchFamily="2" charset="0"/>
              </a:rPr>
              <a:t>Serverless</a:t>
            </a:r>
          </a:p>
        </p:txBody>
      </p:sp>
      <p:sp>
        <p:nvSpPr>
          <p:cNvPr id="42" name="TextBox 41">
            <a:extLst>
              <a:ext uri="{FF2B5EF4-FFF2-40B4-BE49-F238E27FC236}">
                <a16:creationId xmlns:a16="http://schemas.microsoft.com/office/drawing/2014/main" id="{CEAB74E1-15F6-8047-60BB-6241F02417BF}"/>
              </a:ext>
            </a:extLst>
          </p:cNvPr>
          <p:cNvSpPr txBox="1"/>
          <p:nvPr/>
        </p:nvSpPr>
        <p:spPr>
          <a:xfrm>
            <a:off x="4464078" y="3617133"/>
            <a:ext cx="1591928"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Variable Display" pitchFamily="2" charset="0"/>
              </a:rPr>
              <a:t>Platform-as-a-Service</a:t>
            </a:r>
          </a:p>
        </p:txBody>
      </p:sp>
      <p:sp>
        <p:nvSpPr>
          <p:cNvPr id="43" name="TextBox 42">
            <a:extLst>
              <a:ext uri="{FF2B5EF4-FFF2-40B4-BE49-F238E27FC236}">
                <a16:creationId xmlns:a16="http://schemas.microsoft.com/office/drawing/2014/main" id="{7ED6A3ED-0568-60A7-52B6-26FEC4EBEAE9}"/>
              </a:ext>
            </a:extLst>
          </p:cNvPr>
          <p:cNvSpPr txBox="1"/>
          <p:nvPr/>
        </p:nvSpPr>
        <p:spPr>
          <a:xfrm>
            <a:off x="2755319" y="3595994"/>
            <a:ext cx="1591928" cy="61555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Variable Display" pitchFamily="2" charset="0"/>
              </a:rPr>
              <a:t>Container services</a:t>
            </a:r>
          </a:p>
        </p:txBody>
      </p:sp>
      <p:sp>
        <p:nvSpPr>
          <p:cNvPr id="44" name="TextBox 43">
            <a:extLst>
              <a:ext uri="{FF2B5EF4-FFF2-40B4-BE49-F238E27FC236}">
                <a16:creationId xmlns:a16="http://schemas.microsoft.com/office/drawing/2014/main" id="{511501E5-BA7A-22A8-5460-366AB07B11F8}"/>
              </a:ext>
            </a:extLst>
          </p:cNvPr>
          <p:cNvSpPr txBox="1"/>
          <p:nvPr/>
        </p:nvSpPr>
        <p:spPr>
          <a:xfrm>
            <a:off x="4498790" y="4808662"/>
            <a:ext cx="159192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Variable Display" pitchFamily="2" charset="0"/>
              </a:rPr>
              <a:t>Data platform</a:t>
            </a:r>
          </a:p>
        </p:txBody>
      </p:sp>
      <p:sp>
        <p:nvSpPr>
          <p:cNvPr id="8" name="TextBox 7">
            <a:extLst>
              <a:ext uri="{FF2B5EF4-FFF2-40B4-BE49-F238E27FC236}">
                <a16:creationId xmlns:a16="http://schemas.microsoft.com/office/drawing/2014/main" id="{B9E2B201-6C35-AD3C-BC30-44CFBFB9472E}"/>
              </a:ext>
            </a:extLst>
          </p:cNvPr>
          <p:cNvSpPr txBox="1"/>
          <p:nvPr/>
        </p:nvSpPr>
        <p:spPr>
          <a:xfrm>
            <a:off x="10399413" y="2902536"/>
            <a:ext cx="1217127" cy="923330"/>
          </a:xfrm>
          <a:prstGeom prst="rect">
            <a:avLst/>
          </a:prstGeom>
          <a:noFill/>
        </p:spPr>
        <p:txBody>
          <a:bodyPr wrap="square" lIns="0" tIns="0" rIns="0" bIns="0" rtlCol="0">
            <a:spAutoFit/>
          </a:bodyPr>
          <a:lstStyle>
            <a:defPPr>
              <a:defRPr lang="en-US"/>
            </a:defPPr>
            <a:lvl1pPr algn="ctr">
              <a:defRPr sz="2000">
                <a:latin typeface="Segoe UI Variable Display" pitchFamily="2" charset="0"/>
              </a:defRPr>
            </a:lvl1pPr>
          </a:lstStyle>
          <a:p>
            <a:r>
              <a:rPr lang="en-US" dirty="0"/>
              <a:t>Partner Tools and Services</a:t>
            </a:r>
          </a:p>
        </p:txBody>
      </p:sp>
      <p:sp>
        <p:nvSpPr>
          <p:cNvPr id="13" name="TextBox 12">
            <a:extLst>
              <a:ext uri="{FF2B5EF4-FFF2-40B4-BE49-F238E27FC236}">
                <a16:creationId xmlns:a16="http://schemas.microsoft.com/office/drawing/2014/main" id="{69B30826-303A-8439-7087-B5FE3602D028}"/>
              </a:ext>
            </a:extLst>
          </p:cNvPr>
          <p:cNvSpPr txBox="1"/>
          <p:nvPr/>
        </p:nvSpPr>
        <p:spPr>
          <a:xfrm>
            <a:off x="8301711" y="3067601"/>
            <a:ext cx="1317470" cy="615553"/>
          </a:xfrm>
          <a:prstGeom prst="rect">
            <a:avLst/>
          </a:prstGeom>
          <a:noFill/>
        </p:spPr>
        <p:txBody>
          <a:bodyPr wrap="square" lIns="0" tIns="0" rIns="0" bIns="0" rtlCol="0">
            <a:spAutoFit/>
          </a:bodyPr>
          <a:lstStyle>
            <a:defPPr>
              <a:defRPr lang="en-US"/>
            </a:defPPr>
            <a:lvl1pPr algn="ctr">
              <a:defRPr sz="2000">
                <a:latin typeface="Segoe UI Variable Display" pitchFamily="2" charset="0"/>
              </a:defRPr>
            </a:lvl1pPr>
          </a:lstStyle>
          <a:p>
            <a:r>
              <a:rPr lang="en-US" dirty="0"/>
              <a:t>AI </a:t>
            </a:r>
            <a:br>
              <a:rPr lang="en-US" dirty="0"/>
            </a:br>
            <a:r>
              <a:rPr lang="en-US" dirty="0"/>
              <a:t>platform</a:t>
            </a:r>
          </a:p>
        </p:txBody>
      </p:sp>
    </p:spTree>
    <p:extLst>
      <p:ext uri="{BB962C8B-B14F-4D97-AF65-F5344CB8AC3E}">
        <p14:creationId xmlns:p14="http://schemas.microsoft.com/office/powerpoint/2010/main" val="276191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7B83-8108-D7EB-A393-008F4AA562DE}"/>
              </a:ext>
            </a:extLst>
          </p:cNvPr>
          <p:cNvSpPr>
            <a:spLocks noGrp="1"/>
          </p:cNvSpPr>
          <p:nvPr>
            <p:ph type="title"/>
          </p:nvPr>
        </p:nvSpPr>
        <p:spPr>
          <a:xfrm>
            <a:off x="588263" y="457200"/>
            <a:ext cx="11018520" cy="553998"/>
          </a:xfrm>
        </p:spPr>
        <p:txBody>
          <a:bodyPr>
            <a:normAutofit/>
          </a:bodyPr>
          <a:lstStyle/>
          <a:p>
            <a:r>
              <a:rPr lang="en-US" dirty="0"/>
              <a:t>Get started with Azure Innovate</a:t>
            </a:r>
          </a:p>
        </p:txBody>
      </p:sp>
      <p:grpSp>
        <p:nvGrpSpPr>
          <p:cNvPr id="10" name="Group 9">
            <a:extLst>
              <a:ext uri="{FF2B5EF4-FFF2-40B4-BE49-F238E27FC236}">
                <a16:creationId xmlns:a16="http://schemas.microsoft.com/office/drawing/2014/main" id="{D983E59B-6ED8-661A-699A-D6C259B34879}"/>
              </a:ext>
              <a:ext uri="{C183D7F6-B498-43B3-948B-1728B52AA6E4}">
                <adec:decorative xmlns:adec="http://schemas.microsoft.com/office/drawing/2017/decorative" val="1"/>
              </a:ext>
            </a:extLst>
          </p:cNvPr>
          <p:cNvGrpSpPr/>
          <p:nvPr/>
        </p:nvGrpSpPr>
        <p:grpSpPr>
          <a:xfrm>
            <a:off x="1993282" y="2032363"/>
            <a:ext cx="1384918" cy="1384918"/>
            <a:chOff x="1993282" y="2032363"/>
            <a:chExt cx="1384918" cy="1384918"/>
          </a:xfrm>
        </p:grpSpPr>
        <p:sp>
          <p:nvSpPr>
            <p:cNvPr id="3" name="Oval 2">
              <a:extLst>
                <a:ext uri="{FF2B5EF4-FFF2-40B4-BE49-F238E27FC236}">
                  <a16:creationId xmlns:a16="http://schemas.microsoft.com/office/drawing/2014/main" id="{D086F4A0-FDC8-82F8-F3AF-B4D731566A6F}"/>
                </a:ext>
                <a:ext uri="{C183D7F6-B498-43B3-948B-1728B52AA6E4}">
                  <adec:decorative xmlns:adec="http://schemas.microsoft.com/office/drawing/2017/decorative" val="1"/>
                </a:ext>
              </a:extLst>
            </p:cNvPr>
            <p:cNvSpPr/>
            <p:nvPr/>
          </p:nvSpPr>
          <p:spPr bwMode="auto">
            <a:xfrm>
              <a:off x="1993282" y="2032363"/>
              <a:ext cx="1384918" cy="1384918"/>
            </a:xfrm>
            <a:prstGeom prst="ellipse">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9" name="Graphic 120" descr="Right arrow icon">
              <a:extLst>
                <a:ext uri="{FF2B5EF4-FFF2-40B4-BE49-F238E27FC236}">
                  <a16:creationId xmlns:a16="http://schemas.microsoft.com/office/drawing/2014/main" id="{27AA77D0-FAE7-284A-BA7E-5A169A897DBA}"/>
                </a:ext>
              </a:extLst>
            </p:cNvPr>
            <p:cNvSpPr/>
            <p:nvPr/>
          </p:nvSpPr>
          <p:spPr>
            <a:xfrm>
              <a:off x="2299655" y="2338736"/>
              <a:ext cx="772172" cy="772172"/>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1800" b="1" i="0" u="none" strike="noStrike" kern="1200" cap="none" spc="0" normalizeH="0" baseline="0" noProof="0" dirty="0">
                <a:ln w="3175">
                  <a:noFill/>
                </a:ln>
                <a:solidFill>
                  <a:srgbClr val="FFFFFF"/>
                </a:solidFill>
                <a:effectLst/>
                <a:uLnTx/>
                <a:uFillTx/>
                <a:latin typeface="Segoe UI Semibold" panose="020B0502040204020203" pitchFamily="34" charset="0"/>
                <a:ea typeface="MS PGothic" panose="020B0600070205080204" pitchFamily="34" charset="-128"/>
                <a:cs typeface="Segoe UI Semibold" panose="020B0502040204020203" pitchFamily="34" charset="0"/>
              </a:endParaRPr>
            </a:p>
          </p:txBody>
        </p:sp>
      </p:grpSp>
      <p:sp>
        <p:nvSpPr>
          <p:cNvPr id="9" name="TextBox 8">
            <a:extLst>
              <a:ext uri="{FF2B5EF4-FFF2-40B4-BE49-F238E27FC236}">
                <a16:creationId xmlns:a16="http://schemas.microsoft.com/office/drawing/2014/main" id="{D655B7F3-081A-08BF-CEF0-DC1509620311}"/>
              </a:ext>
            </a:extLst>
          </p:cNvPr>
          <p:cNvSpPr txBox="1"/>
          <p:nvPr/>
        </p:nvSpPr>
        <p:spPr>
          <a:xfrm>
            <a:off x="1327945" y="3878991"/>
            <a:ext cx="2715592" cy="1897955"/>
          </a:xfrm>
          <a:prstGeom prst="rect">
            <a:avLst/>
          </a:prstGeom>
          <a:noFill/>
        </p:spPr>
        <p:txBody>
          <a:bodyPr wrap="square" lIns="0" tIns="0" rIns="0" bIns="0" rtlCol="0" anchor="t"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Envisioning workshop</a:t>
            </a:r>
          </a:p>
          <a:p>
            <a:pPr marL="0" marR="0" lvl="0" indent="0" algn="ctr"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Connect your desired business outcomes with possible solutions</a:t>
            </a:r>
          </a:p>
        </p:txBody>
      </p:sp>
      <p:sp>
        <p:nvSpPr>
          <p:cNvPr id="11" name="TextBox 10">
            <a:extLst>
              <a:ext uri="{FF2B5EF4-FFF2-40B4-BE49-F238E27FC236}">
                <a16:creationId xmlns:a16="http://schemas.microsoft.com/office/drawing/2014/main" id="{7F542EA8-4B4D-111E-A980-8D3A41773D46}"/>
              </a:ext>
            </a:extLst>
          </p:cNvPr>
          <p:cNvSpPr txBox="1"/>
          <p:nvPr/>
        </p:nvSpPr>
        <p:spPr>
          <a:xfrm>
            <a:off x="8013579" y="3878991"/>
            <a:ext cx="2715592" cy="2174954"/>
          </a:xfrm>
          <a:prstGeom prst="rect">
            <a:avLst/>
          </a:prstGeom>
          <a:noFill/>
        </p:spPr>
        <p:txBody>
          <a:bodyPr wrap="square" lIns="0" tIns="0" rIns="0" bIns="0" rtlCol="0" anchor="t"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stStyle>
          <a:p>
            <a:pPr marL="0" marR="0" lvl="0" indent="0" algn="ctr"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Move to production</a:t>
            </a:r>
          </a:p>
          <a:p>
            <a:pPr marL="0" marR="0" lvl="0" indent="0" algn="ctr"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Pro" panose="020B0502040504020203" pitchFamily="34" charset="0"/>
              <a:ea typeface="+mn-ea"/>
              <a:cs typeface="+mn-cs"/>
            </a:endParaRPr>
          </a:p>
          <a:p>
            <a:pPr marL="0" marR="0" lvl="0" indent="0" algn="ctr"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Pro" panose="020B0502040504020203" pitchFamily="34" charset="0"/>
                <a:ea typeface="+mn-ea"/>
                <a:cs typeface="+mn-cs"/>
              </a:rPr>
              <a:t>Leverage funding and partners/implementation resources to move from pilot to production</a:t>
            </a:r>
          </a:p>
        </p:txBody>
      </p:sp>
      <p:sp>
        <p:nvSpPr>
          <p:cNvPr id="8" name="TextBox 7">
            <a:extLst>
              <a:ext uri="{FF2B5EF4-FFF2-40B4-BE49-F238E27FC236}">
                <a16:creationId xmlns:a16="http://schemas.microsoft.com/office/drawing/2014/main" id="{0397977F-5D45-8049-23AC-70B4E2C4AF31}"/>
              </a:ext>
            </a:extLst>
          </p:cNvPr>
          <p:cNvSpPr txBox="1"/>
          <p:nvPr/>
        </p:nvSpPr>
        <p:spPr>
          <a:xfrm>
            <a:off x="4670762" y="3878991"/>
            <a:ext cx="2715592" cy="2728952"/>
          </a:xfrm>
          <a:prstGeom prst="rect">
            <a:avLst/>
          </a:prstGeom>
          <a:noFill/>
        </p:spPr>
        <p:txBody>
          <a:bodyPr wrap="square" lIns="0" tIns="0" rIns="0" bIns="0" rtlCol="0" anchor="t"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Proof of </a:t>
            </a:r>
            <a:br>
              <a:rPr kumimoji="0" lang="en-US" sz="24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concept</a:t>
            </a:r>
          </a:p>
          <a:p>
            <a:pPr marL="0" marR="0" lvl="0" indent="0" algn="ctr"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Put your intelligent apps vision into action with a technical pilot with our free app assessment tools and technical app patterns and templates</a:t>
            </a:r>
          </a:p>
        </p:txBody>
      </p:sp>
      <p:grpSp>
        <p:nvGrpSpPr>
          <p:cNvPr id="12" name="Group 11">
            <a:extLst>
              <a:ext uri="{FF2B5EF4-FFF2-40B4-BE49-F238E27FC236}">
                <a16:creationId xmlns:a16="http://schemas.microsoft.com/office/drawing/2014/main" id="{B217B71F-5701-5288-DC4F-7E393D2363A8}"/>
              </a:ext>
              <a:ext uri="{C183D7F6-B498-43B3-948B-1728B52AA6E4}">
                <adec:decorative xmlns:adec="http://schemas.microsoft.com/office/drawing/2017/decorative" val="1"/>
              </a:ext>
            </a:extLst>
          </p:cNvPr>
          <p:cNvGrpSpPr/>
          <p:nvPr/>
        </p:nvGrpSpPr>
        <p:grpSpPr>
          <a:xfrm>
            <a:off x="5336099" y="2032363"/>
            <a:ext cx="1384918" cy="1384918"/>
            <a:chOff x="5336099" y="2032363"/>
            <a:chExt cx="1384918" cy="1384918"/>
          </a:xfrm>
        </p:grpSpPr>
        <p:sp>
          <p:nvSpPr>
            <p:cNvPr id="16" name="Oval 15">
              <a:extLst>
                <a:ext uri="{FF2B5EF4-FFF2-40B4-BE49-F238E27FC236}">
                  <a16:creationId xmlns:a16="http://schemas.microsoft.com/office/drawing/2014/main" id="{ED19E9E6-F8B2-5CA1-D820-7BAD3E7F521E}"/>
                </a:ext>
                <a:ext uri="{C183D7F6-B498-43B3-948B-1728B52AA6E4}">
                  <adec:decorative xmlns:adec="http://schemas.microsoft.com/office/drawing/2017/decorative" val="1"/>
                </a:ext>
              </a:extLst>
            </p:cNvPr>
            <p:cNvSpPr/>
            <p:nvPr/>
          </p:nvSpPr>
          <p:spPr bwMode="auto">
            <a:xfrm>
              <a:off x="5336099" y="2032363"/>
              <a:ext cx="1384918" cy="1384918"/>
            </a:xfrm>
            <a:prstGeom prst="ellipse">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7" name="Graphic 120" descr="Right arrow icon">
              <a:extLst>
                <a:ext uri="{FF2B5EF4-FFF2-40B4-BE49-F238E27FC236}">
                  <a16:creationId xmlns:a16="http://schemas.microsoft.com/office/drawing/2014/main" id="{3481E74A-7747-9905-120F-04EF3ADD4DC1}"/>
                </a:ext>
              </a:extLst>
            </p:cNvPr>
            <p:cNvSpPr/>
            <p:nvPr/>
          </p:nvSpPr>
          <p:spPr>
            <a:xfrm>
              <a:off x="5642472" y="2338736"/>
              <a:ext cx="772172" cy="772172"/>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1800" b="1" i="0" u="none" strike="noStrike" kern="1200" cap="none" spc="0" normalizeH="0" baseline="0" noProof="0" dirty="0">
                <a:ln w="3175">
                  <a:noFill/>
                </a:ln>
                <a:solidFill>
                  <a:srgbClr val="FFFFFF"/>
                </a:solidFill>
                <a:effectLst/>
                <a:uLnTx/>
                <a:uFillTx/>
                <a:latin typeface="Segoe UI Semibold" panose="020B0502040204020203" pitchFamily="34" charset="0"/>
                <a:ea typeface="MS PGothic" panose="020B0600070205080204" pitchFamily="34" charset="-128"/>
                <a:cs typeface="Segoe UI Semibold" panose="020B0502040204020203" pitchFamily="34" charset="0"/>
              </a:endParaRPr>
            </a:p>
          </p:txBody>
        </p:sp>
      </p:grpSp>
      <p:grpSp>
        <p:nvGrpSpPr>
          <p:cNvPr id="13" name="Group 12">
            <a:extLst>
              <a:ext uri="{FF2B5EF4-FFF2-40B4-BE49-F238E27FC236}">
                <a16:creationId xmlns:a16="http://schemas.microsoft.com/office/drawing/2014/main" id="{BD81F508-ABC2-671C-8C7F-BEDD639BB6CD}"/>
              </a:ext>
              <a:ext uri="{C183D7F6-B498-43B3-948B-1728B52AA6E4}">
                <adec:decorative xmlns:adec="http://schemas.microsoft.com/office/drawing/2017/decorative" val="1"/>
              </a:ext>
            </a:extLst>
          </p:cNvPr>
          <p:cNvGrpSpPr/>
          <p:nvPr/>
        </p:nvGrpSpPr>
        <p:grpSpPr>
          <a:xfrm>
            <a:off x="8678916" y="2032363"/>
            <a:ext cx="1384918" cy="1384918"/>
            <a:chOff x="8678916" y="2032363"/>
            <a:chExt cx="1384918" cy="1384918"/>
          </a:xfrm>
        </p:grpSpPr>
        <p:sp>
          <p:nvSpPr>
            <p:cNvPr id="20" name="Oval 19">
              <a:extLst>
                <a:ext uri="{FF2B5EF4-FFF2-40B4-BE49-F238E27FC236}">
                  <a16:creationId xmlns:a16="http://schemas.microsoft.com/office/drawing/2014/main" id="{EE0F1005-83B7-6095-A56E-AF33722C9968}"/>
                </a:ext>
                <a:ext uri="{C183D7F6-B498-43B3-948B-1728B52AA6E4}">
                  <adec:decorative xmlns:adec="http://schemas.microsoft.com/office/drawing/2017/decorative" val="1"/>
                </a:ext>
              </a:extLst>
            </p:cNvPr>
            <p:cNvSpPr/>
            <p:nvPr/>
          </p:nvSpPr>
          <p:spPr bwMode="auto">
            <a:xfrm>
              <a:off x="8678916" y="2032363"/>
              <a:ext cx="1384918" cy="1384918"/>
            </a:xfrm>
            <a:prstGeom prst="ellipse">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1" name="Graphic 120" descr="Right arrow icon">
              <a:extLst>
                <a:ext uri="{FF2B5EF4-FFF2-40B4-BE49-F238E27FC236}">
                  <a16:creationId xmlns:a16="http://schemas.microsoft.com/office/drawing/2014/main" id="{F6A8EA93-2B01-D18F-88B8-DE53A43D0C58}"/>
                </a:ext>
              </a:extLst>
            </p:cNvPr>
            <p:cNvSpPr/>
            <p:nvPr/>
          </p:nvSpPr>
          <p:spPr>
            <a:xfrm>
              <a:off x="8985289" y="2338736"/>
              <a:ext cx="772172" cy="772172"/>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1800" b="1" i="0" u="none" strike="noStrike" kern="1200" cap="none" spc="0" normalizeH="0" baseline="0" noProof="0" dirty="0">
                <a:ln w="3175">
                  <a:noFill/>
                </a:ln>
                <a:solidFill>
                  <a:srgbClr val="FFFFFF"/>
                </a:solidFill>
                <a:effectLst/>
                <a:uLnTx/>
                <a:uFillTx/>
                <a:latin typeface="Segoe UI Semibold" panose="020B0502040204020203" pitchFamily="34" charset="0"/>
                <a:ea typeface="MS PGothic" panose="020B0600070205080204" pitchFamily="34" charset="-128"/>
                <a:cs typeface="Segoe UI Semibold" panose="020B0502040204020203" pitchFamily="34" charset="0"/>
              </a:endParaRPr>
            </a:p>
          </p:txBody>
        </p:sp>
      </p:grpSp>
    </p:spTree>
    <p:extLst>
      <p:ext uri="{BB962C8B-B14F-4D97-AF65-F5344CB8AC3E}">
        <p14:creationId xmlns:p14="http://schemas.microsoft.com/office/powerpoint/2010/main" val="299207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3.75E-6 -0.03472 L -3.75E-6 1.85185E-6 " pathEditMode="relative" rAng="0" ptsTypes="AA">
                                      <p:cBhvr>
                                        <p:cTn id="9" dur="5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250"/>
                                  </p:stCondLst>
                                  <p:childTnLst>
                                    <p:animMotion origin="layout" path="M -3.75E-6 -0.03472 L -3.75E-6 1.85185E-6 " pathEditMode="relative" rAng="0" ptsTypes="AA">
                                      <p:cBhvr>
                                        <p:cTn id="14" dur="500" fill="hold"/>
                                        <p:tgtEl>
                                          <p:spTgt spid="8"/>
                                        </p:tgtEl>
                                        <p:attrNameLst>
                                          <p:attrName>ppt_x</p:attrName>
                                          <p:attrName>ppt_y</p:attrName>
                                        </p:attrNameLst>
                                      </p:cBhvr>
                                      <p:rCtr x="0" y="1736"/>
                                    </p:animMotion>
                                  </p:childTnLst>
                                </p:cTn>
                              </p:par>
                              <p:par>
                                <p:cTn id="15" presetID="10" presetClass="entr" presetSubtype="0" fill="hold" nodeType="withEffect">
                                  <p:stCondLst>
                                    <p:cond delay="2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25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500"/>
                                  </p:stCondLst>
                                  <p:childTnLst>
                                    <p:animMotion origin="layout" path="M -3.75E-6 -0.03472 L -3.75E-6 1.85185E-6 " pathEditMode="relative" rAng="0" ptsTypes="AA">
                                      <p:cBhvr>
                                        <p:cTn id="24" dur="500" fill="hold"/>
                                        <p:tgtEl>
                                          <p:spTgt spid="11"/>
                                        </p:tgtEl>
                                        <p:attrNameLst>
                                          <p:attrName>ppt_x</p:attrName>
                                          <p:attrName>ppt_y</p:attrName>
                                        </p:attrNameLst>
                                      </p:cBhvr>
                                      <p:rCtr x="0" y="1736"/>
                                    </p:animMotion>
                                  </p:childTnLst>
                                </p:cTn>
                              </p:par>
                              <p:par>
                                <p:cTn id="25" presetID="10" presetClass="entr" presetSubtype="0" fill="hold"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42" presetClass="path" presetSubtype="0" decel="100000" fill="hold" nodeType="withEffect">
                                  <p:stCondLst>
                                    <p:cond delay="500"/>
                                  </p:stCondLst>
                                  <p:childTnLst>
                                    <p:animMotion origin="layout" path="M 1.25E-6 0.03889 L 1.25E-6 1.85185E-6 " pathEditMode="relative" rAng="0" ptsTypes="AA">
                                      <p:cBhvr>
                                        <p:cTn id="29" dur="500" fill="hold"/>
                                        <p:tgtEl>
                                          <p:spTgt spid="13"/>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1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8" grpId="0"/>
      <p:bldP spid="8"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
            <a:extLst>
              <a:ext uri="{FF2B5EF4-FFF2-40B4-BE49-F238E27FC236}">
                <a16:creationId xmlns:a16="http://schemas.microsoft.com/office/drawing/2014/main" id="{81A0632A-A537-9401-4A86-5CFEE78D06EA}"/>
              </a:ext>
              <a:ext uri="{C183D7F6-B498-43B3-948B-1728B52AA6E4}">
                <adec:decorative xmlns:adec="http://schemas.microsoft.com/office/drawing/2017/decorative" val="1"/>
              </a:ext>
            </a:extLst>
          </p:cNvPr>
          <p:cNvSpPr/>
          <p:nvPr/>
        </p:nvSpPr>
        <p:spPr bwMode="auto">
          <a:xfrm>
            <a:off x="9348024" y="1843637"/>
            <a:ext cx="2158367" cy="2189756"/>
          </a:xfrm>
          <a:prstGeom prst="roundRect">
            <a:avLst>
              <a:gd name="adj" fmla="val 28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A2D2AE32-D1AF-3475-5B92-E8E91B10641B}"/>
              </a:ext>
            </a:extLst>
          </p:cNvPr>
          <p:cNvSpPr txBox="1"/>
          <p:nvPr/>
        </p:nvSpPr>
        <p:spPr>
          <a:xfrm>
            <a:off x="9348023" y="2290227"/>
            <a:ext cx="2158367" cy="1138773"/>
          </a:xfrm>
          <a:prstGeom prst="rect">
            <a:avLst/>
          </a:prstGeom>
          <a:noFill/>
        </p:spPr>
        <p:txBody>
          <a:bodyPr wrap="square" lIns="182880" tIns="0" rIns="18288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Transform with Microsoft AI</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Apply AI to drive business outcomes</a:t>
            </a:r>
          </a:p>
        </p:txBody>
      </p:sp>
      <p:sp>
        <p:nvSpPr>
          <p:cNvPr id="4" name="TextBox 3">
            <a:extLst>
              <a:ext uri="{FF2B5EF4-FFF2-40B4-BE49-F238E27FC236}">
                <a16:creationId xmlns:a16="http://schemas.microsoft.com/office/drawing/2014/main" id="{BAC1DE86-0331-E0B7-7AEB-25AD5A1836CD}"/>
              </a:ext>
              <a:ext uri="{C183D7F6-B498-43B3-948B-1728B52AA6E4}">
                <adec:decorative xmlns:adec="http://schemas.microsoft.com/office/drawing/2017/decorative" val="1"/>
              </a:ext>
            </a:extLst>
          </p:cNvPr>
          <p:cNvSpPr txBox="1"/>
          <p:nvPr/>
        </p:nvSpPr>
        <p:spPr>
          <a:xfrm>
            <a:off x="9604526" y="1642194"/>
            <a:ext cx="1667204" cy="429388"/>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algn="ctr" defTabSz="932742">
              <a:spcBef>
                <a:spcPct val="20000"/>
              </a:spcBef>
              <a:buSzPct val="90000"/>
              <a:defRPr b="1">
                <a:ln w="3175">
                  <a:noFill/>
                </a:ln>
                <a:solidFill>
                  <a:schemeClr val="bg1"/>
                </a:solidFill>
                <a:latin typeface="Segoe UI Semibold" panose="020B0502040204020203" pitchFamily="34" charset="0"/>
                <a:ea typeface="MS PGothic" panose="020B0600070205080204" pitchFamily="34" charset="-128"/>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dirty="0">
                <a:ln w="3175">
                  <a:noFill/>
                </a:ln>
                <a:solidFill>
                  <a:srgbClr val="FFFFFF"/>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Skilling</a:t>
            </a:r>
          </a:p>
        </p:txBody>
      </p:sp>
      <p:sp>
        <p:nvSpPr>
          <p:cNvPr id="28" name="Rounded Rectangle 1">
            <a:extLst>
              <a:ext uri="{FF2B5EF4-FFF2-40B4-BE49-F238E27FC236}">
                <a16:creationId xmlns:a16="http://schemas.microsoft.com/office/drawing/2014/main" id="{BC5D1EB0-6982-8788-C7F8-FA60287657BE}"/>
              </a:ext>
              <a:ext uri="{C183D7F6-B498-43B3-948B-1728B52AA6E4}">
                <adec:decorative xmlns:adec="http://schemas.microsoft.com/office/drawing/2017/decorative" val="1"/>
              </a:ext>
            </a:extLst>
          </p:cNvPr>
          <p:cNvSpPr/>
          <p:nvPr/>
        </p:nvSpPr>
        <p:spPr bwMode="auto">
          <a:xfrm>
            <a:off x="7129352" y="1843637"/>
            <a:ext cx="2158367" cy="2189756"/>
          </a:xfrm>
          <a:prstGeom prst="roundRect">
            <a:avLst>
              <a:gd name="adj" fmla="val 28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9" name="TextBox 28">
            <a:extLst>
              <a:ext uri="{FF2B5EF4-FFF2-40B4-BE49-F238E27FC236}">
                <a16:creationId xmlns:a16="http://schemas.microsoft.com/office/drawing/2014/main" id="{3701B053-8D98-3E2B-E37F-F7474F390784}"/>
              </a:ext>
            </a:extLst>
          </p:cNvPr>
          <p:cNvSpPr txBox="1"/>
          <p:nvPr/>
        </p:nvSpPr>
        <p:spPr>
          <a:xfrm>
            <a:off x="7129350" y="2290227"/>
            <a:ext cx="2158366" cy="1569660"/>
          </a:xfrm>
          <a:prstGeom prst="rect">
            <a:avLst/>
          </a:prstGeom>
          <a:noFill/>
        </p:spPr>
        <p:txBody>
          <a:bodyPr wrap="square" lIns="182880" tIns="0" rIns="18288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Reference architectures</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Leverage enterprise-grade best practices and Designated Engineering offers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3396F679-8F40-7F90-0EBA-0C87ED7A8424}"/>
              </a:ext>
              <a:ext uri="{C183D7F6-B498-43B3-948B-1728B52AA6E4}">
                <adec:decorative xmlns:adec="http://schemas.microsoft.com/office/drawing/2017/decorative" val="1"/>
              </a:ext>
            </a:extLst>
          </p:cNvPr>
          <p:cNvSpPr txBox="1"/>
          <p:nvPr/>
        </p:nvSpPr>
        <p:spPr>
          <a:xfrm>
            <a:off x="7385854" y="1642194"/>
            <a:ext cx="1667204" cy="429388"/>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algn="ctr" defTabSz="932742">
              <a:spcBef>
                <a:spcPct val="20000"/>
              </a:spcBef>
              <a:buSzPct val="90000"/>
              <a:defRPr b="1">
                <a:ln w="3175">
                  <a:noFill/>
                </a:ln>
                <a:solidFill>
                  <a:schemeClr val="bg1"/>
                </a:solidFill>
                <a:latin typeface="Segoe UI Semibold" panose="020B0502040204020203" pitchFamily="34" charset="0"/>
                <a:ea typeface="MS PGothic" panose="020B0600070205080204" pitchFamily="34" charset="-128"/>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dirty="0">
                <a:ln w="3175">
                  <a:noFill/>
                </a:ln>
                <a:solidFill>
                  <a:srgbClr val="FFFFFF"/>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Guidance</a:t>
            </a:r>
          </a:p>
        </p:txBody>
      </p:sp>
      <p:sp>
        <p:nvSpPr>
          <p:cNvPr id="32" name="Rounded Rectangle 1">
            <a:extLst>
              <a:ext uri="{FF2B5EF4-FFF2-40B4-BE49-F238E27FC236}">
                <a16:creationId xmlns:a16="http://schemas.microsoft.com/office/drawing/2014/main" id="{4A259A35-431A-5FAE-4895-9968AFA09013}"/>
              </a:ext>
              <a:ext uri="{C183D7F6-B498-43B3-948B-1728B52AA6E4}">
                <adec:decorative xmlns:adec="http://schemas.microsoft.com/office/drawing/2017/decorative" val="1"/>
              </a:ext>
            </a:extLst>
          </p:cNvPr>
          <p:cNvSpPr/>
          <p:nvPr/>
        </p:nvSpPr>
        <p:spPr bwMode="auto">
          <a:xfrm>
            <a:off x="4909877" y="1832476"/>
            <a:ext cx="2158367" cy="2189756"/>
          </a:xfrm>
          <a:prstGeom prst="roundRect">
            <a:avLst>
              <a:gd name="adj" fmla="val 28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33" name="TextBox 32">
            <a:extLst>
              <a:ext uri="{FF2B5EF4-FFF2-40B4-BE49-F238E27FC236}">
                <a16:creationId xmlns:a16="http://schemas.microsoft.com/office/drawing/2014/main" id="{B6589E60-7BB5-9B27-2A85-6AF733D5DC1F}"/>
              </a:ext>
            </a:extLst>
          </p:cNvPr>
          <p:cNvSpPr txBox="1"/>
          <p:nvPr/>
        </p:nvSpPr>
        <p:spPr>
          <a:xfrm>
            <a:off x="4909872" y="2279066"/>
            <a:ext cx="2158367" cy="1600438"/>
          </a:xfrm>
          <a:prstGeom prst="rect">
            <a:avLst/>
          </a:prstGeom>
          <a:noFill/>
        </p:spPr>
        <p:txBody>
          <a:bodyPr wrap="square" lIns="182880" tIns="0" rIns="18288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78D4"/>
                </a:solidFill>
                <a:effectLst/>
                <a:uLnTx/>
                <a:uFillTx/>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Azure Specialization</a:t>
            </a:r>
            <a:endParaRPr kumimoji="0" lang="en-US" b="0" i="0" u="none" strike="noStrike" kern="1200" cap="none" spc="0" normalizeH="0" baseline="0" noProof="0" dirty="0">
              <a:ln>
                <a:noFill/>
              </a:ln>
              <a:solidFill>
                <a:srgbClr val="0078D4"/>
              </a:solidFill>
              <a:effectLst/>
              <a:uLnTx/>
              <a:uFillTx/>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Certified Apps, Data, and AI partners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6EC84BB8-4B04-458F-CA9B-7C67F614C4E2}"/>
              </a:ext>
              <a:ext uri="{C183D7F6-B498-43B3-948B-1728B52AA6E4}">
                <adec:decorative xmlns:adec="http://schemas.microsoft.com/office/drawing/2017/decorative" val="1"/>
              </a:ext>
            </a:extLst>
          </p:cNvPr>
          <p:cNvSpPr txBox="1"/>
          <p:nvPr/>
        </p:nvSpPr>
        <p:spPr>
          <a:xfrm>
            <a:off x="5166379" y="1631033"/>
            <a:ext cx="1667204" cy="429388"/>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algn="ctr" defTabSz="932742">
              <a:spcBef>
                <a:spcPct val="20000"/>
              </a:spcBef>
              <a:buSzPct val="90000"/>
              <a:defRPr b="1">
                <a:ln w="3175">
                  <a:noFill/>
                </a:ln>
                <a:solidFill>
                  <a:schemeClr val="bg1"/>
                </a:solidFill>
                <a:latin typeface="Segoe UI Semibold" panose="020B0502040204020203" pitchFamily="34" charset="0"/>
                <a:ea typeface="MS PGothic" panose="020B0600070205080204" pitchFamily="34" charset="-128"/>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dirty="0">
                <a:ln w="3175">
                  <a:noFill/>
                </a:ln>
                <a:solidFill>
                  <a:srgbClr val="FFFFFF"/>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Partners</a:t>
            </a:r>
          </a:p>
        </p:txBody>
      </p:sp>
      <p:sp>
        <p:nvSpPr>
          <p:cNvPr id="36" name="Rounded Rectangle 1">
            <a:extLst>
              <a:ext uri="{FF2B5EF4-FFF2-40B4-BE49-F238E27FC236}">
                <a16:creationId xmlns:a16="http://schemas.microsoft.com/office/drawing/2014/main" id="{3EB22C5D-F5A3-C045-EA23-B0AE5A4EEA57}"/>
              </a:ext>
              <a:ext uri="{C183D7F6-B498-43B3-948B-1728B52AA6E4}">
                <adec:decorative xmlns:adec="http://schemas.microsoft.com/office/drawing/2017/decorative" val="1"/>
              </a:ext>
            </a:extLst>
          </p:cNvPr>
          <p:cNvSpPr/>
          <p:nvPr/>
        </p:nvSpPr>
        <p:spPr bwMode="auto">
          <a:xfrm>
            <a:off x="449090" y="1832476"/>
            <a:ext cx="2158367" cy="2189756"/>
          </a:xfrm>
          <a:prstGeom prst="roundRect">
            <a:avLst>
              <a:gd name="adj" fmla="val 28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37" name="TextBox 36">
            <a:extLst>
              <a:ext uri="{FF2B5EF4-FFF2-40B4-BE49-F238E27FC236}">
                <a16:creationId xmlns:a16="http://schemas.microsoft.com/office/drawing/2014/main" id="{FA263841-69A0-7016-2CA4-542D8DDFE9B1}"/>
              </a:ext>
            </a:extLst>
          </p:cNvPr>
          <p:cNvSpPr txBox="1"/>
          <p:nvPr/>
        </p:nvSpPr>
        <p:spPr>
          <a:xfrm>
            <a:off x="449081" y="2279066"/>
            <a:ext cx="2158367" cy="1446550"/>
          </a:xfrm>
          <a:prstGeom prst="rect">
            <a:avLst/>
          </a:prstGeom>
          <a:noFill/>
        </p:spPr>
        <p:txBody>
          <a:bodyPr wrap="square" lIns="182880" tIns="0" rIns="18288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Azure</a:t>
            </a:r>
            <a:br>
              <a:rPr kumimoji="0" lang="en-US" sz="1800" b="0" i="0" u="none" strike="noStrike" kern="1200" cap="none" spc="0" normalizeH="0" baseline="0" noProof="0" dirty="0">
                <a:ln>
                  <a:noFill/>
                </a:ln>
                <a:solidFill>
                  <a:schemeClr val="tx2"/>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br>
            <a:r>
              <a:rPr kumimoji="0" lang="en-US" sz="1800" b="0" i="0" u="none" strike="noStrike" kern="1200" cap="none" spc="0" normalizeH="0" baseline="0" noProof="0" dirty="0">
                <a:ln>
                  <a:noFill/>
                </a:ln>
                <a:solidFill>
                  <a:schemeClr val="tx2"/>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Innovate</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Build and modernize AI Apps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84CBBD48-0969-C176-AA69-9A086B469CA4}"/>
              </a:ext>
              <a:ext uri="{C183D7F6-B498-43B3-948B-1728B52AA6E4}">
                <adec:decorative xmlns:adec="http://schemas.microsoft.com/office/drawing/2017/decorative" val="1"/>
              </a:ext>
            </a:extLst>
          </p:cNvPr>
          <p:cNvSpPr txBox="1"/>
          <p:nvPr/>
        </p:nvSpPr>
        <p:spPr>
          <a:xfrm>
            <a:off x="705592" y="1631033"/>
            <a:ext cx="1667204" cy="429388"/>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algn="ctr" defTabSz="932742">
              <a:spcBef>
                <a:spcPct val="20000"/>
              </a:spcBef>
              <a:buSzPct val="90000"/>
              <a:defRPr b="1">
                <a:ln w="3175">
                  <a:noFill/>
                </a:ln>
                <a:solidFill>
                  <a:schemeClr val="bg1"/>
                </a:solidFill>
                <a:latin typeface="Segoe UI Semibold" panose="020B0502040204020203" pitchFamily="34" charset="0"/>
                <a:ea typeface="MS PGothic" panose="020B0600070205080204" pitchFamily="34" charset="-128"/>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dirty="0">
                <a:ln w="3175">
                  <a:noFill/>
                </a:ln>
                <a:solidFill>
                  <a:srgbClr val="FFFFFF"/>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Offerings</a:t>
            </a:r>
          </a:p>
        </p:txBody>
      </p:sp>
      <p:sp>
        <p:nvSpPr>
          <p:cNvPr id="40" name="Rounded Rectangle 1">
            <a:extLst>
              <a:ext uri="{FF2B5EF4-FFF2-40B4-BE49-F238E27FC236}">
                <a16:creationId xmlns:a16="http://schemas.microsoft.com/office/drawing/2014/main" id="{DA9BFF21-C24A-53A6-869A-157688DCFD65}"/>
              </a:ext>
              <a:ext uri="{C183D7F6-B498-43B3-948B-1728B52AA6E4}">
                <adec:decorative xmlns:adec="http://schemas.microsoft.com/office/drawing/2017/decorative" val="1"/>
              </a:ext>
            </a:extLst>
          </p:cNvPr>
          <p:cNvSpPr/>
          <p:nvPr/>
        </p:nvSpPr>
        <p:spPr bwMode="auto">
          <a:xfrm>
            <a:off x="2668563" y="1843637"/>
            <a:ext cx="2158367" cy="2189756"/>
          </a:xfrm>
          <a:prstGeom prst="roundRect">
            <a:avLst>
              <a:gd name="adj" fmla="val 28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41" name="TextBox 40">
            <a:extLst>
              <a:ext uri="{FF2B5EF4-FFF2-40B4-BE49-F238E27FC236}">
                <a16:creationId xmlns:a16="http://schemas.microsoft.com/office/drawing/2014/main" id="{D3C5BF0D-4A4C-DA4C-1874-338D0FDE082D}"/>
              </a:ext>
            </a:extLst>
          </p:cNvPr>
          <p:cNvSpPr txBox="1"/>
          <p:nvPr/>
        </p:nvSpPr>
        <p:spPr>
          <a:xfrm>
            <a:off x="2668545" y="2279066"/>
            <a:ext cx="2145724" cy="1138773"/>
          </a:xfrm>
          <a:prstGeom prst="rect">
            <a:avLst/>
          </a:prstGeom>
          <a:noFill/>
        </p:spPr>
        <p:txBody>
          <a:bodyPr wrap="square" lIns="182880" tIns="0" rIns="18288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GitHub Copilot + AKS</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Save on GitHub deployments to AKS</a:t>
            </a:r>
          </a:p>
        </p:txBody>
      </p:sp>
      <p:sp>
        <p:nvSpPr>
          <p:cNvPr id="42" name="TextBox 41">
            <a:extLst>
              <a:ext uri="{FF2B5EF4-FFF2-40B4-BE49-F238E27FC236}">
                <a16:creationId xmlns:a16="http://schemas.microsoft.com/office/drawing/2014/main" id="{4D9246B9-461F-59F4-8FCD-90A4ABC2F5B3}"/>
              </a:ext>
              <a:ext uri="{C183D7F6-B498-43B3-948B-1728B52AA6E4}">
                <adec:decorative xmlns:adec="http://schemas.microsoft.com/office/drawing/2017/decorative" val="1"/>
              </a:ext>
            </a:extLst>
          </p:cNvPr>
          <p:cNvSpPr txBox="1"/>
          <p:nvPr/>
        </p:nvSpPr>
        <p:spPr>
          <a:xfrm>
            <a:off x="2925065" y="1642194"/>
            <a:ext cx="1667204" cy="429388"/>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algn="ctr" defTabSz="932742">
              <a:spcBef>
                <a:spcPct val="20000"/>
              </a:spcBef>
              <a:buSzPct val="90000"/>
              <a:defRPr b="1">
                <a:ln w="3175">
                  <a:noFill/>
                </a:ln>
                <a:solidFill>
                  <a:schemeClr val="bg1"/>
                </a:solidFill>
                <a:latin typeface="Segoe UI Semibold" panose="020B0502040204020203" pitchFamily="34" charset="0"/>
                <a:ea typeface="MS PGothic" panose="020B0600070205080204" pitchFamily="34" charset="-128"/>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dirty="0">
                <a:ln w="3175">
                  <a:noFill/>
                </a:ln>
                <a:solidFill>
                  <a:srgbClr val="FFFFFF"/>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Offers</a:t>
            </a:r>
          </a:p>
        </p:txBody>
      </p:sp>
      <p:sp>
        <p:nvSpPr>
          <p:cNvPr id="3" name="Rounded Rectangle 1">
            <a:extLst>
              <a:ext uri="{FF2B5EF4-FFF2-40B4-BE49-F238E27FC236}">
                <a16:creationId xmlns:a16="http://schemas.microsoft.com/office/drawing/2014/main" id="{C9551088-B16D-FB8B-BE43-BC83D69D0D7B}"/>
              </a:ext>
              <a:ext uri="{C183D7F6-B498-43B3-948B-1728B52AA6E4}">
                <adec:decorative xmlns:adec="http://schemas.microsoft.com/office/drawing/2017/decorative" val="1"/>
              </a:ext>
            </a:extLst>
          </p:cNvPr>
          <p:cNvSpPr/>
          <p:nvPr/>
        </p:nvSpPr>
        <p:spPr bwMode="auto">
          <a:xfrm>
            <a:off x="9348024" y="4099517"/>
            <a:ext cx="2158367" cy="2227245"/>
          </a:xfrm>
          <a:prstGeom prst="roundRect">
            <a:avLst>
              <a:gd name="adj" fmla="val 28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7" name="Rounded Rectangle 1">
            <a:extLst>
              <a:ext uri="{FF2B5EF4-FFF2-40B4-BE49-F238E27FC236}">
                <a16:creationId xmlns:a16="http://schemas.microsoft.com/office/drawing/2014/main" id="{BB48CAD4-031F-8852-B7CC-9FDA806C11CD}"/>
              </a:ext>
              <a:ext uri="{C183D7F6-B498-43B3-948B-1728B52AA6E4}">
                <adec:decorative xmlns:adec="http://schemas.microsoft.com/office/drawing/2017/decorative" val="1"/>
              </a:ext>
            </a:extLst>
          </p:cNvPr>
          <p:cNvSpPr/>
          <p:nvPr/>
        </p:nvSpPr>
        <p:spPr bwMode="auto">
          <a:xfrm>
            <a:off x="7129352" y="4099517"/>
            <a:ext cx="2158367" cy="2227245"/>
          </a:xfrm>
          <a:prstGeom prst="roundRect">
            <a:avLst>
              <a:gd name="adj" fmla="val 28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8" name="Rounded Rectangle 1">
            <a:extLst>
              <a:ext uri="{FF2B5EF4-FFF2-40B4-BE49-F238E27FC236}">
                <a16:creationId xmlns:a16="http://schemas.microsoft.com/office/drawing/2014/main" id="{F2022BFB-E320-354B-0CE5-AD2F79B3C0E6}"/>
              </a:ext>
              <a:ext uri="{C183D7F6-B498-43B3-948B-1728B52AA6E4}">
                <adec:decorative xmlns:adec="http://schemas.microsoft.com/office/drawing/2017/decorative" val="1"/>
              </a:ext>
            </a:extLst>
          </p:cNvPr>
          <p:cNvSpPr/>
          <p:nvPr/>
        </p:nvSpPr>
        <p:spPr bwMode="auto">
          <a:xfrm>
            <a:off x="4909877" y="4088356"/>
            <a:ext cx="2158367" cy="2227245"/>
          </a:xfrm>
          <a:prstGeom prst="roundRect">
            <a:avLst>
              <a:gd name="adj" fmla="val 28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0" name="Rounded Rectangle 1">
            <a:extLst>
              <a:ext uri="{FF2B5EF4-FFF2-40B4-BE49-F238E27FC236}">
                <a16:creationId xmlns:a16="http://schemas.microsoft.com/office/drawing/2014/main" id="{75651F56-96D5-FC25-EC7F-87DEF20D0F75}"/>
              </a:ext>
              <a:ext uri="{C183D7F6-B498-43B3-948B-1728B52AA6E4}">
                <adec:decorative xmlns:adec="http://schemas.microsoft.com/office/drawing/2017/decorative" val="1"/>
              </a:ext>
            </a:extLst>
          </p:cNvPr>
          <p:cNvSpPr/>
          <p:nvPr/>
        </p:nvSpPr>
        <p:spPr bwMode="auto">
          <a:xfrm>
            <a:off x="449090" y="4088356"/>
            <a:ext cx="2158367" cy="2227245"/>
          </a:xfrm>
          <a:prstGeom prst="roundRect">
            <a:avLst>
              <a:gd name="adj" fmla="val 28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 name="Rounded Rectangle 1">
            <a:extLst>
              <a:ext uri="{FF2B5EF4-FFF2-40B4-BE49-F238E27FC236}">
                <a16:creationId xmlns:a16="http://schemas.microsoft.com/office/drawing/2014/main" id="{69FAB7EC-AF9E-0F20-6EC2-B31EF7A06487}"/>
              </a:ext>
              <a:ext uri="{C183D7F6-B498-43B3-948B-1728B52AA6E4}">
                <adec:decorative xmlns:adec="http://schemas.microsoft.com/office/drawing/2017/decorative" val="1"/>
              </a:ext>
            </a:extLst>
          </p:cNvPr>
          <p:cNvSpPr/>
          <p:nvPr/>
        </p:nvSpPr>
        <p:spPr bwMode="auto">
          <a:xfrm>
            <a:off x="2668563" y="4099517"/>
            <a:ext cx="2158367" cy="2227245"/>
          </a:xfrm>
          <a:prstGeom prst="roundRect">
            <a:avLst>
              <a:gd name="adj" fmla="val 2824"/>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 name="Title 1">
            <a:extLst>
              <a:ext uri="{FF2B5EF4-FFF2-40B4-BE49-F238E27FC236}">
                <a16:creationId xmlns:a16="http://schemas.microsoft.com/office/drawing/2014/main" id="{41BAB4A2-05FC-53FC-0335-29F5AA4A945A}"/>
              </a:ext>
            </a:extLst>
          </p:cNvPr>
          <p:cNvSpPr>
            <a:spLocks noGrp="1"/>
          </p:cNvSpPr>
          <p:nvPr>
            <p:ph type="title"/>
          </p:nvPr>
        </p:nvSpPr>
        <p:spPr>
          <a:xfrm>
            <a:off x="588263" y="457200"/>
            <a:ext cx="11018520" cy="553998"/>
          </a:xfrm>
        </p:spPr>
        <p:txBody>
          <a:bodyPr/>
          <a:lstStyle/>
          <a:p>
            <a:r>
              <a:rPr lang="en-US" dirty="0"/>
              <a:t>Take advantage of extensive Azure resources</a:t>
            </a:r>
          </a:p>
        </p:txBody>
      </p:sp>
      <p:sp>
        <p:nvSpPr>
          <p:cNvPr id="6" name="TextBox 5">
            <a:extLst>
              <a:ext uri="{FF2B5EF4-FFF2-40B4-BE49-F238E27FC236}">
                <a16:creationId xmlns:a16="http://schemas.microsoft.com/office/drawing/2014/main" id="{2F1BC012-59FB-3481-48E1-7515F447E235}"/>
              </a:ext>
            </a:extLst>
          </p:cNvPr>
          <p:cNvSpPr txBox="1"/>
          <p:nvPr/>
        </p:nvSpPr>
        <p:spPr>
          <a:xfrm>
            <a:off x="9348024" y="4263198"/>
            <a:ext cx="2158366" cy="1138773"/>
          </a:xfrm>
          <a:prstGeom prst="rect">
            <a:avLst/>
          </a:prstGeom>
          <a:noFill/>
        </p:spPr>
        <p:txBody>
          <a:bodyPr wrap="square" lIns="182880" tIns="0" rIns="18288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Microsoft</a:t>
            </a:r>
            <a:br>
              <a:rPr kumimoji="0" lang="en-US" sz="1800" b="0" i="0" u="none" strike="noStrike" kern="1200" cap="none" spc="0" normalizeH="0" baseline="0" noProof="0" dirty="0">
                <a:ln>
                  <a:noFill/>
                </a:ln>
                <a:solidFill>
                  <a:schemeClr val="tx2"/>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br>
            <a:r>
              <a:rPr kumimoji="0" lang="en-US" sz="1800" b="0" i="0" u="none" strike="noStrike" kern="1200" cap="none" spc="0" normalizeH="0" baseline="0" noProof="0" dirty="0">
                <a:ln>
                  <a:noFill/>
                </a:ln>
                <a:solidFill>
                  <a:schemeClr val="tx2"/>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Learn</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Self-paced training and docs</a:t>
            </a: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0666669C-3615-7F73-C794-4F4C7E3B6F1B}"/>
              </a:ext>
            </a:extLst>
          </p:cNvPr>
          <p:cNvSpPr txBox="1"/>
          <p:nvPr/>
        </p:nvSpPr>
        <p:spPr>
          <a:xfrm>
            <a:off x="7129350" y="4263198"/>
            <a:ext cx="2158366" cy="1138773"/>
          </a:xfrm>
          <a:prstGeom prst="rect">
            <a:avLst/>
          </a:prstGeom>
          <a:noFill/>
        </p:spPr>
        <p:txBody>
          <a:bodyPr wrap="square" lIns="182880" tIns="0" rIns="18288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Optimization guidance</a:t>
            </a:r>
            <a:endParaRPr kumimoji="0" lang="en-US" sz="1800" b="0" i="0" u="none" strike="noStrike" kern="1200" cap="none" spc="0" normalizeH="0" baseline="0" noProof="0" dirty="0">
              <a:ln>
                <a:noFill/>
              </a:ln>
              <a:solidFill>
                <a:schemeClr val="tx2"/>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Maximize your cloud investment</a:t>
            </a: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4C790E5B-F851-80AC-CBA6-4B4816875367}"/>
              </a:ext>
            </a:extLst>
          </p:cNvPr>
          <p:cNvSpPr txBox="1"/>
          <p:nvPr/>
        </p:nvSpPr>
        <p:spPr>
          <a:xfrm>
            <a:off x="4909872" y="4252037"/>
            <a:ext cx="2158367" cy="1354217"/>
          </a:xfrm>
          <a:prstGeom prst="rect">
            <a:avLst/>
          </a:prstGeom>
          <a:noFill/>
        </p:spPr>
        <p:txBody>
          <a:bodyPr wrap="square" lIns="182880" tIns="0" rIns="18288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chemeClr val="tx2"/>
                </a:solidFill>
                <a:effectLst/>
                <a:uLnTx/>
                <a:uFillTx/>
                <a:latin typeface="Segoe UI Semibold"/>
                <a:ea typeface="+mn-ea"/>
                <a:cs typeface="+mn-cs"/>
                <a:hlinkClick r:id="rId10">
                  <a:extLst>
                    <a:ext uri="{A12FA001-AC4F-418D-AE19-62706E023703}">
                      <ahyp:hlinkClr xmlns:ahyp="http://schemas.microsoft.com/office/drawing/2018/hyperlinkcolor" val="tx"/>
                    </a:ext>
                  </a:extLst>
                </a:hlinkClick>
              </a:rPr>
              <a:t>Partner App Deployment</a:t>
            </a:r>
            <a:endParaRPr kumimoji="0" lang="en-US" sz="1800" b="0" i="0" strike="noStrike" kern="1200" cap="none" spc="0" normalizeH="0" baseline="0" noProof="0" dirty="0">
              <a:ln>
                <a:noFill/>
              </a:ln>
              <a:solidFill>
                <a:schemeClr val="tx2"/>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Funding for deployment through Azure partners</a:t>
            </a:r>
          </a:p>
        </p:txBody>
      </p:sp>
      <p:sp>
        <p:nvSpPr>
          <p:cNvPr id="14" name="TextBox 13">
            <a:extLst>
              <a:ext uri="{FF2B5EF4-FFF2-40B4-BE49-F238E27FC236}">
                <a16:creationId xmlns:a16="http://schemas.microsoft.com/office/drawing/2014/main" id="{C0A0CA7E-EA2D-12FA-0106-644DDAA02246}"/>
              </a:ext>
            </a:extLst>
          </p:cNvPr>
          <p:cNvSpPr txBox="1"/>
          <p:nvPr/>
        </p:nvSpPr>
        <p:spPr>
          <a:xfrm>
            <a:off x="444490" y="4288292"/>
            <a:ext cx="2145724" cy="1354217"/>
          </a:xfrm>
          <a:prstGeom prst="rect">
            <a:avLst/>
          </a:prstGeom>
          <a:noFill/>
        </p:spPr>
        <p:txBody>
          <a:bodyPr wrap="square" lIns="182880" tIns="0" rIns="18288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Segoe UI Semibold"/>
                <a:hlinkClick r:id="rId11">
                  <a:extLst>
                    <a:ext uri="{A12FA001-AC4F-418D-AE19-62706E023703}">
                      <ahyp:hlinkClr xmlns:ahyp="http://schemas.microsoft.com/office/drawing/2018/hyperlinkcolor" val="tx"/>
                    </a:ext>
                  </a:extLst>
                </a:hlinkClick>
              </a:rPr>
              <a:t>Microsoft Unified</a:t>
            </a:r>
            <a:endParaRPr kumimoji="0" lang="en-US" sz="1800" b="0" i="0" u="none" strike="noStrike" kern="1200" cap="none" spc="0" normalizeH="0" baseline="0" noProof="0" dirty="0">
              <a:ln>
                <a:noFill/>
              </a:ln>
              <a:solidFill>
                <a:schemeClr val="tx2"/>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Accelerate your success with expert-led support services</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F90B4263-4D4F-6771-ECE3-DEFB153E222A}"/>
              </a:ext>
            </a:extLst>
          </p:cNvPr>
          <p:cNvSpPr txBox="1"/>
          <p:nvPr/>
        </p:nvSpPr>
        <p:spPr>
          <a:xfrm>
            <a:off x="2630092" y="4288292"/>
            <a:ext cx="2145724" cy="1354217"/>
          </a:xfrm>
          <a:prstGeom prst="rect">
            <a:avLst/>
          </a:prstGeom>
          <a:noFill/>
        </p:spPr>
        <p:txBody>
          <a:bodyPr wrap="square" lIns="182880" tIns="0" rIns="18288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hlinkClick r:id="rId12">
                  <a:extLst>
                    <a:ext uri="{A12FA001-AC4F-418D-AE19-62706E023703}">
                      <ahyp:hlinkClr xmlns:ahyp="http://schemas.microsoft.com/office/drawing/2018/hyperlinkcolor" val="tx"/>
                    </a:ext>
                  </a:extLst>
                </a:hlinkClick>
              </a:rPr>
              <a:t>Azure AI Advantage</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Get up to $6,000 of Azure Cosmos DB service for 90 days</a:t>
            </a:r>
          </a:p>
        </p:txBody>
      </p:sp>
    </p:spTree>
    <p:extLst>
      <p:ext uri="{BB962C8B-B14F-4D97-AF65-F5344CB8AC3E}">
        <p14:creationId xmlns:p14="http://schemas.microsoft.com/office/powerpoint/2010/main" val="178017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8ABD-A434-4D77-3824-6C9447BFD5B4}"/>
              </a:ext>
            </a:extLst>
          </p:cNvPr>
          <p:cNvSpPr>
            <a:spLocks noGrp="1"/>
          </p:cNvSpPr>
          <p:nvPr>
            <p:ph type="ctrTitle"/>
          </p:nvPr>
        </p:nvSpPr>
        <p:spPr/>
        <p:txBody>
          <a:bodyPr/>
          <a:lstStyle/>
          <a:p>
            <a:r>
              <a:rPr lang="en-US" dirty="0"/>
              <a:t>Appendix</a:t>
            </a:r>
          </a:p>
        </p:txBody>
      </p:sp>
      <p:sp>
        <p:nvSpPr>
          <p:cNvPr id="5" name="Subtitle 4">
            <a:extLst>
              <a:ext uri="{FF2B5EF4-FFF2-40B4-BE49-F238E27FC236}">
                <a16:creationId xmlns:a16="http://schemas.microsoft.com/office/drawing/2014/main" id="{E1244755-E285-4C6A-B667-50502AC808C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7223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80DCD01-7329-4E0A-B8DE-81509B77F066}"/>
              </a:ext>
            </a:extLst>
          </p:cNvPr>
          <p:cNvSpPr txBox="1">
            <a:spLocks noGrp="1"/>
          </p:cNvSpPr>
          <p:nvPr>
            <p:ph type="title"/>
          </p:nvPr>
        </p:nvSpPr>
        <p:spPr>
          <a:xfrm>
            <a:off x="6443001" y="1432565"/>
            <a:ext cx="4659019" cy="1311114"/>
          </a:xfrm>
          <a:prstGeom prst="rect">
            <a:avLst/>
          </a:prstGeom>
          <a:noFill/>
          <a:ln>
            <a:noFill/>
            <a:prstDash/>
          </a:ln>
          <a:effectLst/>
        </p:spPr>
        <p:txBody>
          <a:bodyPr rot="0" spcFirstLastPara="0" vertOverflow="overflow" horzOverflow="overflow" vert="horz" wrap="none" lIns="0" tIns="45713" rIns="91427" bIns="45713"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lnSpc>
                <a:spcPct val="90000"/>
              </a:lnSpc>
              <a:defRPr/>
            </a:pPr>
            <a:r>
              <a:rPr lang="en-US" sz="4400" dirty="0">
                <a:latin typeface="Segoe UI Semibold"/>
                <a:ea typeface="+mj-lt"/>
                <a:cs typeface="Segoe UI Semibold"/>
              </a:rPr>
              <a:t>Azure Kubernetes </a:t>
            </a:r>
            <a:br>
              <a:rPr lang="en-US" sz="4400" dirty="0">
                <a:latin typeface="Segoe UI Semibold"/>
                <a:ea typeface="+mj-lt"/>
                <a:cs typeface="Segoe UI Semibold"/>
              </a:rPr>
            </a:br>
            <a:r>
              <a:rPr lang="en-US" sz="4400" dirty="0">
                <a:latin typeface="Segoe UI Semibold"/>
                <a:ea typeface="+mj-lt"/>
                <a:cs typeface="Segoe UI Semibold"/>
              </a:rPr>
              <a:t>Service (AKS)</a:t>
            </a:r>
          </a:p>
        </p:txBody>
      </p:sp>
      <p:sp>
        <p:nvSpPr>
          <p:cNvPr id="20" name="TextBox 19">
            <a:extLst>
              <a:ext uri="{FF2B5EF4-FFF2-40B4-BE49-F238E27FC236}">
                <a16:creationId xmlns:a16="http://schemas.microsoft.com/office/drawing/2014/main" id="{9C8DA027-EC1C-423F-9015-45F18464CEBF}"/>
              </a:ext>
            </a:extLst>
          </p:cNvPr>
          <p:cNvSpPr txBox="1"/>
          <p:nvPr/>
        </p:nvSpPr>
        <p:spPr>
          <a:xfrm>
            <a:off x="6443001" y="2828784"/>
            <a:ext cx="5402221" cy="276959"/>
          </a:xfrm>
          <a:prstGeom prst="rect">
            <a:avLst/>
          </a:prstGeom>
          <a:noFill/>
        </p:spPr>
        <p:txBody>
          <a:bodyPr wrap="none" lIns="0" tIns="0" rIns="0" bIns="0" rtlCol="0" anchor="t">
            <a:spAutoFit/>
          </a:bodyPr>
          <a:lstStyle/>
          <a:p>
            <a:pPr marL="0" marR="0" lvl="0" indent="0" algn="l" defTabSz="1828383"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Fully managed Kubernetes from cloud to edge</a:t>
            </a:r>
            <a:endParaRPr kumimoji="0" lang="en-US" sz="1800" b="0" i="0" u="none" strike="noStrike" kern="1200" cap="none" spc="0" normalizeH="0" baseline="0" noProof="0" dirty="0">
              <a:ln>
                <a:noFill/>
              </a:ln>
              <a:effectLst/>
              <a:uLnTx/>
              <a:uFillTx/>
              <a:latin typeface="Segoe UI"/>
              <a:ea typeface="+mn-ea"/>
              <a:cs typeface="+mn-cs"/>
            </a:endParaRPr>
          </a:p>
        </p:txBody>
      </p:sp>
      <p:pic>
        <p:nvPicPr>
          <p:cNvPr id="21" name="Graphic 20">
            <a:extLst>
              <a:ext uri="{FF2B5EF4-FFF2-40B4-BE49-F238E27FC236}">
                <a16:creationId xmlns:a16="http://schemas.microsoft.com/office/drawing/2014/main" id="{2670618C-0536-491D-8155-395A4D85C12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5459" y="703622"/>
            <a:ext cx="577768" cy="577768"/>
          </a:xfrm>
          <a:prstGeom prst="rect">
            <a:avLst/>
          </a:prstGeom>
        </p:spPr>
      </p:pic>
      <p:cxnSp>
        <p:nvCxnSpPr>
          <p:cNvPr id="22" name="Straight Connector 21">
            <a:extLst>
              <a:ext uri="{FF2B5EF4-FFF2-40B4-BE49-F238E27FC236}">
                <a16:creationId xmlns:a16="http://schemas.microsoft.com/office/drawing/2014/main" id="{70B8AE1C-E78E-4F42-AD3F-56893B71813E}"/>
              </a:ext>
              <a:ext uri="{C183D7F6-B498-43B3-948B-1728B52AA6E4}">
                <adec:decorative xmlns:adec="http://schemas.microsoft.com/office/drawing/2017/decorative" val="1"/>
              </a:ext>
            </a:extLst>
          </p:cNvPr>
          <p:cNvCxnSpPr>
            <a:cxnSpLocks/>
          </p:cNvCxnSpPr>
          <p:nvPr/>
        </p:nvCxnSpPr>
        <p:spPr>
          <a:xfrm flipH="1">
            <a:off x="6496333" y="3121116"/>
            <a:ext cx="1563" cy="3394860"/>
          </a:xfrm>
          <a:prstGeom prst="line">
            <a:avLst/>
          </a:prstGeom>
          <a:ln w="12700">
            <a:gradFill>
              <a:gsLst>
                <a:gs pos="0">
                  <a:schemeClr val="bg1">
                    <a:lumMod val="50000"/>
                    <a:lumOff val="50000"/>
                    <a:alpha val="0"/>
                  </a:schemeClr>
                </a:gs>
                <a:gs pos="46000">
                  <a:schemeClr val="tx1">
                    <a:lumMod val="65000"/>
                  </a:schemeClr>
                </a:gs>
                <a:gs pos="100000">
                  <a:schemeClr val="bg1">
                    <a:lumMod val="50000"/>
                    <a:lumOff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35CE55C-D42E-438D-80B2-7476DD230825}"/>
              </a:ext>
            </a:extLst>
          </p:cNvPr>
          <p:cNvSpPr txBox="1"/>
          <p:nvPr/>
        </p:nvSpPr>
        <p:spPr>
          <a:xfrm>
            <a:off x="6808994" y="3487530"/>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Fastest way to get Managed Kubernetes clusters</a:t>
            </a:r>
          </a:p>
        </p:txBody>
      </p:sp>
      <p:sp>
        <p:nvSpPr>
          <p:cNvPr id="27" name="TextBox 26">
            <a:extLst>
              <a:ext uri="{FF2B5EF4-FFF2-40B4-BE49-F238E27FC236}">
                <a16:creationId xmlns:a16="http://schemas.microsoft.com/office/drawing/2014/main" id="{76B688E1-1413-45B3-8D9F-FCB849950F63}"/>
              </a:ext>
            </a:extLst>
          </p:cNvPr>
          <p:cNvSpPr txBox="1"/>
          <p:nvPr/>
        </p:nvSpPr>
        <p:spPr>
          <a:xfrm>
            <a:off x="6808992" y="3989423"/>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Seamless DevSecOps with CI/CD integration</a:t>
            </a:r>
            <a:endParaRPr kumimoji="0" lang="en-US" sz="1765" b="0" i="0" u="none" strike="noStrike" kern="1200" cap="none" spc="0" normalizeH="0" baseline="0" noProof="0" dirty="0">
              <a:ln>
                <a:noFill/>
              </a:ln>
              <a:effectLst/>
              <a:uLnTx/>
              <a:uFillTx/>
              <a:latin typeface="Segoe UI"/>
              <a:ea typeface="+mn-ea"/>
              <a:cs typeface="+mn-cs"/>
            </a:endParaRPr>
          </a:p>
        </p:txBody>
      </p:sp>
      <p:sp>
        <p:nvSpPr>
          <p:cNvPr id="26" name="TextBox 25">
            <a:extLst>
              <a:ext uri="{FF2B5EF4-FFF2-40B4-BE49-F238E27FC236}">
                <a16:creationId xmlns:a16="http://schemas.microsoft.com/office/drawing/2014/main" id="{DF1526F1-7E50-4C38-9BED-7E13944C6853}"/>
              </a:ext>
            </a:extLst>
          </p:cNvPr>
          <p:cNvSpPr txBox="1"/>
          <p:nvPr/>
        </p:nvSpPr>
        <p:spPr>
          <a:xfrm>
            <a:off x="6808992" y="4507078"/>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Enterprise-grade security and policy controls</a:t>
            </a:r>
          </a:p>
        </p:txBody>
      </p:sp>
      <p:pic>
        <p:nvPicPr>
          <p:cNvPr id="2" name="Picture 1">
            <a:extLst>
              <a:ext uri="{FF2B5EF4-FFF2-40B4-BE49-F238E27FC236}">
                <a16:creationId xmlns:a16="http://schemas.microsoft.com/office/drawing/2014/main" id="{EEED6F9E-C0DA-4A24-87B3-7FBE70003BE5}"/>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68118" y="-136290"/>
            <a:ext cx="7727717" cy="5807438"/>
          </a:xfrm>
          <a:prstGeom prst="rect">
            <a:avLst/>
          </a:prstGeom>
        </p:spPr>
      </p:pic>
      <p:pic>
        <p:nvPicPr>
          <p:cNvPr id="2054" name="Picture 6">
            <a:extLst>
              <a:ext uri="{FF2B5EF4-FFF2-40B4-BE49-F238E27FC236}">
                <a16:creationId xmlns:a16="http://schemas.microsoft.com/office/drawing/2014/main" id="{15754021-7243-460D-9DFD-E638FA00C5AA}"/>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0450" y="909712"/>
            <a:ext cx="5086457" cy="33637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A0F42EAC-9CD9-4C56-BB02-02D3B8C7CFAD}"/>
              </a:ext>
              <a:ext uri="{C183D7F6-B498-43B3-948B-1728B52AA6E4}">
                <adec:decorative xmlns:adec="http://schemas.microsoft.com/office/drawing/2017/decorative" val="1"/>
              </a:ext>
            </a:extLst>
          </p:cNvPr>
          <p:cNvSpPr/>
          <p:nvPr/>
        </p:nvSpPr>
        <p:spPr bwMode="auto">
          <a:xfrm>
            <a:off x="3782184" y="958788"/>
            <a:ext cx="204157" cy="166146"/>
          </a:xfrm>
          <a:prstGeom prst="roundRect">
            <a:avLst>
              <a:gd name="adj" fmla="val 3107"/>
            </a:avLst>
          </a:prstGeom>
          <a:no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nvGrpSpPr>
          <p:cNvPr id="16" name="availability zones" descr="availability zones">
            <a:extLst>
              <a:ext uri="{FF2B5EF4-FFF2-40B4-BE49-F238E27FC236}">
                <a16:creationId xmlns:a16="http://schemas.microsoft.com/office/drawing/2014/main" id="{0D4FA211-1DD8-4C94-8337-FBB24AEF9F49}"/>
              </a:ext>
            </a:extLst>
          </p:cNvPr>
          <p:cNvGrpSpPr>
            <a:grpSpLocks noChangeAspect="1"/>
          </p:cNvGrpSpPr>
          <p:nvPr/>
        </p:nvGrpSpPr>
        <p:grpSpPr bwMode="auto">
          <a:xfrm>
            <a:off x="6328859" y="3947504"/>
            <a:ext cx="346141" cy="313339"/>
            <a:chOff x="3409" y="755"/>
            <a:chExt cx="306" cy="277"/>
          </a:xfrm>
        </p:grpSpPr>
        <p:sp>
          <p:nvSpPr>
            <p:cNvPr id="17" name="AutoShape 109">
              <a:extLst>
                <a:ext uri="{FF2B5EF4-FFF2-40B4-BE49-F238E27FC236}">
                  <a16:creationId xmlns:a16="http://schemas.microsoft.com/office/drawing/2014/main" id="{7CEDC5E0-B3E8-4803-8640-A81D99F3ADEC}"/>
                </a:ext>
              </a:extLst>
            </p:cNvPr>
            <p:cNvSpPr>
              <a:spLocks noChangeAspect="1" noChangeArrowheads="1" noTextEdit="1"/>
            </p:cNvSpPr>
            <p:nvPr/>
          </p:nvSpPr>
          <p:spPr bwMode="auto">
            <a:xfrm>
              <a:off x="3413" y="760"/>
              <a:ext cx="29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111">
              <a:extLst>
                <a:ext uri="{FF2B5EF4-FFF2-40B4-BE49-F238E27FC236}">
                  <a16:creationId xmlns:a16="http://schemas.microsoft.com/office/drawing/2014/main" id="{D2542F76-07C2-4D83-8D28-CB1B979F3B32}"/>
                </a:ext>
              </a:extLst>
            </p:cNvPr>
            <p:cNvSpPr>
              <a:spLocks/>
            </p:cNvSpPr>
            <p:nvPr/>
          </p:nvSpPr>
          <p:spPr bwMode="auto">
            <a:xfrm>
              <a:off x="3435" y="955"/>
              <a:ext cx="52" cy="51"/>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4"/>
                    <a:pt x="66" y="43"/>
                    <a:pt x="54" y="54"/>
                  </a:cubicBezTo>
                  <a:cubicBezTo>
                    <a:pt x="42" y="66"/>
                    <a:pt x="23" y="66"/>
                    <a:pt x="11" y="54"/>
                  </a:cubicBezTo>
                  <a:cubicBezTo>
                    <a:pt x="0" y="43"/>
                    <a:pt x="0" y="24"/>
                    <a:pt x="11"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9" name="Freeform 112">
              <a:extLst>
                <a:ext uri="{FF2B5EF4-FFF2-40B4-BE49-F238E27FC236}">
                  <a16:creationId xmlns:a16="http://schemas.microsoft.com/office/drawing/2014/main" id="{8501C15C-9AC1-42A6-85E1-49D1CDABD4E0}"/>
                </a:ext>
              </a:extLst>
            </p:cNvPr>
            <p:cNvSpPr>
              <a:spLocks noEditPoints="1"/>
            </p:cNvSpPr>
            <p:nvPr/>
          </p:nvSpPr>
          <p:spPr bwMode="auto">
            <a:xfrm>
              <a:off x="3409" y="889"/>
              <a:ext cx="146" cy="143"/>
            </a:xfrm>
            <a:custGeom>
              <a:avLst/>
              <a:gdLst>
                <a:gd name="T0" fmla="*/ 181 w 189"/>
                <a:gd name="T1" fmla="*/ 104 h 186"/>
                <a:gd name="T2" fmla="*/ 153 w 189"/>
                <a:gd name="T3" fmla="*/ 104 h 186"/>
                <a:gd name="T4" fmla="*/ 147 w 189"/>
                <a:gd name="T5" fmla="*/ 114 h 186"/>
                <a:gd name="T6" fmla="*/ 127 w 189"/>
                <a:gd name="T7" fmla="*/ 114 h 186"/>
                <a:gd name="T8" fmla="*/ 110 w 189"/>
                <a:gd name="T9" fmla="*/ 76 h 186"/>
                <a:gd name="T10" fmla="*/ 89 w 189"/>
                <a:gd name="T11" fmla="*/ 63 h 186"/>
                <a:gd name="T12" fmla="*/ 102 w 189"/>
                <a:gd name="T13" fmla="*/ 41 h 186"/>
                <a:gd name="T14" fmla="*/ 113 w 189"/>
                <a:gd name="T15" fmla="*/ 42 h 186"/>
                <a:gd name="T16" fmla="*/ 128 w 189"/>
                <a:gd name="T17" fmla="*/ 18 h 186"/>
                <a:gd name="T18" fmla="*/ 104 w 189"/>
                <a:gd name="T19" fmla="*/ 2 h 186"/>
                <a:gd name="T20" fmla="*/ 89 w 189"/>
                <a:gd name="T21" fmla="*/ 27 h 186"/>
                <a:gd name="T22" fmla="*/ 94 w 189"/>
                <a:gd name="T23" fmla="*/ 36 h 186"/>
                <a:gd name="T24" fmla="*/ 79 w 189"/>
                <a:gd name="T25" fmla="*/ 60 h 186"/>
                <a:gd name="T26" fmla="*/ 24 w 189"/>
                <a:gd name="T27" fmla="*/ 76 h 186"/>
                <a:gd name="T28" fmla="*/ 24 w 189"/>
                <a:gd name="T29" fmla="*/ 162 h 186"/>
                <a:gd name="T30" fmla="*/ 110 w 189"/>
                <a:gd name="T31" fmla="*/ 162 h 186"/>
                <a:gd name="T32" fmla="*/ 127 w 189"/>
                <a:gd name="T33" fmla="*/ 124 h 186"/>
                <a:gd name="T34" fmla="*/ 147 w 189"/>
                <a:gd name="T35" fmla="*/ 124 h 186"/>
                <a:gd name="T36" fmla="*/ 153 w 189"/>
                <a:gd name="T37" fmla="*/ 133 h 186"/>
                <a:gd name="T38" fmla="*/ 181 w 189"/>
                <a:gd name="T39" fmla="*/ 133 h 186"/>
                <a:gd name="T40" fmla="*/ 181 w 189"/>
                <a:gd name="T41" fmla="*/ 104 h 186"/>
                <a:gd name="T42" fmla="*/ 100 w 189"/>
                <a:gd name="T43" fmla="*/ 153 h 186"/>
                <a:gd name="T44" fmla="*/ 33 w 189"/>
                <a:gd name="T45" fmla="*/ 153 h 186"/>
                <a:gd name="T46" fmla="*/ 33 w 189"/>
                <a:gd name="T47" fmla="*/ 86 h 186"/>
                <a:gd name="T48" fmla="*/ 100 w 189"/>
                <a:gd name="T49" fmla="*/ 86 h 186"/>
                <a:gd name="T50" fmla="*/ 100 w 189"/>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86">
                  <a:moveTo>
                    <a:pt x="181" y="104"/>
                  </a:moveTo>
                  <a:cubicBezTo>
                    <a:pt x="173" y="97"/>
                    <a:pt x="160" y="97"/>
                    <a:pt x="153" y="104"/>
                  </a:cubicBezTo>
                  <a:cubicBezTo>
                    <a:pt x="150" y="107"/>
                    <a:pt x="148" y="110"/>
                    <a:pt x="147" y="114"/>
                  </a:cubicBezTo>
                  <a:cubicBezTo>
                    <a:pt x="127" y="114"/>
                    <a:pt x="127" y="114"/>
                    <a:pt x="127" y="114"/>
                  </a:cubicBezTo>
                  <a:cubicBezTo>
                    <a:pt x="126" y="100"/>
                    <a:pt x="120" y="87"/>
                    <a:pt x="110" y="76"/>
                  </a:cubicBezTo>
                  <a:cubicBezTo>
                    <a:pt x="104" y="70"/>
                    <a:pt x="97" y="66"/>
                    <a:pt x="89" y="63"/>
                  </a:cubicBezTo>
                  <a:cubicBezTo>
                    <a:pt x="102" y="41"/>
                    <a:pt x="102" y="41"/>
                    <a:pt x="102" y="41"/>
                  </a:cubicBezTo>
                  <a:cubicBezTo>
                    <a:pt x="106" y="42"/>
                    <a:pt x="109" y="43"/>
                    <a:pt x="113" y="42"/>
                  </a:cubicBezTo>
                  <a:cubicBezTo>
                    <a:pt x="124" y="39"/>
                    <a:pt x="131" y="28"/>
                    <a:pt x="128" y="18"/>
                  </a:cubicBezTo>
                  <a:cubicBezTo>
                    <a:pt x="126" y="7"/>
                    <a:pt x="115" y="0"/>
                    <a:pt x="104" y="2"/>
                  </a:cubicBezTo>
                  <a:cubicBezTo>
                    <a:pt x="93" y="5"/>
                    <a:pt x="86" y="16"/>
                    <a:pt x="89" y="27"/>
                  </a:cubicBezTo>
                  <a:cubicBezTo>
                    <a:pt x="90" y="30"/>
                    <a:pt x="92" y="34"/>
                    <a:pt x="94" y="36"/>
                  </a:cubicBezTo>
                  <a:cubicBezTo>
                    <a:pt x="79" y="60"/>
                    <a:pt x="79" y="60"/>
                    <a:pt x="79" y="60"/>
                  </a:cubicBezTo>
                  <a:cubicBezTo>
                    <a:pt x="60" y="55"/>
                    <a:pt x="39" y="61"/>
                    <a:pt x="24" y="76"/>
                  </a:cubicBezTo>
                  <a:cubicBezTo>
                    <a:pt x="0" y="100"/>
                    <a:pt x="0" y="138"/>
                    <a:pt x="24" y="162"/>
                  </a:cubicBezTo>
                  <a:cubicBezTo>
                    <a:pt x="48" y="186"/>
                    <a:pt x="86" y="186"/>
                    <a:pt x="110" y="162"/>
                  </a:cubicBezTo>
                  <a:cubicBezTo>
                    <a:pt x="121" y="151"/>
                    <a:pt x="126" y="138"/>
                    <a:pt x="127" y="124"/>
                  </a:cubicBezTo>
                  <a:cubicBezTo>
                    <a:pt x="147" y="124"/>
                    <a:pt x="147" y="124"/>
                    <a:pt x="147" y="124"/>
                  </a:cubicBezTo>
                  <a:cubicBezTo>
                    <a:pt x="148" y="127"/>
                    <a:pt x="150" y="130"/>
                    <a:pt x="153" y="133"/>
                  </a:cubicBezTo>
                  <a:cubicBezTo>
                    <a:pt x="160" y="141"/>
                    <a:pt x="173" y="141"/>
                    <a:pt x="181" y="133"/>
                  </a:cubicBezTo>
                  <a:cubicBezTo>
                    <a:pt x="189" y="125"/>
                    <a:pt x="189" y="112"/>
                    <a:pt x="181" y="104"/>
                  </a:cubicBezTo>
                  <a:close/>
                  <a:moveTo>
                    <a:pt x="100" y="153"/>
                  </a:moveTo>
                  <a:cubicBezTo>
                    <a:pt x="82" y="171"/>
                    <a:pt x="52" y="171"/>
                    <a:pt x="33" y="153"/>
                  </a:cubicBezTo>
                  <a:cubicBezTo>
                    <a:pt x="15" y="134"/>
                    <a:pt x="15" y="104"/>
                    <a:pt x="33" y="86"/>
                  </a:cubicBezTo>
                  <a:cubicBezTo>
                    <a:pt x="52" y="67"/>
                    <a:pt x="82" y="67"/>
                    <a:pt x="100" y="86"/>
                  </a:cubicBezTo>
                  <a:cubicBezTo>
                    <a:pt x="119" y="104"/>
                    <a:pt x="119" y="134"/>
                    <a:pt x="100"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0" name="Freeform 113">
              <a:extLst>
                <a:ext uri="{FF2B5EF4-FFF2-40B4-BE49-F238E27FC236}">
                  <a16:creationId xmlns:a16="http://schemas.microsoft.com/office/drawing/2014/main" id="{773DC13C-94E8-4D51-BABB-97C3297F9933}"/>
                </a:ext>
              </a:extLst>
            </p:cNvPr>
            <p:cNvSpPr>
              <a:spLocks/>
            </p:cNvSpPr>
            <p:nvPr/>
          </p:nvSpPr>
          <p:spPr bwMode="auto">
            <a:xfrm>
              <a:off x="3537" y="782"/>
              <a:ext cx="51" cy="50"/>
            </a:xfrm>
            <a:custGeom>
              <a:avLst/>
              <a:gdLst>
                <a:gd name="T0" fmla="*/ 11 w 66"/>
                <a:gd name="T1" fmla="*/ 11 h 65"/>
                <a:gd name="T2" fmla="*/ 54 w 66"/>
                <a:gd name="T3" fmla="*/ 11 h 65"/>
                <a:gd name="T4" fmla="*/ 54 w 66"/>
                <a:gd name="T5" fmla="*/ 54 h 65"/>
                <a:gd name="T6" fmla="*/ 11 w 66"/>
                <a:gd name="T7" fmla="*/ 54 h 65"/>
                <a:gd name="T8" fmla="*/ 11 w 66"/>
                <a:gd name="T9" fmla="*/ 11 h 65"/>
              </a:gdLst>
              <a:ahLst/>
              <a:cxnLst>
                <a:cxn ang="0">
                  <a:pos x="T0" y="T1"/>
                </a:cxn>
                <a:cxn ang="0">
                  <a:pos x="T2" y="T3"/>
                </a:cxn>
                <a:cxn ang="0">
                  <a:pos x="T4" y="T5"/>
                </a:cxn>
                <a:cxn ang="0">
                  <a:pos x="T6" y="T7"/>
                </a:cxn>
                <a:cxn ang="0">
                  <a:pos x="T8" y="T9"/>
                </a:cxn>
              </a:cxnLst>
              <a:rect l="0" t="0" r="r" b="b"/>
              <a:pathLst>
                <a:path w="66" h="65">
                  <a:moveTo>
                    <a:pt x="11" y="11"/>
                  </a:moveTo>
                  <a:cubicBezTo>
                    <a:pt x="23" y="0"/>
                    <a:pt x="42" y="0"/>
                    <a:pt x="54" y="11"/>
                  </a:cubicBezTo>
                  <a:cubicBezTo>
                    <a:pt x="66" y="23"/>
                    <a:pt x="66" y="42"/>
                    <a:pt x="54" y="54"/>
                  </a:cubicBezTo>
                  <a:cubicBezTo>
                    <a:pt x="42" y="65"/>
                    <a:pt x="23" y="65"/>
                    <a:pt x="11" y="54"/>
                  </a:cubicBezTo>
                  <a:cubicBezTo>
                    <a:pt x="0" y="42"/>
                    <a:pt x="0" y="23"/>
                    <a:pt x="11"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1" name="Freeform 115">
              <a:extLst>
                <a:ext uri="{FF2B5EF4-FFF2-40B4-BE49-F238E27FC236}">
                  <a16:creationId xmlns:a16="http://schemas.microsoft.com/office/drawing/2014/main" id="{68704BB6-0AB3-4073-8B84-95D96C28B77F}"/>
                </a:ext>
              </a:extLst>
            </p:cNvPr>
            <p:cNvSpPr>
              <a:spLocks/>
            </p:cNvSpPr>
            <p:nvPr/>
          </p:nvSpPr>
          <p:spPr bwMode="auto">
            <a:xfrm>
              <a:off x="3638" y="955"/>
              <a:ext cx="51" cy="51"/>
            </a:xfrm>
            <a:custGeom>
              <a:avLst/>
              <a:gdLst>
                <a:gd name="T0" fmla="*/ 12 w 66"/>
                <a:gd name="T1" fmla="*/ 12 h 66"/>
                <a:gd name="T2" fmla="*/ 54 w 66"/>
                <a:gd name="T3" fmla="*/ 12 h 66"/>
                <a:gd name="T4" fmla="*/ 54 w 66"/>
                <a:gd name="T5" fmla="*/ 54 h 66"/>
                <a:gd name="T6" fmla="*/ 11 w 66"/>
                <a:gd name="T7" fmla="*/ 54 h 66"/>
                <a:gd name="T8" fmla="*/ 12 w 66"/>
                <a:gd name="T9" fmla="*/ 12 h 66"/>
              </a:gdLst>
              <a:ahLst/>
              <a:cxnLst>
                <a:cxn ang="0">
                  <a:pos x="T0" y="T1"/>
                </a:cxn>
                <a:cxn ang="0">
                  <a:pos x="T2" y="T3"/>
                </a:cxn>
                <a:cxn ang="0">
                  <a:pos x="T4" y="T5"/>
                </a:cxn>
                <a:cxn ang="0">
                  <a:pos x="T6" y="T7"/>
                </a:cxn>
                <a:cxn ang="0">
                  <a:pos x="T8" y="T9"/>
                </a:cxn>
              </a:cxnLst>
              <a:rect l="0" t="0" r="r" b="b"/>
              <a:pathLst>
                <a:path w="66" h="66">
                  <a:moveTo>
                    <a:pt x="12" y="12"/>
                  </a:moveTo>
                  <a:cubicBezTo>
                    <a:pt x="23" y="0"/>
                    <a:pt x="42" y="0"/>
                    <a:pt x="54" y="12"/>
                  </a:cubicBezTo>
                  <a:cubicBezTo>
                    <a:pt x="66" y="24"/>
                    <a:pt x="66" y="43"/>
                    <a:pt x="54" y="54"/>
                  </a:cubicBezTo>
                  <a:cubicBezTo>
                    <a:pt x="42" y="66"/>
                    <a:pt x="23" y="66"/>
                    <a:pt x="11" y="54"/>
                  </a:cubicBezTo>
                  <a:cubicBezTo>
                    <a:pt x="0" y="42"/>
                    <a:pt x="0" y="23"/>
                    <a:pt x="1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2" name="Freeform 116">
              <a:extLst>
                <a:ext uri="{FF2B5EF4-FFF2-40B4-BE49-F238E27FC236}">
                  <a16:creationId xmlns:a16="http://schemas.microsoft.com/office/drawing/2014/main" id="{DE97E109-A7B0-4848-B049-756A5D4C985A}"/>
                </a:ext>
              </a:extLst>
            </p:cNvPr>
            <p:cNvSpPr>
              <a:spLocks noEditPoints="1"/>
            </p:cNvSpPr>
            <p:nvPr/>
          </p:nvSpPr>
          <p:spPr bwMode="auto">
            <a:xfrm>
              <a:off x="3568" y="889"/>
              <a:ext cx="147" cy="143"/>
            </a:xfrm>
            <a:custGeom>
              <a:avLst/>
              <a:gdLst>
                <a:gd name="T0" fmla="*/ 166 w 190"/>
                <a:gd name="T1" fmla="*/ 76 h 186"/>
                <a:gd name="T2" fmla="*/ 109 w 190"/>
                <a:gd name="T3" fmla="*/ 60 h 186"/>
                <a:gd name="T4" fmla="*/ 95 w 190"/>
                <a:gd name="T5" fmla="*/ 36 h 186"/>
                <a:gd name="T6" fmla="*/ 100 w 190"/>
                <a:gd name="T7" fmla="*/ 27 h 186"/>
                <a:gd name="T8" fmla="*/ 85 w 190"/>
                <a:gd name="T9" fmla="*/ 3 h 186"/>
                <a:gd name="T10" fmla="*/ 61 w 190"/>
                <a:gd name="T11" fmla="*/ 18 h 186"/>
                <a:gd name="T12" fmla="*/ 76 w 190"/>
                <a:gd name="T13" fmla="*/ 42 h 186"/>
                <a:gd name="T14" fmla="*/ 86 w 190"/>
                <a:gd name="T15" fmla="*/ 42 h 186"/>
                <a:gd name="T16" fmla="*/ 99 w 190"/>
                <a:gd name="T17" fmla="*/ 63 h 186"/>
                <a:gd name="T18" fmla="*/ 80 w 190"/>
                <a:gd name="T19" fmla="*/ 76 h 186"/>
                <a:gd name="T20" fmla="*/ 62 w 190"/>
                <a:gd name="T21" fmla="*/ 114 h 186"/>
                <a:gd name="T22" fmla="*/ 41 w 190"/>
                <a:gd name="T23" fmla="*/ 114 h 186"/>
                <a:gd name="T24" fmla="*/ 36 w 190"/>
                <a:gd name="T25" fmla="*/ 104 h 186"/>
                <a:gd name="T26" fmla="*/ 8 w 190"/>
                <a:gd name="T27" fmla="*/ 104 h 186"/>
                <a:gd name="T28" fmla="*/ 8 w 190"/>
                <a:gd name="T29" fmla="*/ 133 h 186"/>
                <a:gd name="T30" fmla="*/ 36 w 190"/>
                <a:gd name="T31" fmla="*/ 133 h 186"/>
                <a:gd name="T32" fmla="*/ 41 w 190"/>
                <a:gd name="T33" fmla="*/ 124 h 186"/>
                <a:gd name="T34" fmla="*/ 62 w 190"/>
                <a:gd name="T35" fmla="*/ 124 h 186"/>
                <a:gd name="T36" fmla="*/ 80 w 190"/>
                <a:gd name="T37" fmla="*/ 162 h 186"/>
                <a:gd name="T38" fmla="*/ 166 w 190"/>
                <a:gd name="T39" fmla="*/ 162 h 186"/>
                <a:gd name="T40" fmla="*/ 166 w 190"/>
                <a:gd name="T41" fmla="*/ 76 h 186"/>
                <a:gd name="T42" fmla="*/ 156 w 190"/>
                <a:gd name="T43" fmla="*/ 153 h 186"/>
                <a:gd name="T44" fmla="*/ 89 w 190"/>
                <a:gd name="T45" fmla="*/ 152 h 186"/>
                <a:gd name="T46" fmla="*/ 89 w 190"/>
                <a:gd name="T47" fmla="*/ 85 h 186"/>
                <a:gd name="T48" fmla="*/ 156 w 190"/>
                <a:gd name="T49" fmla="*/ 86 h 186"/>
                <a:gd name="T50" fmla="*/ 156 w 190"/>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186">
                  <a:moveTo>
                    <a:pt x="166" y="76"/>
                  </a:moveTo>
                  <a:cubicBezTo>
                    <a:pt x="151" y="61"/>
                    <a:pt x="129" y="55"/>
                    <a:pt x="109" y="60"/>
                  </a:cubicBezTo>
                  <a:cubicBezTo>
                    <a:pt x="95" y="36"/>
                    <a:pt x="95" y="36"/>
                    <a:pt x="95" y="36"/>
                  </a:cubicBezTo>
                  <a:cubicBezTo>
                    <a:pt x="97" y="34"/>
                    <a:pt x="99" y="31"/>
                    <a:pt x="100" y="27"/>
                  </a:cubicBezTo>
                  <a:cubicBezTo>
                    <a:pt x="103" y="16"/>
                    <a:pt x="96" y="5"/>
                    <a:pt x="85" y="3"/>
                  </a:cubicBezTo>
                  <a:cubicBezTo>
                    <a:pt x="74" y="0"/>
                    <a:pt x="63" y="7"/>
                    <a:pt x="61" y="18"/>
                  </a:cubicBezTo>
                  <a:cubicBezTo>
                    <a:pt x="58" y="28"/>
                    <a:pt x="65" y="39"/>
                    <a:pt x="76" y="42"/>
                  </a:cubicBezTo>
                  <a:cubicBezTo>
                    <a:pt x="79" y="43"/>
                    <a:pt x="83" y="43"/>
                    <a:pt x="86" y="42"/>
                  </a:cubicBezTo>
                  <a:cubicBezTo>
                    <a:pt x="99" y="63"/>
                    <a:pt x="99" y="63"/>
                    <a:pt x="99" y="63"/>
                  </a:cubicBezTo>
                  <a:cubicBezTo>
                    <a:pt x="92" y="66"/>
                    <a:pt x="86" y="70"/>
                    <a:pt x="80" y="76"/>
                  </a:cubicBezTo>
                  <a:cubicBezTo>
                    <a:pt x="69" y="86"/>
                    <a:pt x="63" y="100"/>
                    <a:pt x="62" y="114"/>
                  </a:cubicBezTo>
                  <a:cubicBezTo>
                    <a:pt x="41" y="114"/>
                    <a:pt x="41" y="114"/>
                    <a:pt x="41" y="114"/>
                  </a:cubicBezTo>
                  <a:cubicBezTo>
                    <a:pt x="41" y="110"/>
                    <a:pt x="39" y="107"/>
                    <a:pt x="36" y="104"/>
                  </a:cubicBezTo>
                  <a:cubicBezTo>
                    <a:pt x="28" y="97"/>
                    <a:pt x="15" y="97"/>
                    <a:pt x="8" y="104"/>
                  </a:cubicBezTo>
                  <a:cubicBezTo>
                    <a:pt x="0" y="112"/>
                    <a:pt x="0" y="125"/>
                    <a:pt x="8" y="133"/>
                  </a:cubicBezTo>
                  <a:cubicBezTo>
                    <a:pt x="15" y="141"/>
                    <a:pt x="28" y="141"/>
                    <a:pt x="36" y="133"/>
                  </a:cubicBezTo>
                  <a:cubicBezTo>
                    <a:pt x="39" y="130"/>
                    <a:pt x="41" y="127"/>
                    <a:pt x="41" y="124"/>
                  </a:cubicBezTo>
                  <a:cubicBezTo>
                    <a:pt x="62" y="124"/>
                    <a:pt x="62" y="124"/>
                    <a:pt x="62" y="124"/>
                  </a:cubicBezTo>
                  <a:cubicBezTo>
                    <a:pt x="63" y="138"/>
                    <a:pt x="69" y="151"/>
                    <a:pt x="80" y="162"/>
                  </a:cubicBezTo>
                  <a:cubicBezTo>
                    <a:pt x="103" y="186"/>
                    <a:pt x="142" y="186"/>
                    <a:pt x="166" y="162"/>
                  </a:cubicBezTo>
                  <a:cubicBezTo>
                    <a:pt x="189" y="138"/>
                    <a:pt x="190" y="100"/>
                    <a:pt x="166" y="76"/>
                  </a:cubicBezTo>
                  <a:close/>
                  <a:moveTo>
                    <a:pt x="156" y="153"/>
                  </a:moveTo>
                  <a:cubicBezTo>
                    <a:pt x="137" y="171"/>
                    <a:pt x="107" y="171"/>
                    <a:pt x="89" y="152"/>
                  </a:cubicBezTo>
                  <a:cubicBezTo>
                    <a:pt x="71" y="134"/>
                    <a:pt x="71" y="104"/>
                    <a:pt x="89" y="85"/>
                  </a:cubicBezTo>
                  <a:cubicBezTo>
                    <a:pt x="108" y="67"/>
                    <a:pt x="138" y="67"/>
                    <a:pt x="156" y="86"/>
                  </a:cubicBezTo>
                  <a:cubicBezTo>
                    <a:pt x="175" y="104"/>
                    <a:pt x="175" y="134"/>
                    <a:pt x="156"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3" name="Freeform 114">
              <a:extLst>
                <a:ext uri="{FF2B5EF4-FFF2-40B4-BE49-F238E27FC236}">
                  <a16:creationId xmlns:a16="http://schemas.microsoft.com/office/drawing/2014/main" id="{81E9CEA6-9720-45BA-B95B-6A04DEDEAF77}"/>
                </a:ext>
              </a:extLst>
            </p:cNvPr>
            <p:cNvSpPr>
              <a:spLocks noEditPoints="1"/>
            </p:cNvSpPr>
            <p:nvPr/>
          </p:nvSpPr>
          <p:spPr bwMode="auto">
            <a:xfrm>
              <a:off x="3500" y="755"/>
              <a:ext cx="123" cy="128"/>
            </a:xfrm>
            <a:custGeom>
              <a:avLst/>
              <a:gdLst>
                <a:gd name="T0" fmla="*/ 141 w 158"/>
                <a:gd name="T1" fmla="*/ 123 h 165"/>
                <a:gd name="T2" fmla="*/ 130 w 158"/>
                <a:gd name="T3" fmla="*/ 123 h 165"/>
                <a:gd name="T4" fmla="*/ 122 w 158"/>
                <a:gd name="T5" fmla="*/ 110 h 165"/>
                <a:gd name="T6" fmla="*/ 123 w 158"/>
                <a:gd name="T7" fmla="*/ 110 h 165"/>
                <a:gd name="T8" fmla="*/ 123 w 158"/>
                <a:gd name="T9" fmla="*/ 24 h 165"/>
                <a:gd name="T10" fmla="*/ 37 w 158"/>
                <a:gd name="T11" fmla="*/ 24 h 165"/>
                <a:gd name="T12" fmla="*/ 37 w 158"/>
                <a:gd name="T13" fmla="*/ 110 h 165"/>
                <a:gd name="T14" fmla="*/ 37 w 158"/>
                <a:gd name="T15" fmla="*/ 110 h 165"/>
                <a:gd name="T16" fmla="*/ 28 w 158"/>
                <a:gd name="T17" fmla="*/ 123 h 165"/>
                <a:gd name="T18" fmla="*/ 18 w 158"/>
                <a:gd name="T19" fmla="*/ 123 h 165"/>
                <a:gd name="T20" fmla="*/ 3 w 158"/>
                <a:gd name="T21" fmla="*/ 147 h 165"/>
                <a:gd name="T22" fmla="*/ 27 w 158"/>
                <a:gd name="T23" fmla="*/ 162 h 165"/>
                <a:gd name="T24" fmla="*/ 42 w 158"/>
                <a:gd name="T25" fmla="*/ 138 h 165"/>
                <a:gd name="T26" fmla="*/ 37 w 158"/>
                <a:gd name="T27" fmla="*/ 128 h 165"/>
                <a:gd name="T28" fmla="*/ 45 w 158"/>
                <a:gd name="T29" fmla="*/ 116 h 165"/>
                <a:gd name="T30" fmla="*/ 114 w 158"/>
                <a:gd name="T31" fmla="*/ 117 h 165"/>
                <a:gd name="T32" fmla="*/ 122 w 158"/>
                <a:gd name="T33" fmla="*/ 128 h 165"/>
                <a:gd name="T34" fmla="*/ 117 w 158"/>
                <a:gd name="T35" fmla="*/ 138 h 165"/>
                <a:gd name="T36" fmla="*/ 132 w 158"/>
                <a:gd name="T37" fmla="*/ 162 h 165"/>
                <a:gd name="T38" fmla="*/ 156 w 158"/>
                <a:gd name="T39" fmla="*/ 147 h 165"/>
                <a:gd name="T40" fmla="*/ 141 w 158"/>
                <a:gd name="T41" fmla="*/ 123 h 165"/>
                <a:gd name="T42" fmla="*/ 46 w 158"/>
                <a:gd name="T43" fmla="*/ 100 h 165"/>
                <a:gd name="T44" fmla="*/ 46 w 158"/>
                <a:gd name="T45" fmla="*/ 33 h 165"/>
                <a:gd name="T46" fmla="*/ 113 w 158"/>
                <a:gd name="T47" fmla="*/ 33 h 165"/>
                <a:gd name="T48" fmla="*/ 113 w 158"/>
                <a:gd name="T49" fmla="*/ 100 h 165"/>
                <a:gd name="T50" fmla="*/ 46 w 158"/>
                <a:gd name="T51" fmla="*/ 10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141" y="123"/>
                  </a:moveTo>
                  <a:cubicBezTo>
                    <a:pt x="137" y="122"/>
                    <a:pt x="134" y="122"/>
                    <a:pt x="130" y="123"/>
                  </a:cubicBezTo>
                  <a:cubicBezTo>
                    <a:pt x="122" y="110"/>
                    <a:pt x="122" y="110"/>
                    <a:pt x="122" y="110"/>
                  </a:cubicBezTo>
                  <a:cubicBezTo>
                    <a:pt x="122" y="110"/>
                    <a:pt x="123" y="110"/>
                    <a:pt x="123" y="110"/>
                  </a:cubicBezTo>
                  <a:cubicBezTo>
                    <a:pt x="146" y="86"/>
                    <a:pt x="146" y="47"/>
                    <a:pt x="123" y="24"/>
                  </a:cubicBezTo>
                  <a:cubicBezTo>
                    <a:pt x="99" y="0"/>
                    <a:pt x="60" y="0"/>
                    <a:pt x="37" y="24"/>
                  </a:cubicBezTo>
                  <a:cubicBezTo>
                    <a:pt x="13" y="47"/>
                    <a:pt x="13" y="86"/>
                    <a:pt x="37" y="110"/>
                  </a:cubicBezTo>
                  <a:cubicBezTo>
                    <a:pt x="37" y="110"/>
                    <a:pt x="37" y="110"/>
                    <a:pt x="37" y="110"/>
                  </a:cubicBezTo>
                  <a:cubicBezTo>
                    <a:pt x="28" y="123"/>
                    <a:pt x="28" y="123"/>
                    <a:pt x="28" y="123"/>
                  </a:cubicBezTo>
                  <a:cubicBezTo>
                    <a:pt x="25" y="122"/>
                    <a:pt x="21" y="122"/>
                    <a:pt x="18" y="123"/>
                  </a:cubicBezTo>
                  <a:cubicBezTo>
                    <a:pt x="7" y="125"/>
                    <a:pt x="0" y="136"/>
                    <a:pt x="3" y="147"/>
                  </a:cubicBezTo>
                  <a:cubicBezTo>
                    <a:pt x="5" y="158"/>
                    <a:pt x="16" y="165"/>
                    <a:pt x="27" y="162"/>
                  </a:cubicBezTo>
                  <a:cubicBezTo>
                    <a:pt x="38" y="159"/>
                    <a:pt x="45" y="149"/>
                    <a:pt x="42" y="138"/>
                  </a:cubicBezTo>
                  <a:cubicBezTo>
                    <a:pt x="41" y="134"/>
                    <a:pt x="39" y="131"/>
                    <a:pt x="37" y="128"/>
                  </a:cubicBezTo>
                  <a:cubicBezTo>
                    <a:pt x="45" y="116"/>
                    <a:pt x="45" y="116"/>
                    <a:pt x="45" y="116"/>
                  </a:cubicBezTo>
                  <a:cubicBezTo>
                    <a:pt x="65" y="131"/>
                    <a:pt x="93" y="131"/>
                    <a:pt x="114" y="117"/>
                  </a:cubicBezTo>
                  <a:cubicBezTo>
                    <a:pt x="122" y="128"/>
                    <a:pt x="122" y="128"/>
                    <a:pt x="122" y="128"/>
                  </a:cubicBezTo>
                  <a:cubicBezTo>
                    <a:pt x="119" y="131"/>
                    <a:pt x="117" y="134"/>
                    <a:pt x="117" y="138"/>
                  </a:cubicBezTo>
                  <a:cubicBezTo>
                    <a:pt x="114" y="149"/>
                    <a:pt x="121" y="160"/>
                    <a:pt x="132" y="162"/>
                  </a:cubicBezTo>
                  <a:cubicBezTo>
                    <a:pt x="142" y="165"/>
                    <a:pt x="153" y="158"/>
                    <a:pt x="156" y="147"/>
                  </a:cubicBezTo>
                  <a:cubicBezTo>
                    <a:pt x="158" y="136"/>
                    <a:pt x="152" y="125"/>
                    <a:pt x="141" y="123"/>
                  </a:cubicBezTo>
                  <a:close/>
                  <a:moveTo>
                    <a:pt x="46" y="100"/>
                  </a:moveTo>
                  <a:cubicBezTo>
                    <a:pt x="28" y="82"/>
                    <a:pt x="28" y="51"/>
                    <a:pt x="46" y="33"/>
                  </a:cubicBezTo>
                  <a:cubicBezTo>
                    <a:pt x="65" y="15"/>
                    <a:pt x="95" y="15"/>
                    <a:pt x="113" y="33"/>
                  </a:cubicBezTo>
                  <a:cubicBezTo>
                    <a:pt x="132" y="52"/>
                    <a:pt x="132" y="82"/>
                    <a:pt x="113" y="100"/>
                  </a:cubicBezTo>
                  <a:cubicBezTo>
                    <a:pt x="95" y="118"/>
                    <a:pt x="65" y="118"/>
                    <a:pt x="46" y="10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C58B6632-EE25-4001-8715-0FA5EEECC34E}"/>
              </a:ext>
              <a:ext uri="{C183D7F6-B498-43B3-948B-1728B52AA6E4}">
                <adec:decorative xmlns:adec="http://schemas.microsoft.com/office/drawing/2017/decorative" val="1"/>
              </a:ext>
            </a:extLst>
          </p:cNvPr>
          <p:cNvGrpSpPr/>
          <p:nvPr/>
        </p:nvGrpSpPr>
        <p:grpSpPr>
          <a:xfrm>
            <a:off x="6367899" y="3442808"/>
            <a:ext cx="272404" cy="325498"/>
            <a:chOff x="6816561" y="3832745"/>
            <a:chExt cx="298961" cy="357232"/>
          </a:xfrm>
        </p:grpSpPr>
        <p:pic>
          <p:nvPicPr>
            <p:cNvPr id="35" name="Graphic 34">
              <a:extLst>
                <a:ext uri="{FF2B5EF4-FFF2-40B4-BE49-F238E27FC236}">
                  <a16:creationId xmlns:a16="http://schemas.microsoft.com/office/drawing/2014/main" id="{9B9C6D8F-5120-46F8-BCD2-3F0F24B4C8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6561" y="3832745"/>
              <a:ext cx="298961" cy="357232"/>
            </a:xfrm>
            <a:prstGeom prst="rect">
              <a:avLst/>
            </a:prstGeom>
          </p:spPr>
        </p:pic>
        <p:sp>
          <p:nvSpPr>
            <p:cNvPr id="36" name="Freeform: Shape 35">
              <a:extLst>
                <a:ext uri="{FF2B5EF4-FFF2-40B4-BE49-F238E27FC236}">
                  <a16:creationId xmlns:a16="http://schemas.microsoft.com/office/drawing/2014/main" id="{522A7D24-78B4-4CB7-B2C9-2B6C266F39B7}"/>
                </a:ext>
              </a:extLst>
            </p:cNvPr>
            <p:cNvSpPr/>
            <p:nvPr/>
          </p:nvSpPr>
          <p:spPr>
            <a:xfrm>
              <a:off x="6841655" y="3915188"/>
              <a:ext cx="247882" cy="250583"/>
            </a:xfrm>
            <a:custGeom>
              <a:avLst/>
              <a:gdLst>
                <a:gd name="connsiteX0" fmla="*/ 134973 w 247882"/>
                <a:gd name="connsiteY0" fmla="*/ 174 h 250583"/>
                <a:gd name="connsiteX1" fmla="*/ 247239 w 247882"/>
                <a:gd name="connsiteY1" fmla="*/ 137676 h 250583"/>
                <a:gd name="connsiteX2" fmla="*/ 109735 w 247882"/>
                <a:gd name="connsiteY2" fmla="*/ 249940 h 250583"/>
                <a:gd name="connsiteX3" fmla="*/ 778 w 247882"/>
                <a:gd name="connsiteY3" fmla="*/ 156300 h 250583"/>
                <a:gd name="connsiteX4" fmla="*/ 81 w 247882"/>
                <a:gd name="connsiteY4" fmla="*/ 153689 h 250583"/>
                <a:gd name="connsiteX5" fmla="*/ 123660 w 247882"/>
                <a:gd name="connsiteY5" fmla="*/ 126363 h 250583"/>
                <a:gd name="connsiteX6" fmla="*/ 118090 w 247882"/>
                <a:gd name="connsiteY6" fmla="*/ 0 h 250583"/>
                <a:gd name="connsiteX7" fmla="*/ 134973 w 247882"/>
                <a:gd name="connsiteY7" fmla="*/ 174 h 2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882" h="250583">
                  <a:moveTo>
                    <a:pt x="134973" y="174"/>
                  </a:moveTo>
                  <a:cubicBezTo>
                    <a:pt x="203899" y="7136"/>
                    <a:pt x="254201" y="68751"/>
                    <a:pt x="247239" y="137676"/>
                  </a:cubicBezTo>
                  <a:cubicBezTo>
                    <a:pt x="240276" y="206601"/>
                    <a:pt x="178661" y="256902"/>
                    <a:pt x="109735" y="249940"/>
                  </a:cubicBezTo>
                  <a:cubicBezTo>
                    <a:pt x="55779" y="244546"/>
                    <a:pt x="13484" y="205732"/>
                    <a:pt x="778" y="156300"/>
                  </a:cubicBezTo>
                  <a:cubicBezTo>
                    <a:pt x="604" y="155430"/>
                    <a:pt x="-267" y="154560"/>
                    <a:pt x="81" y="153689"/>
                  </a:cubicBezTo>
                  <a:cubicBezTo>
                    <a:pt x="430" y="152993"/>
                    <a:pt x="123660" y="126363"/>
                    <a:pt x="123660" y="126363"/>
                  </a:cubicBezTo>
                  <a:lnTo>
                    <a:pt x="118090" y="0"/>
                  </a:lnTo>
                  <a:lnTo>
                    <a:pt x="134973" y="174"/>
                  </a:lnTo>
                  <a:close/>
                </a:path>
              </a:pathLst>
            </a:custGeom>
            <a:gradFill>
              <a:gsLst>
                <a:gs pos="0">
                  <a:srgbClr val="50E6FF"/>
                </a:gs>
                <a:gs pos="100000">
                  <a:srgbClr val="00BBDA"/>
                </a:gs>
              </a:gsLst>
              <a:lin ang="5400000" scaled="1"/>
            </a:gra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37" name="Group 36">
              <a:extLst>
                <a:ext uri="{FF2B5EF4-FFF2-40B4-BE49-F238E27FC236}">
                  <a16:creationId xmlns:a16="http://schemas.microsoft.com/office/drawing/2014/main" id="{16C8F9BF-5F1D-4D45-8B5C-A120649F855C}"/>
                </a:ext>
              </a:extLst>
            </p:cNvPr>
            <p:cNvGrpSpPr/>
            <p:nvPr/>
          </p:nvGrpSpPr>
          <p:grpSpPr>
            <a:xfrm>
              <a:off x="6946130" y="3915346"/>
              <a:ext cx="33534" cy="142074"/>
              <a:chOff x="6414325" y="3718513"/>
              <a:chExt cx="33534" cy="142074"/>
            </a:xfrm>
          </p:grpSpPr>
          <p:sp>
            <p:nvSpPr>
              <p:cNvPr id="38" name="Freeform: Shape 37">
                <a:extLst>
                  <a:ext uri="{FF2B5EF4-FFF2-40B4-BE49-F238E27FC236}">
                    <a16:creationId xmlns:a16="http://schemas.microsoft.com/office/drawing/2014/main" id="{E6B707C9-E31A-4458-BD46-D8D86E2873C1}"/>
                  </a:ext>
                </a:extLst>
              </p:cNvPr>
              <p:cNvSpPr/>
              <p:nvPr/>
            </p:nvSpPr>
            <p:spPr>
              <a:xfrm>
                <a:off x="6414325" y="3827254"/>
                <a:ext cx="33534" cy="33333"/>
              </a:xfrm>
              <a:custGeom>
                <a:avLst/>
                <a:gdLst>
                  <a:gd name="connsiteX0" fmla="*/ 3900 w 33534"/>
                  <a:gd name="connsiteY0" fmla="*/ 27197 h 33333"/>
                  <a:gd name="connsiteX1" fmla="*/ 27398 w 33534"/>
                  <a:gd name="connsiteY1" fmla="*/ 29633 h 33333"/>
                  <a:gd name="connsiteX2" fmla="*/ 29835 w 33534"/>
                  <a:gd name="connsiteY2" fmla="*/ 6136 h 33333"/>
                  <a:gd name="connsiteX3" fmla="*/ 6337 w 33534"/>
                  <a:gd name="connsiteY3" fmla="*/ 3699 h 33333"/>
                  <a:gd name="connsiteX4" fmla="*/ 3900 w 33534"/>
                  <a:gd name="connsiteY4" fmla="*/ 27197 h 3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4" h="33333">
                    <a:moveTo>
                      <a:pt x="3900" y="27197"/>
                    </a:moveTo>
                    <a:cubicBezTo>
                      <a:pt x="9644" y="34333"/>
                      <a:pt x="20261" y="35377"/>
                      <a:pt x="27398" y="29633"/>
                    </a:cubicBezTo>
                    <a:cubicBezTo>
                      <a:pt x="34534" y="23890"/>
                      <a:pt x="35578" y="13273"/>
                      <a:pt x="29835" y="6136"/>
                    </a:cubicBezTo>
                    <a:cubicBezTo>
                      <a:pt x="24091" y="-1000"/>
                      <a:pt x="13474" y="-2044"/>
                      <a:pt x="6337" y="3699"/>
                    </a:cubicBezTo>
                    <a:cubicBezTo>
                      <a:pt x="-973" y="9617"/>
                      <a:pt x="-2191" y="19887"/>
                      <a:pt x="3900" y="27197"/>
                    </a:cubicBezTo>
                    <a:close/>
                  </a:path>
                </a:pathLst>
              </a:custGeom>
              <a:solidFill>
                <a:srgbClr val="0078D4"/>
              </a:soli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9" name="Freeform: Shape 38">
                <a:extLst>
                  <a:ext uri="{FF2B5EF4-FFF2-40B4-BE49-F238E27FC236}">
                    <a16:creationId xmlns:a16="http://schemas.microsoft.com/office/drawing/2014/main" id="{B4E564CF-7DD1-4BC1-B529-1C16BD73F4A7}"/>
                  </a:ext>
                </a:extLst>
              </p:cNvPr>
              <p:cNvSpPr/>
              <p:nvPr/>
            </p:nvSpPr>
            <p:spPr>
              <a:xfrm>
                <a:off x="6425710" y="3718513"/>
                <a:ext cx="10095" cy="118182"/>
              </a:xfrm>
              <a:custGeom>
                <a:avLst/>
                <a:gdLst>
                  <a:gd name="connsiteX0" fmla="*/ 9747 w 10095"/>
                  <a:gd name="connsiteY0" fmla="*/ 0 h 118182"/>
                  <a:gd name="connsiteX1" fmla="*/ 0 w 10095"/>
                  <a:gd name="connsiteY1" fmla="*/ 0 h 118182"/>
                  <a:gd name="connsiteX2" fmla="*/ 348 w 10095"/>
                  <a:gd name="connsiteY2" fmla="*/ 118182 h 118182"/>
                  <a:gd name="connsiteX3" fmla="*/ 10095 w 10095"/>
                  <a:gd name="connsiteY3" fmla="*/ 118182 h 118182"/>
                  <a:gd name="connsiteX4" fmla="*/ 9747 w 10095"/>
                  <a:gd name="connsiteY4" fmla="*/ 0 h 11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18182">
                    <a:moveTo>
                      <a:pt x="9747" y="0"/>
                    </a:moveTo>
                    <a:lnTo>
                      <a:pt x="0" y="0"/>
                    </a:lnTo>
                    <a:lnTo>
                      <a:pt x="348" y="118182"/>
                    </a:lnTo>
                    <a:lnTo>
                      <a:pt x="10095" y="118182"/>
                    </a:lnTo>
                    <a:lnTo>
                      <a:pt x="9747" y="0"/>
                    </a:lnTo>
                    <a:close/>
                  </a:path>
                </a:pathLst>
              </a:custGeom>
              <a:solidFill>
                <a:srgbClr val="0078D4"/>
              </a:soli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447A1256-85D8-4DE4-B781-3445F587D838}"/>
              </a:ext>
              <a:ext uri="{C183D7F6-B498-43B3-948B-1728B52AA6E4}">
                <adec:decorative xmlns:adec="http://schemas.microsoft.com/office/drawing/2017/decorative" val="1"/>
              </a:ext>
            </a:extLst>
          </p:cNvPr>
          <p:cNvGrpSpPr/>
          <p:nvPr/>
        </p:nvGrpSpPr>
        <p:grpSpPr>
          <a:xfrm>
            <a:off x="6392030" y="4461190"/>
            <a:ext cx="224714" cy="326960"/>
            <a:chOff x="8568743" y="3763384"/>
            <a:chExt cx="295428" cy="429849"/>
          </a:xfrm>
        </p:grpSpPr>
        <p:sp>
          <p:nvSpPr>
            <p:cNvPr id="41" name="Freeform: Shape 40">
              <a:extLst>
                <a:ext uri="{FF2B5EF4-FFF2-40B4-BE49-F238E27FC236}">
                  <a16:creationId xmlns:a16="http://schemas.microsoft.com/office/drawing/2014/main" id="{E27D0E52-ADCA-4AF5-9C58-85B2F1F4AF58}"/>
                </a:ext>
              </a:extLst>
            </p:cNvPr>
            <p:cNvSpPr/>
            <p:nvPr/>
          </p:nvSpPr>
          <p:spPr>
            <a:xfrm>
              <a:off x="8568743" y="3964831"/>
              <a:ext cx="295428" cy="228402"/>
            </a:xfrm>
            <a:custGeom>
              <a:avLst/>
              <a:gdLst>
                <a:gd name="connsiteX0" fmla="*/ 295429 w 295428"/>
                <a:gd name="connsiteY0" fmla="*/ 201627 h 228402"/>
                <a:gd name="connsiteX1" fmla="*/ 268654 w 295428"/>
                <a:gd name="connsiteY1" fmla="*/ 228402 h 228402"/>
                <a:gd name="connsiteX2" fmla="*/ 26774 w 295428"/>
                <a:gd name="connsiteY2" fmla="*/ 228402 h 228402"/>
                <a:gd name="connsiteX3" fmla="*/ 0 w 295428"/>
                <a:gd name="connsiteY3" fmla="*/ 201627 h 228402"/>
                <a:gd name="connsiteX4" fmla="*/ 0 w 295428"/>
                <a:gd name="connsiteY4" fmla="*/ 0 h 228402"/>
                <a:gd name="connsiteX5" fmla="*/ 295429 w 295428"/>
                <a:gd name="connsiteY5" fmla="*/ 0 h 228402"/>
                <a:gd name="connsiteX6" fmla="*/ 295429 w 295428"/>
                <a:gd name="connsiteY6" fmla="*/ 201627 h 22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28" h="228402">
                  <a:moveTo>
                    <a:pt x="295429" y="201627"/>
                  </a:moveTo>
                  <a:cubicBezTo>
                    <a:pt x="295429" y="216381"/>
                    <a:pt x="283225" y="228402"/>
                    <a:pt x="268654" y="228402"/>
                  </a:cubicBezTo>
                  <a:lnTo>
                    <a:pt x="26774" y="228402"/>
                  </a:lnTo>
                  <a:cubicBezTo>
                    <a:pt x="12203" y="228402"/>
                    <a:pt x="0" y="216381"/>
                    <a:pt x="0" y="201627"/>
                  </a:cubicBezTo>
                  <a:lnTo>
                    <a:pt x="0" y="0"/>
                  </a:lnTo>
                  <a:lnTo>
                    <a:pt x="295429" y="0"/>
                  </a:lnTo>
                  <a:lnTo>
                    <a:pt x="295429" y="201627"/>
                  </a:lnTo>
                  <a:close/>
                </a:path>
              </a:pathLst>
            </a:custGeom>
            <a:solidFill>
              <a:srgbClr val="0069B8"/>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2" name="Freeform: Shape 41">
              <a:extLst>
                <a:ext uri="{FF2B5EF4-FFF2-40B4-BE49-F238E27FC236}">
                  <a16:creationId xmlns:a16="http://schemas.microsoft.com/office/drawing/2014/main" id="{E230B6C4-AA2D-45B0-B4E6-DADE44E1A19D}"/>
                </a:ext>
              </a:extLst>
            </p:cNvPr>
            <p:cNvSpPr/>
            <p:nvPr/>
          </p:nvSpPr>
          <p:spPr>
            <a:xfrm>
              <a:off x="8568743" y="3911282"/>
              <a:ext cx="295428" cy="80324"/>
            </a:xfrm>
            <a:custGeom>
              <a:avLst/>
              <a:gdLst>
                <a:gd name="connsiteX0" fmla="*/ 295429 w 295428"/>
                <a:gd name="connsiteY0" fmla="*/ 53549 h 80324"/>
                <a:gd name="connsiteX1" fmla="*/ 268654 w 295428"/>
                <a:gd name="connsiteY1" fmla="*/ 80323 h 80324"/>
                <a:gd name="connsiteX2" fmla="*/ 26774 w 295428"/>
                <a:gd name="connsiteY2" fmla="*/ 80323 h 80324"/>
                <a:gd name="connsiteX3" fmla="*/ 0 w 295428"/>
                <a:gd name="connsiteY3" fmla="*/ 53549 h 80324"/>
                <a:gd name="connsiteX4" fmla="*/ 0 w 295428"/>
                <a:gd name="connsiteY4" fmla="*/ 26774 h 80324"/>
                <a:gd name="connsiteX5" fmla="*/ 26774 w 295428"/>
                <a:gd name="connsiteY5" fmla="*/ 0 h 80324"/>
                <a:gd name="connsiteX6" fmla="*/ 268654 w 295428"/>
                <a:gd name="connsiteY6" fmla="*/ 0 h 80324"/>
                <a:gd name="connsiteX7" fmla="*/ 295429 w 295428"/>
                <a:gd name="connsiteY7" fmla="*/ 26774 h 80324"/>
                <a:gd name="connsiteX8" fmla="*/ 295429 w 295428"/>
                <a:gd name="connsiteY8" fmla="*/ 53549 h 8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428" h="80324">
                  <a:moveTo>
                    <a:pt x="295429" y="53549"/>
                  </a:moveTo>
                  <a:cubicBezTo>
                    <a:pt x="295429" y="68302"/>
                    <a:pt x="283225" y="80323"/>
                    <a:pt x="268654" y="80323"/>
                  </a:cubicBezTo>
                  <a:lnTo>
                    <a:pt x="26774" y="80323"/>
                  </a:lnTo>
                  <a:cubicBezTo>
                    <a:pt x="12203" y="80505"/>
                    <a:pt x="0" y="68302"/>
                    <a:pt x="0" y="53549"/>
                  </a:cubicBezTo>
                  <a:lnTo>
                    <a:pt x="0" y="26774"/>
                  </a:lnTo>
                  <a:cubicBezTo>
                    <a:pt x="0" y="12021"/>
                    <a:pt x="12203" y="0"/>
                    <a:pt x="26774" y="0"/>
                  </a:cubicBezTo>
                  <a:lnTo>
                    <a:pt x="268654" y="0"/>
                  </a:lnTo>
                  <a:cubicBezTo>
                    <a:pt x="283408" y="0"/>
                    <a:pt x="295429" y="12203"/>
                    <a:pt x="295429" y="26774"/>
                  </a:cubicBezTo>
                  <a:lnTo>
                    <a:pt x="295429" y="53549"/>
                  </a:lnTo>
                  <a:close/>
                </a:path>
              </a:pathLst>
            </a:custGeom>
            <a:solidFill>
              <a:schemeClr val="accent1"/>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3" name="Freeform: Shape 42">
              <a:extLst>
                <a:ext uri="{FF2B5EF4-FFF2-40B4-BE49-F238E27FC236}">
                  <a16:creationId xmlns:a16="http://schemas.microsoft.com/office/drawing/2014/main" id="{B4834710-B6B9-4869-B298-0A059CDD5F98}"/>
                </a:ext>
              </a:extLst>
            </p:cNvPr>
            <p:cNvSpPr/>
            <p:nvPr/>
          </p:nvSpPr>
          <p:spPr>
            <a:xfrm>
              <a:off x="8568743" y="3971565"/>
              <a:ext cx="295428" cy="221662"/>
            </a:xfrm>
            <a:custGeom>
              <a:avLst/>
              <a:gdLst>
                <a:gd name="connsiteX0" fmla="*/ 268654 w 295428"/>
                <a:gd name="connsiteY0" fmla="*/ 26956 h 221662"/>
                <a:gd name="connsiteX1" fmla="*/ 161010 w 295428"/>
                <a:gd name="connsiteY1" fmla="*/ 26956 h 221662"/>
                <a:gd name="connsiteX2" fmla="*/ 147532 w 295428"/>
                <a:gd name="connsiteY2" fmla="*/ 40435 h 221662"/>
                <a:gd name="connsiteX3" fmla="*/ 147532 w 295428"/>
                <a:gd name="connsiteY3" fmla="*/ 194888 h 221662"/>
                <a:gd name="connsiteX4" fmla="*/ 134054 w 295428"/>
                <a:gd name="connsiteY4" fmla="*/ 208366 h 221662"/>
                <a:gd name="connsiteX5" fmla="*/ 26774 w 295428"/>
                <a:gd name="connsiteY5" fmla="*/ 208366 h 221662"/>
                <a:gd name="connsiteX6" fmla="*/ 0 w 295428"/>
                <a:gd name="connsiteY6" fmla="*/ 181410 h 221662"/>
                <a:gd name="connsiteX7" fmla="*/ 0 w 295428"/>
                <a:gd name="connsiteY7" fmla="*/ 194888 h 221662"/>
                <a:gd name="connsiteX8" fmla="*/ 26774 w 295428"/>
                <a:gd name="connsiteY8" fmla="*/ 221663 h 221662"/>
                <a:gd name="connsiteX9" fmla="*/ 268654 w 295428"/>
                <a:gd name="connsiteY9" fmla="*/ 221663 h 221662"/>
                <a:gd name="connsiteX10" fmla="*/ 295429 w 295428"/>
                <a:gd name="connsiteY10" fmla="*/ 194888 h 221662"/>
                <a:gd name="connsiteX11" fmla="*/ 295429 w 295428"/>
                <a:gd name="connsiteY11" fmla="*/ 0 h 221662"/>
                <a:gd name="connsiteX12" fmla="*/ 268654 w 295428"/>
                <a:gd name="connsiteY12" fmla="*/ 26956 h 22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428" h="221662">
                  <a:moveTo>
                    <a:pt x="268654" y="26956"/>
                  </a:moveTo>
                  <a:lnTo>
                    <a:pt x="161010" y="26956"/>
                  </a:lnTo>
                  <a:cubicBezTo>
                    <a:pt x="153725" y="26956"/>
                    <a:pt x="147532" y="32967"/>
                    <a:pt x="147532" y="40435"/>
                  </a:cubicBezTo>
                  <a:lnTo>
                    <a:pt x="147532" y="194888"/>
                  </a:lnTo>
                  <a:cubicBezTo>
                    <a:pt x="147532" y="202174"/>
                    <a:pt x="141522" y="208366"/>
                    <a:pt x="134054" y="208366"/>
                  </a:cubicBezTo>
                  <a:lnTo>
                    <a:pt x="26774" y="208366"/>
                  </a:lnTo>
                  <a:cubicBezTo>
                    <a:pt x="12203" y="208366"/>
                    <a:pt x="0" y="196163"/>
                    <a:pt x="0" y="181410"/>
                  </a:cubicBezTo>
                  <a:lnTo>
                    <a:pt x="0" y="194888"/>
                  </a:lnTo>
                  <a:cubicBezTo>
                    <a:pt x="0" y="209641"/>
                    <a:pt x="12203" y="221663"/>
                    <a:pt x="26774" y="221663"/>
                  </a:cubicBezTo>
                  <a:lnTo>
                    <a:pt x="268654" y="221663"/>
                  </a:lnTo>
                  <a:cubicBezTo>
                    <a:pt x="283408" y="221663"/>
                    <a:pt x="295429" y="209459"/>
                    <a:pt x="295429" y="194888"/>
                  </a:cubicBezTo>
                  <a:lnTo>
                    <a:pt x="295429" y="0"/>
                  </a:lnTo>
                  <a:cubicBezTo>
                    <a:pt x="295429" y="14753"/>
                    <a:pt x="283408" y="26956"/>
                    <a:pt x="268654" y="26956"/>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4" name="Freeform: Shape 43">
              <a:extLst>
                <a:ext uri="{FF2B5EF4-FFF2-40B4-BE49-F238E27FC236}">
                  <a16:creationId xmlns:a16="http://schemas.microsoft.com/office/drawing/2014/main" id="{B61A0F8B-A62E-4059-B694-844379E249B4}"/>
                </a:ext>
              </a:extLst>
            </p:cNvPr>
            <p:cNvSpPr/>
            <p:nvPr/>
          </p:nvSpPr>
          <p:spPr>
            <a:xfrm>
              <a:off x="8673289" y="4047520"/>
              <a:ext cx="86152" cy="86333"/>
            </a:xfrm>
            <a:custGeom>
              <a:avLst/>
              <a:gdLst>
                <a:gd name="connsiteX0" fmla="*/ 43167 w 86152"/>
                <a:gd name="connsiteY0" fmla="*/ 0 h 86333"/>
                <a:gd name="connsiteX1" fmla="*/ 0 w 86152"/>
                <a:gd name="connsiteY1" fmla="*/ 43167 h 86333"/>
                <a:gd name="connsiteX2" fmla="*/ 43167 w 86152"/>
                <a:gd name="connsiteY2" fmla="*/ 86334 h 86333"/>
                <a:gd name="connsiteX3" fmla="*/ 86152 w 86152"/>
                <a:gd name="connsiteY3" fmla="*/ 43167 h 86333"/>
                <a:gd name="connsiteX4" fmla="*/ 43167 w 86152"/>
                <a:gd name="connsiteY4" fmla="*/ 0 h 86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52" h="86333">
                  <a:moveTo>
                    <a:pt x="43167" y="0"/>
                  </a:moveTo>
                  <a:cubicBezTo>
                    <a:pt x="19307" y="0"/>
                    <a:pt x="0" y="19307"/>
                    <a:pt x="0" y="43167"/>
                  </a:cubicBezTo>
                  <a:cubicBezTo>
                    <a:pt x="0" y="67027"/>
                    <a:pt x="19307" y="86334"/>
                    <a:pt x="43167" y="86334"/>
                  </a:cubicBezTo>
                  <a:cubicBezTo>
                    <a:pt x="67027" y="86334"/>
                    <a:pt x="86152" y="66844"/>
                    <a:pt x="86152" y="43167"/>
                  </a:cubicBezTo>
                  <a:cubicBezTo>
                    <a:pt x="86334" y="19307"/>
                    <a:pt x="67027" y="0"/>
                    <a:pt x="43167" y="0"/>
                  </a:cubicBezTo>
                  <a:close/>
                </a:path>
              </a:pathLst>
            </a:custGeom>
            <a:solidFill>
              <a:srgbClr val="50E6FF"/>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5" name="Freeform: Shape 44">
              <a:extLst>
                <a:ext uri="{FF2B5EF4-FFF2-40B4-BE49-F238E27FC236}">
                  <a16:creationId xmlns:a16="http://schemas.microsoft.com/office/drawing/2014/main" id="{BB47259B-568E-4E50-B6E6-E341365E3F49}"/>
                </a:ext>
              </a:extLst>
            </p:cNvPr>
            <p:cNvSpPr/>
            <p:nvPr/>
          </p:nvSpPr>
          <p:spPr>
            <a:xfrm>
              <a:off x="8602439" y="3931315"/>
              <a:ext cx="53548" cy="40434"/>
            </a:xfrm>
            <a:custGeom>
              <a:avLst/>
              <a:gdLst>
                <a:gd name="connsiteX0" fmla="*/ 53549 w 53548"/>
                <a:gd name="connsiteY0" fmla="*/ 20217 h 40434"/>
                <a:gd name="connsiteX1" fmla="*/ 26774 w 53548"/>
                <a:gd name="connsiteY1" fmla="*/ 40435 h 40434"/>
                <a:gd name="connsiteX2" fmla="*/ 0 w 53548"/>
                <a:gd name="connsiteY2" fmla="*/ 20217 h 40434"/>
                <a:gd name="connsiteX3" fmla="*/ 26774 w 53548"/>
                <a:gd name="connsiteY3" fmla="*/ 0 h 40434"/>
                <a:gd name="connsiteX4" fmla="*/ 53549 w 53548"/>
                <a:gd name="connsiteY4" fmla="*/ 20217 h 4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48" h="40434">
                  <a:moveTo>
                    <a:pt x="53549" y="20217"/>
                  </a:moveTo>
                  <a:cubicBezTo>
                    <a:pt x="53549" y="31328"/>
                    <a:pt x="41527" y="40435"/>
                    <a:pt x="26774" y="40435"/>
                  </a:cubicBezTo>
                  <a:cubicBezTo>
                    <a:pt x="12021" y="40435"/>
                    <a:pt x="0" y="31328"/>
                    <a:pt x="0" y="20217"/>
                  </a:cubicBezTo>
                  <a:cubicBezTo>
                    <a:pt x="0" y="9107"/>
                    <a:pt x="12021" y="0"/>
                    <a:pt x="26774" y="0"/>
                  </a:cubicBezTo>
                  <a:cubicBezTo>
                    <a:pt x="41527" y="0"/>
                    <a:pt x="53549" y="8925"/>
                    <a:pt x="53549" y="20217"/>
                  </a:cubicBezTo>
                  <a:close/>
                </a:path>
              </a:pathLst>
            </a:custGeom>
            <a:solidFill>
              <a:srgbClr val="182A37"/>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6" name="Freeform: Shape 45">
              <a:extLst>
                <a:ext uri="{FF2B5EF4-FFF2-40B4-BE49-F238E27FC236}">
                  <a16:creationId xmlns:a16="http://schemas.microsoft.com/office/drawing/2014/main" id="{DC11BC10-6BD4-4635-89D0-6767AF4ED89C}"/>
                </a:ext>
              </a:extLst>
            </p:cNvPr>
            <p:cNvSpPr/>
            <p:nvPr/>
          </p:nvSpPr>
          <p:spPr>
            <a:xfrm>
              <a:off x="8777108" y="3931315"/>
              <a:ext cx="53549" cy="40437"/>
            </a:xfrm>
            <a:custGeom>
              <a:avLst/>
              <a:gdLst>
                <a:gd name="connsiteX0" fmla="*/ 53549 w 53549"/>
                <a:gd name="connsiteY0" fmla="*/ 20220 h 40437"/>
                <a:gd name="connsiteX1" fmla="*/ 26775 w 53549"/>
                <a:gd name="connsiteY1" fmla="*/ 40437 h 40437"/>
                <a:gd name="connsiteX2" fmla="*/ 0 w 53549"/>
                <a:gd name="connsiteY2" fmla="*/ 20220 h 40437"/>
                <a:gd name="connsiteX3" fmla="*/ 26775 w 53549"/>
                <a:gd name="connsiteY3" fmla="*/ 3 h 40437"/>
                <a:gd name="connsiteX4" fmla="*/ 53549 w 53549"/>
                <a:gd name="connsiteY4" fmla="*/ 20220 h 4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49" h="40437">
                  <a:moveTo>
                    <a:pt x="53549" y="20220"/>
                  </a:moveTo>
                  <a:cubicBezTo>
                    <a:pt x="53549" y="31331"/>
                    <a:pt x="41528" y="40437"/>
                    <a:pt x="26775" y="40437"/>
                  </a:cubicBezTo>
                  <a:cubicBezTo>
                    <a:pt x="12021" y="40437"/>
                    <a:pt x="0" y="31513"/>
                    <a:pt x="0" y="20220"/>
                  </a:cubicBezTo>
                  <a:cubicBezTo>
                    <a:pt x="0" y="9109"/>
                    <a:pt x="12021" y="3"/>
                    <a:pt x="26775" y="3"/>
                  </a:cubicBezTo>
                  <a:cubicBezTo>
                    <a:pt x="41528" y="-179"/>
                    <a:pt x="53549" y="8927"/>
                    <a:pt x="53549" y="20220"/>
                  </a:cubicBezTo>
                  <a:close/>
                </a:path>
              </a:pathLst>
            </a:custGeom>
            <a:solidFill>
              <a:srgbClr val="182A37"/>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7" name="Freeform: Shape 46">
              <a:extLst>
                <a:ext uri="{FF2B5EF4-FFF2-40B4-BE49-F238E27FC236}">
                  <a16:creationId xmlns:a16="http://schemas.microsoft.com/office/drawing/2014/main" id="{17C1FA3E-CB0A-4864-B3BB-C9168E78EC42}"/>
                </a:ext>
              </a:extLst>
            </p:cNvPr>
            <p:cNvSpPr/>
            <p:nvPr/>
          </p:nvSpPr>
          <p:spPr>
            <a:xfrm>
              <a:off x="8608814" y="3763384"/>
              <a:ext cx="214923" cy="208366"/>
            </a:xfrm>
            <a:custGeom>
              <a:avLst/>
              <a:gdLst>
                <a:gd name="connsiteX0" fmla="*/ 107644 w 214923"/>
                <a:gd name="connsiteY0" fmla="*/ 0 h 208366"/>
                <a:gd name="connsiteX1" fmla="*/ 0 w 214923"/>
                <a:gd name="connsiteY1" fmla="*/ 107644 h 208366"/>
                <a:gd name="connsiteX2" fmla="*/ 0 w 214923"/>
                <a:gd name="connsiteY2" fmla="*/ 201445 h 208366"/>
                <a:gd name="connsiteX3" fmla="*/ 20217 w 214923"/>
                <a:gd name="connsiteY3" fmla="*/ 208366 h 208366"/>
                <a:gd name="connsiteX4" fmla="*/ 40435 w 214923"/>
                <a:gd name="connsiteY4" fmla="*/ 201445 h 208366"/>
                <a:gd name="connsiteX5" fmla="*/ 40435 w 214923"/>
                <a:gd name="connsiteY5" fmla="*/ 107644 h 208366"/>
                <a:gd name="connsiteX6" fmla="*/ 107462 w 214923"/>
                <a:gd name="connsiteY6" fmla="*/ 40617 h 208366"/>
                <a:gd name="connsiteX7" fmla="*/ 174489 w 214923"/>
                <a:gd name="connsiteY7" fmla="*/ 107644 h 208366"/>
                <a:gd name="connsiteX8" fmla="*/ 174489 w 214923"/>
                <a:gd name="connsiteY8" fmla="*/ 188149 h 208366"/>
                <a:gd name="connsiteX9" fmla="*/ 194706 w 214923"/>
                <a:gd name="connsiteY9" fmla="*/ 201627 h 208366"/>
                <a:gd name="connsiteX10" fmla="*/ 214923 w 214923"/>
                <a:gd name="connsiteY10" fmla="*/ 188149 h 208366"/>
                <a:gd name="connsiteX11" fmla="*/ 214923 w 214923"/>
                <a:gd name="connsiteY11" fmla="*/ 107644 h 208366"/>
                <a:gd name="connsiteX12" fmla="*/ 107644 w 214923"/>
                <a:gd name="connsiteY12" fmla="*/ 0 h 20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923" h="208366">
                  <a:moveTo>
                    <a:pt x="107644" y="0"/>
                  </a:moveTo>
                  <a:cubicBezTo>
                    <a:pt x="48267" y="0"/>
                    <a:pt x="0" y="48085"/>
                    <a:pt x="0" y="107644"/>
                  </a:cubicBezTo>
                  <a:lnTo>
                    <a:pt x="0" y="201445"/>
                  </a:lnTo>
                  <a:cubicBezTo>
                    <a:pt x="4918" y="205634"/>
                    <a:pt x="12021" y="208366"/>
                    <a:pt x="20217" y="208366"/>
                  </a:cubicBezTo>
                  <a:cubicBezTo>
                    <a:pt x="28414" y="208366"/>
                    <a:pt x="35335" y="205634"/>
                    <a:pt x="40435" y="201445"/>
                  </a:cubicBezTo>
                  <a:lnTo>
                    <a:pt x="40435" y="107644"/>
                  </a:lnTo>
                  <a:cubicBezTo>
                    <a:pt x="40435" y="70670"/>
                    <a:pt x="70670" y="40617"/>
                    <a:pt x="107462" y="40617"/>
                  </a:cubicBezTo>
                  <a:cubicBezTo>
                    <a:pt x="144436" y="40617"/>
                    <a:pt x="174489" y="70852"/>
                    <a:pt x="174489" y="107644"/>
                  </a:cubicBezTo>
                  <a:lnTo>
                    <a:pt x="174489" y="188149"/>
                  </a:lnTo>
                  <a:cubicBezTo>
                    <a:pt x="174489" y="195434"/>
                    <a:pt x="183413" y="201627"/>
                    <a:pt x="194706" y="201627"/>
                  </a:cubicBezTo>
                  <a:cubicBezTo>
                    <a:pt x="205817" y="201627"/>
                    <a:pt x="214923" y="195617"/>
                    <a:pt x="214923" y="188149"/>
                  </a:cubicBezTo>
                  <a:lnTo>
                    <a:pt x="214923" y="107644"/>
                  </a:lnTo>
                  <a:cubicBezTo>
                    <a:pt x="215105" y="48085"/>
                    <a:pt x="166839" y="0"/>
                    <a:pt x="107644" y="0"/>
                  </a:cubicBezTo>
                  <a:close/>
                </a:path>
              </a:pathLst>
            </a:custGeom>
            <a:solidFill>
              <a:srgbClr val="005696"/>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8" name="Freeform: Shape 47">
              <a:extLst>
                <a:ext uri="{FF2B5EF4-FFF2-40B4-BE49-F238E27FC236}">
                  <a16:creationId xmlns:a16="http://schemas.microsoft.com/office/drawing/2014/main" id="{22EADEE6-AD8C-415D-B12C-F2819F789AC9}"/>
                </a:ext>
              </a:extLst>
            </p:cNvPr>
            <p:cNvSpPr/>
            <p:nvPr/>
          </p:nvSpPr>
          <p:spPr>
            <a:xfrm>
              <a:off x="8608628" y="3803790"/>
              <a:ext cx="100722" cy="167776"/>
            </a:xfrm>
            <a:custGeom>
              <a:avLst/>
              <a:gdLst>
                <a:gd name="connsiteX0" fmla="*/ 69212 w 100722"/>
                <a:gd name="connsiteY0" fmla="*/ 4944 h 167776"/>
                <a:gd name="connsiteX1" fmla="*/ 27139 w 100722"/>
                <a:gd name="connsiteY1" fmla="*/ 70150 h 167776"/>
                <a:gd name="connsiteX2" fmla="*/ 27139 w 100722"/>
                <a:gd name="connsiteY2" fmla="*/ 138998 h 167776"/>
                <a:gd name="connsiteX3" fmla="*/ 10200 w 100722"/>
                <a:gd name="connsiteY3" fmla="*/ 151930 h 167776"/>
                <a:gd name="connsiteX4" fmla="*/ 0 w 100722"/>
                <a:gd name="connsiteY4" fmla="*/ 147377 h 167776"/>
                <a:gd name="connsiteX5" fmla="*/ 0 w 100722"/>
                <a:gd name="connsiteY5" fmla="*/ 160855 h 167776"/>
                <a:gd name="connsiteX6" fmla="*/ 20218 w 100722"/>
                <a:gd name="connsiteY6" fmla="*/ 167776 h 167776"/>
                <a:gd name="connsiteX7" fmla="*/ 26957 w 100722"/>
                <a:gd name="connsiteY7" fmla="*/ 167048 h 167776"/>
                <a:gd name="connsiteX8" fmla="*/ 30964 w 100722"/>
                <a:gd name="connsiteY8" fmla="*/ 166137 h 167776"/>
                <a:gd name="connsiteX9" fmla="*/ 32785 w 100722"/>
                <a:gd name="connsiteY9" fmla="*/ 165408 h 167776"/>
                <a:gd name="connsiteX10" fmla="*/ 35335 w 100722"/>
                <a:gd name="connsiteY10" fmla="*/ 164133 h 167776"/>
                <a:gd name="connsiteX11" fmla="*/ 36610 w 100722"/>
                <a:gd name="connsiteY11" fmla="*/ 163405 h 167776"/>
                <a:gd name="connsiteX12" fmla="*/ 40252 w 100722"/>
                <a:gd name="connsiteY12" fmla="*/ 161037 h 167776"/>
                <a:gd name="connsiteX13" fmla="*/ 40252 w 100722"/>
                <a:gd name="connsiteY13" fmla="*/ 67418 h 167776"/>
                <a:gd name="connsiteX14" fmla="*/ 100722 w 100722"/>
                <a:gd name="connsiteY14" fmla="*/ 573 h 167776"/>
                <a:gd name="connsiteX15" fmla="*/ 69212 w 100722"/>
                <a:gd name="connsiteY15" fmla="*/ 4944 h 16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722" h="167776">
                  <a:moveTo>
                    <a:pt x="69212" y="4944"/>
                  </a:moveTo>
                  <a:cubicBezTo>
                    <a:pt x="43349" y="15872"/>
                    <a:pt x="27139" y="42101"/>
                    <a:pt x="27139" y="70150"/>
                  </a:cubicBezTo>
                  <a:lnTo>
                    <a:pt x="27139" y="138998"/>
                  </a:lnTo>
                  <a:cubicBezTo>
                    <a:pt x="27139" y="147741"/>
                    <a:pt x="18760" y="154298"/>
                    <a:pt x="10200" y="151930"/>
                  </a:cubicBezTo>
                  <a:cubicBezTo>
                    <a:pt x="6011" y="150837"/>
                    <a:pt x="2368" y="149380"/>
                    <a:pt x="0" y="147377"/>
                  </a:cubicBezTo>
                  <a:lnTo>
                    <a:pt x="0" y="160855"/>
                  </a:lnTo>
                  <a:cubicBezTo>
                    <a:pt x="4918" y="165044"/>
                    <a:pt x="12021" y="167776"/>
                    <a:pt x="20218" y="167776"/>
                  </a:cubicBezTo>
                  <a:cubicBezTo>
                    <a:pt x="22403" y="167776"/>
                    <a:pt x="24771" y="167594"/>
                    <a:pt x="26957" y="167048"/>
                  </a:cubicBezTo>
                  <a:cubicBezTo>
                    <a:pt x="28232" y="166866"/>
                    <a:pt x="29506" y="166501"/>
                    <a:pt x="30964" y="166137"/>
                  </a:cubicBezTo>
                  <a:cubicBezTo>
                    <a:pt x="31510" y="165955"/>
                    <a:pt x="32238" y="165772"/>
                    <a:pt x="32785" y="165408"/>
                  </a:cubicBezTo>
                  <a:cubicBezTo>
                    <a:pt x="33695" y="165044"/>
                    <a:pt x="34606" y="164680"/>
                    <a:pt x="35335" y="164133"/>
                  </a:cubicBezTo>
                  <a:cubicBezTo>
                    <a:pt x="35699" y="163951"/>
                    <a:pt x="36245" y="163769"/>
                    <a:pt x="36610" y="163405"/>
                  </a:cubicBezTo>
                  <a:cubicBezTo>
                    <a:pt x="37885" y="162676"/>
                    <a:pt x="38978" y="161765"/>
                    <a:pt x="40252" y="161037"/>
                  </a:cubicBezTo>
                  <a:lnTo>
                    <a:pt x="40252" y="67418"/>
                  </a:lnTo>
                  <a:cubicBezTo>
                    <a:pt x="40252" y="32629"/>
                    <a:pt x="66845" y="3851"/>
                    <a:pt x="100722" y="573"/>
                  </a:cubicBezTo>
                  <a:cubicBezTo>
                    <a:pt x="91069" y="-884"/>
                    <a:pt x="80323" y="391"/>
                    <a:pt x="69212" y="4944"/>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9" name="Freeform: Shape 48">
              <a:extLst>
                <a:ext uri="{FF2B5EF4-FFF2-40B4-BE49-F238E27FC236}">
                  <a16:creationId xmlns:a16="http://schemas.microsoft.com/office/drawing/2014/main" id="{CF7FA0F1-C54A-4BEF-9499-84AE09575E8D}"/>
                </a:ext>
              </a:extLst>
            </p:cNvPr>
            <p:cNvSpPr/>
            <p:nvPr/>
          </p:nvSpPr>
          <p:spPr>
            <a:xfrm>
              <a:off x="8709719" y="3763384"/>
              <a:ext cx="114018" cy="208002"/>
            </a:xfrm>
            <a:custGeom>
              <a:avLst/>
              <a:gdLst>
                <a:gd name="connsiteX0" fmla="*/ 6739 w 114018"/>
                <a:gd name="connsiteY0" fmla="*/ 0 h 208002"/>
                <a:gd name="connsiteX1" fmla="*/ 0 w 114018"/>
                <a:gd name="connsiteY1" fmla="*/ 364 h 208002"/>
                <a:gd name="connsiteX2" fmla="*/ 100723 w 114018"/>
                <a:gd name="connsiteY2" fmla="*/ 107462 h 208002"/>
                <a:gd name="connsiteX3" fmla="*/ 100723 w 114018"/>
                <a:gd name="connsiteY3" fmla="*/ 179224 h 208002"/>
                <a:gd name="connsiteX4" fmla="*/ 83784 w 114018"/>
                <a:gd name="connsiteY4" fmla="*/ 192156 h 208002"/>
                <a:gd name="connsiteX5" fmla="*/ 73584 w 114018"/>
                <a:gd name="connsiteY5" fmla="*/ 187603 h 208002"/>
                <a:gd name="connsiteX6" fmla="*/ 73584 w 114018"/>
                <a:gd name="connsiteY6" fmla="*/ 201081 h 208002"/>
                <a:gd name="connsiteX7" fmla="*/ 93801 w 114018"/>
                <a:gd name="connsiteY7" fmla="*/ 208002 h 208002"/>
                <a:gd name="connsiteX8" fmla="*/ 114018 w 114018"/>
                <a:gd name="connsiteY8" fmla="*/ 201081 h 208002"/>
                <a:gd name="connsiteX9" fmla="*/ 114018 w 114018"/>
                <a:gd name="connsiteY9" fmla="*/ 107462 h 208002"/>
                <a:gd name="connsiteX10" fmla="*/ 6739 w 114018"/>
                <a:gd name="connsiteY10" fmla="*/ 0 h 20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018" h="208002">
                  <a:moveTo>
                    <a:pt x="6739" y="0"/>
                  </a:moveTo>
                  <a:cubicBezTo>
                    <a:pt x="4553" y="0"/>
                    <a:pt x="2185" y="182"/>
                    <a:pt x="0" y="364"/>
                  </a:cubicBezTo>
                  <a:cubicBezTo>
                    <a:pt x="56280" y="4007"/>
                    <a:pt x="100723" y="50453"/>
                    <a:pt x="100723" y="107462"/>
                  </a:cubicBezTo>
                  <a:lnTo>
                    <a:pt x="100723" y="179224"/>
                  </a:lnTo>
                  <a:cubicBezTo>
                    <a:pt x="100723" y="187967"/>
                    <a:pt x="92344" y="194524"/>
                    <a:pt x="83784" y="192156"/>
                  </a:cubicBezTo>
                  <a:cubicBezTo>
                    <a:pt x="79594" y="191063"/>
                    <a:pt x="75952" y="189606"/>
                    <a:pt x="73584" y="187603"/>
                  </a:cubicBezTo>
                  <a:lnTo>
                    <a:pt x="73584" y="201081"/>
                  </a:lnTo>
                  <a:cubicBezTo>
                    <a:pt x="78501" y="205270"/>
                    <a:pt x="85787" y="208002"/>
                    <a:pt x="93801" y="208002"/>
                  </a:cubicBezTo>
                  <a:cubicBezTo>
                    <a:pt x="101815" y="208002"/>
                    <a:pt x="108919" y="205270"/>
                    <a:pt x="114018" y="201081"/>
                  </a:cubicBezTo>
                  <a:lnTo>
                    <a:pt x="114018" y="107462"/>
                  </a:lnTo>
                  <a:cubicBezTo>
                    <a:pt x="114200" y="48085"/>
                    <a:pt x="65934" y="0"/>
                    <a:pt x="6739" y="0"/>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sp>
        <p:nvSpPr>
          <p:cNvPr id="50" name="TextBox 49">
            <a:extLst>
              <a:ext uri="{FF2B5EF4-FFF2-40B4-BE49-F238E27FC236}">
                <a16:creationId xmlns:a16="http://schemas.microsoft.com/office/drawing/2014/main" id="{8C19A8F6-E444-4FD4-8205-648434D836F9}"/>
              </a:ext>
            </a:extLst>
          </p:cNvPr>
          <p:cNvSpPr txBox="1"/>
          <p:nvPr/>
        </p:nvSpPr>
        <p:spPr>
          <a:xfrm>
            <a:off x="6808992" y="4993208"/>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100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Forefront of cloud native innovation</a:t>
            </a:r>
          </a:p>
        </p:txBody>
      </p:sp>
      <p:pic>
        <p:nvPicPr>
          <p:cNvPr id="54" name="Graphic 53">
            <a:extLst>
              <a:ext uri="{FF2B5EF4-FFF2-40B4-BE49-F238E27FC236}">
                <a16:creationId xmlns:a16="http://schemas.microsoft.com/office/drawing/2014/main" id="{3047D69E-DB94-4B39-95DA-B14553769325}"/>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60481" y="5457217"/>
            <a:ext cx="272404" cy="271413"/>
          </a:xfrm>
          <a:prstGeom prst="rect">
            <a:avLst/>
          </a:prstGeom>
        </p:spPr>
      </p:pic>
      <p:grpSp>
        <p:nvGrpSpPr>
          <p:cNvPr id="71" name="nodes">
            <a:extLst>
              <a:ext uri="{FF2B5EF4-FFF2-40B4-BE49-F238E27FC236}">
                <a16:creationId xmlns:a16="http://schemas.microsoft.com/office/drawing/2014/main" id="{EC4DC30B-E380-444A-89DB-E9701884CE7A}"/>
              </a:ext>
              <a:ext uri="{C183D7F6-B498-43B3-948B-1728B52AA6E4}">
                <adec:decorative xmlns:adec="http://schemas.microsoft.com/office/drawing/2017/decorative" val="1"/>
              </a:ext>
            </a:extLst>
          </p:cNvPr>
          <p:cNvGrpSpPr>
            <a:grpSpLocks noChangeAspect="1"/>
          </p:cNvGrpSpPr>
          <p:nvPr/>
        </p:nvGrpSpPr>
        <p:grpSpPr bwMode="auto">
          <a:xfrm>
            <a:off x="6375397" y="4966503"/>
            <a:ext cx="326950" cy="325922"/>
            <a:chOff x="1016" y="765"/>
            <a:chExt cx="318" cy="317"/>
          </a:xfrm>
        </p:grpSpPr>
        <p:sp>
          <p:nvSpPr>
            <p:cNvPr id="72" name="AutoShape 3">
              <a:extLst>
                <a:ext uri="{FF2B5EF4-FFF2-40B4-BE49-F238E27FC236}">
                  <a16:creationId xmlns:a16="http://schemas.microsoft.com/office/drawing/2014/main" id="{B5C9D6F3-0741-442E-946F-58A6FD53C0D0}"/>
                </a:ext>
                <a:ext uri="{C183D7F6-B498-43B3-948B-1728B52AA6E4}">
                  <adec:decorative xmlns:adec="http://schemas.microsoft.com/office/drawing/2017/decorative" val="1"/>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5">
              <a:extLst>
                <a:ext uri="{FF2B5EF4-FFF2-40B4-BE49-F238E27FC236}">
                  <a16:creationId xmlns:a16="http://schemas.microsoft.com/office/drawing/2014/main" id="{04733FFC-CB52-4361-A067-96D2772D1414}"/>
                </a:ext>
                <a:ext uri="{C183D7F6-B498-43B3-948B-1728B52AA6E4}">
                  <adec:decorative xmlns:adec="http://schemas.microsoft.com/office/drawing/2017/decorative" val="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4" name="Freeform 6">
              <a:extLst>
                <a:ext uri="{FF2B5EF4-FFF2-40B4-BE49-F238E27FC236}">
                  <a16:creationId xmlns:a16="http://schemas.microsoft.com/office/drawing/2014/main" id="{346CB020-B486-4EFB-ADA9-E144DCECEB59}"/>
                </a:ext>
                <a:ext uri="{C183D7F6-B498-43B3-948B-1728B52AA6E4}">
                  <adec:decorative xmlns:adec="http://schemas.microsoft.com/office/drawing/2017/decorative" val="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5" name="Freeform 7">
              <a:extLst>
                <a:ext uri="{FF2B5EF4-FFF2-40B4-BE49-F238E27FC236}">
                  <a16:creationId xmlns:a16="http://schemas.microsoft.com/office/drawing/2014/main" id="{98341D76-07FD-4547-A91D-BAA0868A4708}"/>
                </a:ext>
                <a:ext uri="{C183D7F6-B498-43B3-948B-1728B52AA6E4}">
                  <adec:decorative xmlns:adec="http://schemas.microsoft.com/office/drawing/2017/decorative" val="1"/>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6" name="Freeform 8">
              <a:extLst>
                <a:ext uri="{FF2B5EF4-FFF2-40B4-BE49-F238E27FC236}">
                  <a16:creationId xmlns:a16="http://schemas.microsoft.com/office/drawing/2014/main" id="{7072BC88-2D32-4996-9F9F-0E2CA93D1E57}"/>
                </a:ext>
                <a:ext uri="{C183D7F6-B498-43B3-948B-1728B52AA6E4}">
                  <adec:decorative xmlns:adec="http://schemas.microsoft.com/office/drawing/2017/decorative" val="1"/>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7" name="Freeform 9">
              <a:extLst>
                <a:ext uri="{FF2B5EF4-FFF2-40B4-BE49-F238E27FC236}">
                  <a16:creationId xmlns:a16="http://schemas.microsoft.com/office/drawing/2014/main" id="{32A36EDF-87EA-4098-8DD3-F46FE9B4FB97}"/>
                </a:ext>
                <a:ext uri="{C183D7F6-B498-43B3-948B-1728B52AA6E4}">
                  <adec:decorative xmlns:adec="http://schemas.microsoft.com/office/drawing/2017/decorative" val="1"/>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8" name="Freeform 10">
              <a:extLst>
                <a:ext uri="{FF2B5EF4-FFF2-40B4-BE49-F238E27FC236}">
                  <a16:creationId xmlns:a16="http://schemas.microsoft.com/office/drawing/2014/main" id="{C65FAC29-B897-45BC-ABE9-C3F5D3048EB1}"/>
                </a:ext>
                <a:ext uri="{C183D7F6-B498-43B3-948B-1728B52AA6E4}">
                  <adec:decorative xmlns:adec="http://schemas.microsoft.com/office/drawing/2017/decorative" val="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9" name="Oval 11">
              <a:extLst>
                <a:ext uri="{FF2B5EF4-FFF2-40B4-BE49-F238E27FC236}">
                  <a16:creationId xmlns:a16="http://schemas.microsoft.com/office/drawing/2014/main" id="{6B599973-5DD0-4BF1-B1E4-E42A0CB00179}"/>
                </a:ext>
                <a:ext uri="{C183D7F6-B498-43B3-948B-1728B52AA6E4}">
                  <adec:decorative xmlns:adec="http://schemas.microsoft.com/office/drawing/2017/decorative" val="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0" name="Oval 12">
              <a:extLst>
                <a:ext uri="{FF2B5EF4-FFF2-40B4-BE49-F238E27FC236}">
                  <a16:creationId xmlns:a16="http://schemas.microsoft.com/office/drawing/2014/main" id="{CEADFCEE-9EF4-4DF3-A55D-B7D1962AB6DD}"/>
                </a:ext>
                <a:ext uri="{C183D7F6-B498-43B3-948B-1728B52AA6E4}">
                  <adec:decorative xmlns:adec="http://schemas.microsoft.com/office/drawing/2017/decorative" val="1"/>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1" name="Oval 13">
              <a:extLst>
                <a:ext uri="{FF2B5EF4-FFF2-40B4-BE49-F238E27FC236}">
                  <a16:creationId xmlns:a16="http://schemas.microsoft.com/office/drawing/2014/main" id="{0ABA81D8-34A2-469A-8ED7-684099E3349F}"/>
                </a:ext>
                <a:ext uri="{C183D7F6-B498-43B3-948B-1728B52AA6E4}">
                  <adec:decorative xmlns:adec="http://schemas.microsoft.com/office/drawing/2017/decorative" val="1"/>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2" name="Oval 14">
              <a:extLst>
                <a:ext uri="{FF2B5EF4-FFF2-40B4-BE49-F238E27FC236}">
                  <a16:creationId xmlns:a16="http://schemas.microsoft.com/office/drawing/2014/main" id="{DFA3E914-8A9F-479D-B355-A75D363A6CC1}"/>
                </a:ext>
                <a:ext uri="{C183D7F6-B498-43B3-948B-1728B52AA6E4}">
                  <adec:decorative xmlns:adec="http://schemas.microsoft.com/office/drawing/2017/decorative" val="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3" name="Freeform 15">
              <a:extLst>
                <a:ext uri="{FF2B5EF4-FFF2-40B4-BE49-F238E27FC236}">
                  <a16:creationId xmlns:a16="http://schemas.microsoft.com/office/drawing/2014/main" id="{78B8385B-AA30-456C-9573-F3A51E8DEE0A}"/>
                </a:ext>
                <a:ext uri="{C183D7F6-B498-43B3-948B-1728B52AA6E4}">
                  <adec:decorative xmlns:adec="http://schemas.microsoft.com/office/drawing/2017/decorative" val="1"/>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4" name="Freeform 16">
              <a:extLst>
                <a:ext uri="{FF2B5EF4-FFF2-40B4-BE49-F238E27FC236}">
                  <a16:creationId xmlns:a16="http://schemas.microsoft.com/office/drawing/2014/main" id="{FFC8D0BF-5AC5-4D34-A95F-F2B79270282B}"/>
                </a:ext>
                <a:ext uri="{C183D7F6-B498-43B3-948B-1728B52AA6E4}">
                  <adec:decorative xmlns:adec="http://schemas.microsoft.com/office/drawing/2017/decorative" val="1"/>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5" name="Freeform 17">
              <a:extLst>
                <a:ext uri="{FF2B5EF4-FFF2-40B4-BE49-F238E27FC236}">
                  <a16:creationId xmlns:a16="http://schemas.microsoft.com/office/drawing/2014/main" id="{BBD9A4F0-A277-4ECE-AB4B-EE71097327F9}"/>
                </a:ext>
                <a:ext uri="{C183D7F6-B498-43B3-948B-1728B52AA6E4}">
                  <adec:decorative xmlns:adec="http://schemas.microsoft.com/office/drawing/2017/decorative" val="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6" name="Oval 18">
              <a:extLst>
                <a:ext uri="{FF2B5EF4-FFF2-40B4-BE49-F238E27FC236}">
                  <a16:creationId xmlns:a16="http://schemas.microsoft.com/office/drawing/2014/main" id="{CE37E9F7-C280-4B07-AB34-90EB457B941A}"/>
                </a:ext>
                <a:ext uri="{C183D7F6-B498-43B3-948B-1728B52AA6E4}">
                  <adec:decorative xmlns:adec="http://schemas.microsoft.com/office/drawing/2017/decorative" val="1"/>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sp>
        <p:nvSpPr>
          <p:cNvPr id="87" name="TextBox 86">
            <a:extLst>
              <a:ext uri="{FF2B5EF4-FFF2-40B4-BE49-F238E27FC236}">
                <a16:creationId xmlns:a16="http://schemas.microsoft.com/office/drawing/2014/main" id="{457570EA-DF51-4820-8775-7FAB3DBF6787}"/>
              </a:ext>
            </a:extLst>
          </p:cNvPr>
          <p:cNvSpPr txBox="1"/>
          <p:nvPr/>
        </p:nvSpPr>
        <p:spPr>
          <a:xfrm>
            <a:off x="6811472" y="5471575"/>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100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Present in more regions than any other cloud provider</a:t>
            </a:r>
          </a:p>
        </p:txBody>
      </p:sp>
      <p:sp>
        <p:nvSpPr>
          <p:cNvPr id="3" name="TextBox 2">
            <a:extLst>
              <a:ext uri="{FF2B5EF4-FFF2-40B4-BE49-F238E27FC236}">
                <a16:creationId xmlns:a16="http://schemas.microsoft.com/office/drawing/2014/main" id="{147F762A-A8BA-D315-071C-FCBAD7DDC661}"/>
              </a:ext>
            </a:extLst>
          </p:cNvPr>
          <p:cNvSpPr txBox="1"/>
          <p:nvPr/>
        </p:nvSpPr>
        <p:spPr>
          <a:xfrm>
            <a:off x="6808992" y="5863667"/>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100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Consistent across cloud, heavy and light edge</a:t>
            </a:r>
          </a:p>
        </p:txBody>
      </p:sp>
      <p:pic>
        <p:nvPicPr>
          <p:cNvPr id="7" name="Graphic 6" descr="Scales of justice with solid fill">
            <a:extLst>
              <a:ext uri="{FF2B5EF4-FFF2-40B4-BE49-F238E27FC236}">
                <a16:creationId xmlns:a16="http://schemas.microsoft.com/office/drawing/2014/main" id="{B305EFC9-3CF4-2B16-CFCF-F7E999A0EB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08260" y="5809340"/>
            <a:ext cx="354901" cy="354901"/>
          </a:xfrm>
          <a:prstGeom prst="rect">
            <a:avLst/>
          </a:prstGeom>
        </p:spPr>
      </p:pic>
    </p:spTree>
    <p:extLst>
      <p:ext uri="{BB962C8B-B14F-4D97-AF65-F5344CB8AC3E}">
        <p14:creationId xmlns:p14="http://schemas.microsoft.com/office/powerpoint/2010/main" val="14432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80DCD01-7329-4E0A-B8DE-81509B77F066}"/>
              </a:ext>
            </a:extLst>
          </p:cNvPr>
          <p:cNvSpPr txBox="1">
            <a:spLocks noGrp="1"/>
          </p:cNvSpPr>
          <p:nvPr>
            <p:ph type="title"/>
          </p:nvPr>
        </p:nvSpPr>
        <p:spPr>
          <a:xfrm>
            <a:off x="7508792" y="675443"/>
            <a:ext cx="3074034" cy="1311114"/>
          </a:xfrm>
          <a:prstGeom prst="rect">
            <a:avLst/>
          </a:prstGeom>
          <a:noFill/>
          <a:ln>
            <a:noFill/>
            <a:prstDash/>
          </a:ln>
          <a:effectLst/>
        </p:spPr>
        <p:txBody>
          <a:bodyPr rot="0" spcFirstLastPara="0" vertOverflow="overflow" horzOverflow="overflow" vert="horz" wrap="none" lIns="0" tIns="45713" rIns="91427" bIns="45713"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lnSpc>
                <a:spcPct val="90000"/>
              </a:lnSpc>
              <a:defRPr/>
            </a:pPr>
            <a:r>
              <a:rPr lang="en-US" sz="4400" dirty="0">
                <a:latin typeface="Segoe UI Semibold"/>
                <a:ea typeface="+mj-lt"/>
                <a:cs typeface="Segoe UI Semibold"/>
              </a:rPr>
              <a:t>Azure </a:t>
            </a:r>
            <a:br>
              <a:rPr lang="en-US" sz="4400" dirty="0">
                <a:latin typeface="Segoe UI Semibold"/>
                <a:ea typeface="+mj-lt"/>
                <a:cs typeface="Segoe UI Semibold"/>
              </a:rPr>
            </a:br>
            <a:r>
              <a:rPr lang="en-US" sz="4400" dirty="0">
                <a:latin typeface="Segoe UI Semibold"/>
                <a:ea typeface="+mj-lt"/>
                <a:cs typeface="Segoe UI Semibold"/>
              </a:rPr>
              <a:t>App Service</a:t>
            </a:r>
          </a:p>
        </p:txBody>
      </p:sp>
      <p:cxnSp>
        <p:nvCxnSpPr>
          <p:cNvPr id="22" name="Straight Connector 21">
            <a:extLst>
              <a:ext uri="{FF2B5EF4-FFF2-40B4-BE49-F238E27FC236}">
                <a16:creationId xmlns:a16="http://schemas.microsoft.com/office/drawing/2014/main" id="{70B8AE1C-E78E-4F42-AD3F-56893B71813E}"/>
              </a:ext>
              <a:ext uri="{C183D7F6-B498-43B3-948B-1728B52AA6E4}">
                <adec:decorative xmlns:adec="http://schemas.microsoft.com/office/drawing/2017/decorative" val="1"/>
              </a:ext>
            </a:extLst>
          </p:cNvPr>
          <p:cNvCxnSpPr>
            <a:cxnSpLocks/>
          </p:cNvCxnSpPr>
          <p:nvPr/>
        </p:nvCxnSpPr>
        <p:spPr>
          <a:xfrm flipH="1">
            <a:off x="6496333" y="3121116"/>
            <a:ext cx="1563" cy="3394860"/>
          </a:xfrm>
          <a:prstGeom prst="line">
            <a:avLst/>
          </a:prstGeom>
          <a:ln w="12700">
            <a:gradFill>
              <a:gsLst>
                <a:gs pos="0">
                  <a:schemeClr val="bg1">
                    <a:lumMod val="50000"/>
                    <a:lumOff val="50000"/>
                    <a:alpha val="0"/>
                  </a:schemeClr>
                </a:gs>
                <a:gs pos="46000">
                  <a:schemeClr val="tx1">
                    <a:lumMod val="65000"/>
                  </a:schemeClr>
                </a:gs>
                <a:gs pos="100000">
                  <a:schemeClr val="bg1">
                    <a:lumMod val="50000"/>
                    <a:lumOff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EED6F9E-C0DA-4A24-87B3-7FBE70003BE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68118" y="-136290"/>
            <a:ext cx="7727717" cy="5807438"/>
          </a:xfrm>
          <a:prstGeom prst="rect">
            <a:avLst/>
          </a:prstGeom>
        </p:spPr>
      </p:pic>
      <p:sp>
        <p:nvSpPr>
          <p:cNvPr id="5" name="Rectangle: Rounded Corners 4">
            <a:extLst>
              <a:ext uri="{FF2B5EF4-FFF2-40B4-BE49-F238E27FC236}">
                <a16:creationId xmlns:a16="http://schemas.microsoft.com/office/drawing/2014/main" id="{A0F42EAC-9CD9-4C56-BB02-02D3B8C7CFAD}"/>
              </a:ext>
              <a:ext uri="{C183D7F6-B498-43B3-948B-1728B52AA6E4}">
                <adec:decorative xmlns:adec="http://schemas.microsoft.com/office/drawing/2017/decorative" val="1"/>
              </a:ext>
            </a:extLst>
          </p:cNvPr>
          <p:cNvSpPr/>
          <p:nvPr/>
        </p:nvSpPr>
        <p:spPr bwMode="auto">
          <a:xfrm>
            <a:off x="3782184" y="958788"/>
            <a:ext cx="204157" cy="166146"/>
          </a:xfrm>
          <a:prstGeom prst="roundRect">
            <a:avLst>
              <a:gd name="adj" fmla="val 3107"/>
            </a:avLst>
          </a:prstGeom>
          <a:no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nvGrpSpPr>
          <p:cNvPr id="16" name="availability zones" descr="availability zones">
            <a:extLst>
              <a:ext uri="{FF2B5EF4-FFF2-40B4-BE49-F238E27FC236}">
                <a16:creationId xmlns:a16="http://schemas.microsoft.com/office/drawing/2014/main" id="{0D4FA211-1DD8-4C94-8337-FBB24AEF9F49}"/>
              </a:ext>
            </a:extLst>
          </p:cNvPr>
          <p:cNvGrpSpPr>
            <a:grpSpLocks noChangeAspect="1"/>
          </p:cNvGrpSpPr>
          <p:nvPr/>
        </p:nvGrpSpPr>
        <p:grpSpPr bwMode="auto">
          <a:xfrm>
            <a:off x="6328859" y="3947504"/>
            <a:ext cx="346141" cy="313339"/>
            <a:chOff x="3409" y="755"/>
            <a:chExt cx="306" cy="277"/>
          </a:xfrm>
        </p:grpSpPr>
        <p:sp>
          <p:nvSpPr>
            <p:cNvPr id="17" name="AutoShape 109">
              <a:extLst>
                <a:ext uri="{FF2B5EF4-FFF2-40B4-BE49-F238E27FC236}">
                  <a16:creationId xmlns:a16="http://schemas.microsoft.com/office/drawing/2014/main" id="{7CEDC5E0-B3E8-4803-8640-A81D99F3ADEC}"/>
                </a:ext>
              </a:extLst>
            </p:cNvPr>
            <p:cNvSpPr>
              <a:spLocks noChangeAspect="1" noChangeArrowheads="1" noTextEdit="1"/>
            </p:cNvSpPr>
            <p:nvPr/>
          </p:nvSpPr>
          <p:spPr bwMode="auto">
            <a:xfrm>
              <a:off x="3413" y="760"/>
              <a:ext cx="29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111">
              <a:extLst>
                <a:ext uri="{FF2B5EF4-FFF2-40B4-BE49-F238E27FC236}">
                  <a16:creationId xmlns:a16="http://schemas.microsoft.com/office/drawing/2014/main" id="{D2542F76-07C2-4D83-8D28-CB1B979F3B32}"/>
                </a:ext>
              </a:extLst>
            </p:cNvPr>
            <p:cNvSpPr>
              <a:spLocks/>
            </p:cNvSpPr>
            <p:nvPr/>
          </p:nvSpPr>
          <p:spPr bwMode="auto">
            <a:xfrm>
              <a:off x="3435" y="955"/>
              <a:ext cx="52" cy="51"/>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4"/>
                    <a:pt x="66" y="43"/>
                    <a:pt x="54" y="54"/>
                  </a:cubicBezTo>
                  <a:cubicBezTo>
                    <a:pt x="42" y="66"/>
                    <a:pt x="23" y="66"/>
                    <a:pt x="11" y="54"/>
                  </a:cubicBezTo>
                  <a:cubicBezTo>
                    <a:pt x="0" y="43"/>
                    <a:pt x="0" y="24"/>
                    <a:pt x="11"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9" name="Freeform 112">
              <a:extLst>
                <a:ext uri="{FF2B5EF4-FFF2-40B4-BE49-F238E27FC236}">
                  <a16:creationId xmlns:a16="http://schemas.microsoft.com/office/drawing/2014/main" id="{8501C15C-9AC1-42A6-85E1-49D1CDABD4E0}"/>
                </a:ext>
              </a:extLst>
            </p:cNvPr>
            <p:cNvSpPr>
              <a:spLocks noEditPoints="1"/>
            </p:cNvSpPr>
            <p:nvPr/>
          </p:nvSpPr>
          <p:spPr bwMode="auto">
            <a:xfrm>
              <a:off x="3409" y="889"/>
              <a:ext cx="146" cy="143"/>
            </a:xfrm>
            <a:custGeom>
              <a:avLst/>
              <a:gdLst>
                <a:gd name="T0" fmla="*/ 181 w 189"/>
                <a:gd name="T1" fmla="*/ 104 h 186"/>
                <a:gd name="T2" fmla="*/ 153 w 189"/>
                <a:gd name="T3" fmla="*/ 104 h 186"/>
                <a:gd name="T4" fmla="*/ 147 w 189"/>
                <a:gd name="T5" fmla="*/ 114 h 186"/>
                <a:gd name="T6" fmla="*/ 127 w 189"/>
                <a:gd name="T7" fmla="*/ 114 h 186"/>
                <a:gd name="T8" fmla="*/ 110 w 189"/>
                <a:gd name="T9" fmla="*/ 76 h 186"/>
                <a:gd name="T10" fmla="*/ 89 w 189"/>
                <a:gd name="T11" fmla="*/ 63 h 186"/>
                <a:gd name="T12" fmla="*/ 102 w 189"/>
                <a:gd name="T13" fmla="*/ 41 h 186"/>
                <a:gd name="T14" fmla="*/ 113 w 189"/>
                <a:gd name="T15" fmla="*/ 42 h 186"/>
                <a:gd name="T16" fmla="*/ 128 w 189"/>
                <a:gd name="T17" fmla="*/ 18 h 186"/>
                <a:gd name="T18" fmla="*/ 104 w 189"/>
                <a:gd name="T19" fmla="*/ 2 h 186"/>
                <a:gd name="T20" fmla="*/ 89 w 189"/>
                <a:gd name="T21" fmla="*/ 27 h 186"/>
                <a:gd name="T22" fmla="*/ 94 w 189"/>
                <a:gd name="T23" fmla="*/ 36 h 186"/>
                <a:gd name="T24" fmla="*/ 79 w 189"/>
                <a:gd name="T25" fmla="*/ 60 h 186"/>
                <a:gd name="T26" fmla="*/ 24 w 189"/>
                <a:gd name="T27" fmla="*/ 76 h 186"/>
                <a:gd name="T28" fmla="*/ 24 w 189"/>
                <a:gd name="T29" fmla="*/ 162 h 186"/>
                <a:gd name="T30" fmla="*/ 110 w 189"/>
                <a:gd name="T31" fmla="*/ 162 h 186"/>
                <a:gd name="T32" fmla="*/ 127 w 189"/>
                <a:gd name="T33" fmla="*/ 124 h 186"/>
                <a:gd name="T34" fmla="*/ 147 w 189"/>
                <a:gd name="T35" fmla="*/ 124 h 186"/>
                <a:gd name="T36" fmla="*/ 153 w 189"/>
                <a:gd name="T37" fmla="*/ 133 h 186"/>
                <a:gd name="T38" fmla="*/ 181 w 189"/>
                <a:gd name="T39" fmla="*/ 133 h 186"/>
                <a:gd name="T40" fmla="*/ 181 w 189"/>
                <a:gd name="T41" fmla="*/ 104 h 186"/>
                <a:gd name="T42" fmla="*/ 100 w 189"/>
                <a:gd name="T43" fmla="*/ 153 h 186"/>
                <a:gd name="T44" fmla="*/ 33 w 189"/>
                <a:gd name="T45" fmla="*/ 153 h 186"/>
                <a:gd name="T46" fmla="*/ 33 w 189"/>
                <a:gd name="T47" fmla="*/ 86 h 186"/>
                <a:gd name="T48" fmla="*/ 100 w 189"/>
                <a:gd name="T49" fmla="*/ 86 h 186"/>
                <a:gd name="T50" fmla="*/ 100 w 189"/>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86">
                  <a:moveTo>
                    <a:pt x="181" y="104"/>
                  </a:moveTo>
                  <a:cubicBezTo>
                    <a:pt x="173" y="97"/>
                    <a:pt x="160" y="97"/>
                    <a:pt x="153" y="104"/>
                  </a:cubicBezTo>
                  <a:cubicBezTo>
                    <a:pt x="150" y="107"/>
                    <a:pt x="148" y="110"/>
                    <a:pt x="147" y="114"/>
                  </a:cubicBezTo>
                  <a:cubicBezTo>
                    <a:pt x="127" y="114"/>
                    <a:pt x="127" y="114"/>
                    <a:pt x="127" y="114"/>
                  </a:cubicBezTo>
                  <a:cubicBezTo>
                    <a:pt x="126" y="100"/>
                    <a:pt x="120" y="87"/>
                    <a:pt x="110" y="76"/>
                  </a:cubicBezTo>
                  <a:cubicBezTo>
                    <a:pt x="104" y="70"/>
                    <a:pt x="97" y="66"/>
                    <a:pt x="89" y="63"/>
                  </a:cubicBezTo>
                  <a:cubicBezTo>
                    <a:pt x="102" y="41"/>
                    <a:pt x="102" y="41"/>
                    <a:pt x="102" y="41"/>
                  </a:cubicBezTo>
                  <a:cubicBezTo>
                    <a:pt x="106" y="42"/>
                    <a:pt x="109" y="43"/>
                    <a:pt x="113" y="42"/>
                  </a:cubicBezTo>
                  <a:cubicBezTo>
                    <a:pt x="124" y="39"/>
                    <a:pt x="131" y="28"/>
                    <a:pt x="128" y="18"/>
                  </a:cubicBezTo>
                  <a:cubicBezTo>
                    <a:pt x="126" y="7"/>
                    <a:pt x="115" y="0"/>
                    <a:pt x="104" y="2"/>
                  </a:cubicBezTo>
                  <a:cubicBezTo>
                    <a:pt x="93" y="5"/>
                    <a:pt x="86" y="16"/>
                    <a:pt x="89" y="27"/>
                  </a:cubicBezTo>
                  <a:cubicBezTo>
                    <a:pt x="90" y="30"/>
                    <a:pt x="92" y="34"/>
                    <a:pt x="94" y="36"/>
                  </a:cubicBezTo>
                  <a:cubicBezTo>
                    <a:pt x="79" y="60"/>
                    <a:pt x="79" y="60"/>
                    <a:pt x="79" y="60"/>
                  </a:cubicBezTo>
                  <a:cubicBezTo>
                    <a:pt x="60" y="55"/>
                    <a:pt x="39" y="61"/>
                    <a:pt x="24" y="76"/>
                  </a:cubicBezTo>
                  <a:cubicBezTo>
                    <a:pt x="0" y="100"/>
                    <a:pt x="0" y="138"/>
                    <a:pt x="24" y="162"/>
                  </a:cubicBezTo>
                  <a:cubicBezTo>
                    <a:pt x="48" y="186"/>
                    <a:pt x="86" y="186"/>
                    <a:pt x="110" y="162"/>
                  </a:cubicBezTo>
                  <a:cubicBezTo>
                    <a:pt x="121" y="151"/>
                    <a:pt x="126" y="138"/>
                    <a:pt x="127" y="124"/>
                  </a:cubicBezTo>
                  <a:cubicBezTo>
                    <a:pt x="147" y="124"/>
                    <a:pt x="147" y="124"/>
                    <a:pt x="147" y="124"/>
                  </a:cubicBezTo>
                  <a:cubicBezTo>
                    <a:pt x="148" y="127"/>
                    <a:pt x="150" y="130"/>
                    <a:pt x="153" y="133"/>
                  </a:cubicBezTo>
                  <a:cubicBezTo>
                    <a:pt x="160" y="141"/>
                    <a:pt x="173" y="141"/>
                    <a:pt x="181" y="133"/>
                  </a:cubicBezTo>
                  <a:cubicBezTo>
                    <a:pt x="189" y="125"/>
                    <a:pt x="189" y="112"/>
                    <a:pt x="181" y="104"/>
                  </a:cubicBezTo>
                  <a:close/>
                  <a:moveTo>
                    <a:pt x="100" y="153"/>
                  </a:moveTo>
                  <a:cubicBezTo>
                    <a:pt x="82" y="171"/>
                    <a:pt x="52" y="171"/>
                    <a:pt x="33" y="153"/>
                  </a:cubicBezTo>
                  <a:cubicBezTo>
                    <a:pt x="15" y="134"/>
                    <a:pt x="15" y="104"/>
                    <a:pt x="33" y="86"/>
                  </a:cubicBezTo>
                  <a:cubicBezTo>
                    <a:pt x="52" y="67"/>
                    <a:pt x="82" y="67"/>
                    <a:pt x="100" y="86"/>
                  </a:cubicBezTo>
                  <a:cubicBezTo>
                    <a:pt x="119" y="104"/>
                    <a:pt x="119" y="134"/>
                    <a:pt x="100"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0" name="Freeform 113">
              <a:extLst>
                <a:ext uri="{FF2B5EF4-FFF2-40B4-BE49-F238E27FC236}">
                  <a16:creationId xmlns:a16="http://schemas.microsoft.com/office/drawing/2014/main" id="{773DC13C-94E8-4D51-BABB-97C3297F9933}"/>
                </a:ext>
              </a:extLst>
            </p:cNvPr>
            <p:cNvSpPr>
              <a:spLocks/>
            </p:cNvSpPr>
            <p:nvPr/>
          </p:nvSpPr>
          <p:spPr bwMode="auto">
            <a:xfrm>
              <a:off x="3537" y="782"/>
              <a:ext cx="51" cy="50"/>
            </a:xfrm>
            <a:custGeom>
              <a:avLst/>
              <a:gdLst>
                <a:gd name="T0" fmla="*/ 11 w 66"/>
                <a:gd name="T1" fmla="*/ 11 h 65"/>
                <a:gd name="T2" fmla="*/ 54 w 66"/>
                <a:gd name="T3" fmla="*/ 11 h 65"/>
                <a:gd name="T4" fmla="*/ 54 w 66"/>
                <a:gd name="T5" fmla="*/ 54 h 65"/>
                <a:gd name="T6" fmla="*/ 11 w 66"/>
                <a:gd name="T7" fmla="*/ 54 h 65"/>
                <a:gd name="T8" fmla="*/ 11 w 66"/>
                <a:gd name="T9" fmla="*/ 11 h 65"/>
              </a:gdLst>
              <a:ahLst/>
              <a:cxnLst>
                <a:cxn ang="0">
                  <a:pos x="T0" y="T1"/>
                </a:cxn>
                <a:cxn ang="0">
                  <a:pos x="T2" y="T3"/>
                </a:cxn>
                <a:cxn ang="0">
                  <a:pos x="T4" y="T5"/>
                </a:cxn>
                <a:cxn ang="0">
                  <a:pos x="T6" y="T7"/>
                </a:cxn>
                <a:cxn ang="0">
                  <a:pos x="T8" y="T9"/>
                </a:cxn>
              </a:cxnLst>
              <a:rect l="0" t="0" r="r" b="b"/>
              <a:pathLst>
                <a:path w="66" h="65">
                  <a:moveTo>
                    <a:pt x="11" y="11"/>
                  </a:moveTo>
                  <a:cubicBezTo>
                    <a:pt x="23" y="0"/>
                    <a:pt x="42" y="0"/>
                    <a:pt x="54" y="11"/>
                  </a:cubicBezTo>
                  <a:cubicBezTo>
                    <a:pt x="66" y="23"/>
                    <a:pt x="66" y="42"/>
                    <a:pt x="54" y="54"/>
                  </a:cubicBezTo>
                  <a:cubicBezTo>
                    <a:pt x="42" y="65"/>
                    <a:pt x="23" y="65"/>
                    <a:pt x="11" y="54"/>
                  </a:cubicBezTo>
                  <a:cubicBezTo>
                    <a:pt x="0" y="42"/>
                    <a:pt x="0" y="23"/>
                    <a:pt x="11"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1" name="Freeform 115">
              <a:extLst>
                <a:ext uri="{FF2B5EF4-FFF2-40B4-BE49-F238E27FC236}">
                  <a16:creationId xmlns:a16="http://schemas.microsoft.com/office/drawing/2014/main" id="{68704BB6-0AB3-4073-8B84-95D96C28B77F}"/>
                </a:ext>
              </a:extLst>
            </p:cNvPr>
            <p:cNvSpPr>
              <a:spLocks/>
            </p:cNvSpPr>
            <p:nvPr/>
          </p:nvSpPr>
          <p:spPr bwMode="auto">
            <a:xfrm>
              <a:off x="3638" y="955"/>
              <a:ext cx="51" cy="51"/>
            </a:xfrm>
            <a:custGeom>
              <a:avLst/>
              <a:gdLst>
                <a:gd name="T0" fmla="*/ 12 w 66"/>
                <a:gd name="T1" fmla="*/ 12 h 66"/>
                <a:gd name="T2" fmla="*/ 54 w 66"/>
                <a:gd name="T3" fmla="*/ 12 h 66"/>
                <a:gd name="T4" fmla="*/ 54 w 66"/>
                <a:gd name="T5" fmla="*/ 54 h 66"/>
                <a:gd name="T6" fmla="*/ 11 w 66"/>
                <a:gd name="T7" fmla="*/ 54 h 66"/>
                <a:gd name="T8" fmla="*/ 12 w 66"/>
                <a:gd name="T9" fmla="*/ 12 h 66"/>
              </a:gdLst>
              <a:ahLst/>
              <a:cxnLst>
                <a:cxn ang="0">
                  <a:pos x="T0" y="T1"/>
                </a:cxn>
                <a:cxn ang="0">
                  <a:pos x="T2" y="T3"/>
                </a:cxn>
                <a:cxn ang="0">
                  <a:pos x="T4" y="T5"/>
                </a:cxn>
                <a:cxn ang="0">
                  <a:pos x="T6" y="T7"/>
                </a:cxn>
                <a:cxn ang="0">
                  <a:pos x="T8" y="T9"/>
                </a:cxn>
              </a:cxnLst>
              <a:rect l="0" t="0" r="r" b="b"/>
              <a:pathLst>
                <a:path w="66" h="66">
                  <a:moveTo>
                    <a:pt x="12" y="12"/>
                  </a:moveTo>
                  <a:cubicBezTo>
                    <a:pt x="23" y="0"/>
                    <a:pt x="42" y="0"/>
                    <a:pt x="54" y="12"/>
                  </a:cubicBezTo>
                  <a:cubicBezTo>
                    <a:pt x="66" y="24"/>
                    <a:pt x="66" y="43"/>
                    <a:pt x="54" y="54"/>
                  </a:cubicBezTo>
                  <a:cubicBezTo>
                    <a:pt x="42" y="66"/>
                    <a:pt x="23" y="66"/>
                    <a:pt x="11" y="54"/>
                  </a:cubicBezTo>
                  <a:cubicBezTo>
                    <a:pt x="0" y="42"/>
                    <a:pt x="0" y="23"/>
                    <a:pt x="1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2" name="Freeform 116">
              <a:extLst>
                <a:ext uri="{FF2B5EF4-FFF2-40B4-BE49-F238E27FC236}">
                  <a16:creationId xmlns:a16="http://schemas.microsoft.com/office/drawing/2014/main" id="{DE97E109-A7B0-4848-B049-756A5D4C985A}"/>
                </a:ext>
              </a:extLst>
            </p:cNvPr>
            <p:cNvSpPr>
              <a:spLocks noEditPoints="1"/>
            </p:cNvSpPr>
            <p:nvPr/>
          </p:nvSpPr>
          <p:spPr bwMode="auto">
            <a:xfrm>
              <a:off x="3568" y="889"/>
              <a:ext cx="147" cy="143"/>
            </a:xfrm>
            <a:custGeom>
              <a:avLst/>
              <a:gdLst>
                <a:gd name="T0" fmla="*/ 166 w 190"/>
                <a:gd name="T1" fmla="*/ 76 h 186"/>
                <a:gd name="T2" fmla="*/ 109 w 190"/>
                <a:gd name="T3" fmla="*/ 60 h 186"/>
                <a:gd name="T4" fmla="*/ 95 w 190"/>
                <a:gd name="T5" fmla="*/ 36 h 186"/>
                <a:gd name="T6" fmla="*/ 100 w 190"/>
                <a:gd name="T7" fmla="*/ 27 h 186"/>
                <a:gd name="T8" fmla="*/ 85 w 190"/>
                <a:gd name="T9" fmla="*/ 3 h 186"/>
                <a:gd name="T10" fmla="*/ 61 w 190"/>
                <a:gd name="T11" fmla="*/ 18 h 186"/>
                <a:gd name="T12" fmla="*/ 76 w 190"/>
                <a:gd name="T13" fmla="*/ 42 h 186"/>
                <a:gd name="T14" fmla="*/ 86 w 190"/>
                <a:gd name="T15" fmla="*/ 42 h 186"/>
                <a:gd name="T16" fmla="*/ 99 w 190"/>
                <a:gd name="T17" fmla="*/ 63 h 186"/>
                <a:gd name="T18" fmla="*/ 80 w 190"/>
                <a:gd name="T19" fmla="*/ 76 h 186"/>
                <a:gd name="T20" fmla="*/ 62 w 190"/>
                <a:gd name="T21" fmla="*/ 114 h 186"/>
                <a:gd name="T22" fmla="*/ 41 w 190"/>
                <a:gd name="T23" fmla="*/ 114 h 186"/>
                <a:gd name="T24" fmla="*/ 36 w 190"/>
                <a:gd name="T25" fmla="*/ 104 h 186"/>
                <a:gd name="T26" fmla="*/ 8 w 190"/>
                <a:gd name="T27" fmla="*/ 104 h 186"/>
                <a:gd name="T28" fmla="*/ 8 w 190"/>
                <a:gd name="T29" fmla="*/ 133 h 186"/>
                <a:gd name="T30" fmla="*/ 36 w 190"/>
                <a:gd name="T31" fmla="*/ 133 h 186"/>
                <a:gd name="T32" fmla="*/ 41 w 190"/>
                <a:gd name="T33" fmla="*/ 124 h 186"/>
                <a:gd name="T34" fmla="*/ 62 w 190"/>
                <a:gd name="T35" fmla="*/ 124 h 186"/>
                <a:gd name="T36" fmla="*/ 80 w 190"/>
                <a:gd name="T37" fmla="*/ 162 h 186"/>
                <a:gd name="T38" fmla="*/ 166 w 190"/>
                <a:gd name="T39" fmla="*/ 162 h 186"/>
                <a:gd name="T40" fmla="*/ 166 w 190"/>
                <a:gd name="T41" fmla="*/ 76 h 186"/>
                <a:gd name="T42" fmla="*/ 156 w 190"/>
                <a:gd name="T43" fmla="*/ 153 h 186"/>
                <a:gd name="T44" fmla="*/ 89 w 190"/>
                <a:gd name="T45" fmla="*/ 152 h 186"/>
                <a:gd name="T46" fmla="*/ 89 w 190"/>
                <a:gd name="T47" fmla="*/ 85 h 186"/>
                <a:gd name="T48" fmla="*/ 156 w 190"/>
                <a:gd name="T49" fmla="*/ 86 h 186"/>
                <a:gd name="T50" fmla="*/ 156 w 190"/>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186">
                  <a:moveTo>
                    <a:pt x="166" y="76"/>
                  </a:moveTo>
                  <a:cubicBezTo>
                    <a:pt x="151" y="61"/>
                    <a:pt x="129" y="55"/>
                    <a:pt x="109" y="60"/>
                  </a:cubicBezTo>
                  <a:cubicBezTo>
                    <a:pt x="95" y="36"/>
                    <a:pt x="95" y="36"/>
                    <a:pt x="95" y="36"/>
                  </a:cubicBezTo>
                  <a:cubicBezTo>
                    <a:pt x="97" y="34"/>
                    <a:pt x="99" y="31"/>
                    <a:pt x="100" y="27"/>
                  </a:cubicBezTo>
                  <a:cubicBezTo>
                    <a:pt x="103" y="16"/>
                    <a:pt x="96" y="5"/>
                    <a:pt x="85" y="3"/>
                  </a:cubicBezTo>
                  <a:cubicBezTo>
                    <a:pt x="74" y="0"/>
                    <a:pt x="63" y="7"/>
                    <a:pt x="61" y="18"/>
                  </a:cubicBezTo>
                  <a:cubicBezTo>
                    <a:pt x="58" y="28"/>
                    <a:pt x="65" y="39"/>
                    <a:pt x="76" y="42"/>
                  </a:cubicBezTo>
                  <a:cubicBezTo>
                    <a:pt x="79" y="43"/>
                    <a:pt x="83" y="43"/>
                    <a:pt x="86" y="42"/>
                  </a:cubicBezTo>
                  <a:cubicBezTo>
                    <a:pt x="99" y="63"/>
                    <a:pt x="99" y="63"/>
                    <a:pt x="99" y="63"/>
                  </a:cubicBezTo>
                  <a:cubicBezTo>
                    <a:pt x="92" y="66"/>
                    <a:pt x="86" y="70"/>
                    <a:pt x="80" y="76"/>
                  </a:cubicBezTo>
                  <a:cubicBezTo>
                    <a:pt x="69" y="86"/>
                    <a:pt x="63" y="100"/>
                    <a:pt x="62" y="114"/>
                  </a:cubicBezTo>
                  <a:cubicBezTo>
                    <a:pt x="41" y="114"/>
                    <a:pt x="41" y="114"/>
                    <a:pt x="41" y="114"/>
                  </a:cubicBezTo>
                  <a:cubicBezTo>
                    <a:pt x="41" y="110"/>
                    <a:pt x="39" y="107"/>
                    <a:pt x="36" y="104"/>
                  </a:cubicBezTo>
                  <a:cubicBezTo>
                    <a:pt x="28" y="97"/>
                    <a:pt x="15" y="97"/>
                    <a:pt x="8" y="104"/>
                  </a:cubicBezTo>
                  <a:cubicBezTo>
                    <a:pt x="0" y="112"/>
                    <a:pt x="0" y="125"/>
                    <a:pt x="8" y="133"/>
                  </a:cubicBezTo>
                  <a:cubicBezTo>
                    <a:pt x="15" y="141"/>
                    <a:pt x="28" y="141"/>
                    <a:pt x="36" y="133"/>
                  </a:cubicBezTo>
                  <a:cubicBezTo>
                    <a:pt x="39" y="130"/>
                    <a:pt x="41" y="127"/>
                    <a:pt x="41" y="124"/>
                  </a:cubicBezTo>
                  <a:cubicBezTo>
                    <a:pt x="62" y="124"/>
                    <a:pt x="62" y="124"/>
                    <a:pt x="62" y="124"/>
                  </a:cubicBezTo>
                  <a:cubicBezTo>
                    <a:pt x="63" y="138"/>
                    <a:pt x="69" y="151"/>
                    <a:pt x="80" y="162"/>
                  </a:cubicBezTo>
                  <a:cubicBezTo>
                    <a:pt x="103" y="186"/>
                    <a:pt x="142" y="186"/>
                    <a:pt x="166" y="162"/>
                  </a:cubicBezTo>
                  <a:cubicBezTo>
                    <a:pt x="189" y="138"/>
                    <a:pt x="190" y="100"/>
                    <a:pt x="166" y="76"/>
                  </a:cubicBezTo>
                  <a:close/>
                  <a:moveTo>
                    <a:pt x="156" y="153"/>
                  </a:moveTo>
                  <a:cubicBezTo>
                    <a:pt x="137" y="171"/>
                    <a:pt x="107" y="171"/>
                    <a:pt x="89" y="152"/>
                  </a:cubicBezTo>
                  <a:cubicBezTo>
                    <a:pt x="71" y="134"/>
                    <a:pt x="71" y="104"/>
                    <a:pt x="89" y="85"/>
                  </a:cubicBezTo>
                  <a:cubicBezTo>
                    <a:pt x="108" y="67"/>
                    <a:pt x="138" y="67"/>
                    <a:pt x="156" y="86"/>
                  </a:cubicBezTo>
                  <a:cubicBezTo>
                    <a:pt x="175" y="104"/>
                    <a:pt x="175" y="134"/>
                    <a:pt x="156"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3" name="Freeform 114">
              <a:extLst>
                <a:ext uri="{FF2B5EF4-FFF2-40B4-BE49-F238E27FC236}">
                  <a16:creationId xmlns:a16="http://schemas.microsoft.com/office/drawing/2014/main" id="{81E9CEA6-9720-45BA-B95B-6A04DEDEAF77}"/>
                </a:ext>
              </a:extLst>
            </p:cNvPr>
            <p:cNvSpPr>
              <a:spLocks noEditPoints="1"/>
            </p:cNvSpPr>
            <p:nvPr/>
          </p:nvSpPr>
          <p:spPr bwMode="auto">
            <a:xfrm>
              <a:off x="3500" y="755"/>
              <a:ext cx="123" cy="128"/>
            </a:xfrm>
            <a:custGeom>
              <a:avLst/>
              <a:gdLst>
                <a:gd name="T0" fmla="*/ 141 w 158"/>
                <a:gd name="T1" fmla="*/ 123 h 165"/>
                <a:gd name="T2" fmla="*/ 130 w 158"/>
                <a:gd name="T3" fmla="*/ 123 h 165"/>
                <a:gd name="T4" fmla="*/ 122 w 158"/>
                <a:gd name="T5" fmla="*/ 110 h 165"/>
                <a:gd name="T6" fmla="*/ 123 w 158"/>
                <a:gd name="T7" fmla="*/ 110 h 165"/>
                <a:gd name="T8" fmla="*/ 123 w 158"/>
                <a:gd name="T9" fmla="*/ 24 h 165"/>
                <a:gd name="T10" fmla="*/ 37 w 158"/>
                <a:gd name="T11" fmla="*/ 24 h 165"/>
                <a:gd name="T12" fmla="*/ 37 w 158"/>
                <a:gd name="T13" fmla="*/ 110 h 165"/>
                <a:gd name="T14" fmla="*/ 37 w 158"/>
                <a:gd name="T15" fmla="*/ 110 h 165"/>
                <a:gd name="T16" fmla="*/ 28 w 158"/>
                <a:gd name="T17" fmla="*/ 123 h 165"/>
                <a:gd name="T18" fmla="*/ 18 w 158"/>
                <a:gd name="T19" fmla="*/ 123 h 165"/>
                <a:gd name="T20" fmla="*/ 3 w 158"/>
                <a:gd name="T21" fmla="*/ 147 h 165"/>
                <a:gd name="T22" fmla="*/ 27 w 158"/>
                <a:gd name="T23" fmla="*/ 162 h 165"/>
                <a:gd name="T24" fmla="*/ 42 w 158"/>
                <a:gd name="T25" fmla="*/ 138 h 165"/>
                <a:gd name="T26" fmla="*/ 37 w 158"/>
                <a:gd name="T27" fmla="*/ 128 h 165"/>
                <a:gd name="T28" fmla="*/ 45 w 158"/>
                <a:gd name="T29" fmla="*/ 116 h 165"/>
                <a:gd name="T30" fmla="*/ 114 w 158"/>
                <a:gd name="T31" fmla="*/ 117 h 165"/>
                <a:gd name="T32" fmla="*/ 122 w 158"/>
                <a:gd name="T33" fmla="*/ 128 h 165"/>
                <a:gd name="T34" fmla="*/ 117 w 158"/>
                <a:gd name="T35" fmla="*/ 138 h 165"/>
                <a:gd name="T36" fmla="*/ 132 w 158"/>
                <a:gd name="T37" fmla="*/ 162 h 165"/>
                <a:gd name="T38" fmla="*/ 156 w 158"/>
                <a:gd name="T39" fmla="*/ 147 h 165"/>
                <a:gd name="T40" fmla="*/ 141 w 158"/>
                <a:gd name="T41" fmla="*/ 123 h 165"/>
                <a:gd name="T42" fmla="*/ 46 w 158"/>
                <a:gd name="T43" fmla="*/ 100 h 165"/>
                <a:gd name="T44" fmla="*/ 46 w 158"/>
                <a:gd name="T45" fmla="*/ 33 h 165"/>
                <a:gd name="T46" fmla="*/ 113 w 158"/>
                <a:gd name="T47" fmla="*/ 33 h 165"/>
                <a:gd name="T48" fmla="*/ 113 w 158"/>
                <a:gd name="T49" fmla="*/ 100 h 165"/>
                <a:gd name="T50" fmla="*/ 46 w 158"/>
                <a:gd name="T51" fmla="*/ 10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141" y="123"/>
                  </a:moveTo>
                  <a:cubicBezTo>
                    <a:pt x="137" y="122"/>
                    <a:pt x="134" y="122"/>
                    <a:pt x="130" y="123"/>
                  </a:cubicBezTo>
                  <a:cubicBezTo>
                    <a:pt x="122" y="110"/>
                    <a:pt x="122" y="110"/>
                    <a:pt x="122" y="110"/>
                  </a:cubicBezTo>
                  <a:cubicBezTo>
                    <a:pt x="122" y="110"/>
                    <a:pt x="123" y="110"/>
                    <a:pt x="123" y="110"/>
                  </a:cubicBezTo>
                  <a:cubicBezTo>
                    <a:pt x="146" y="86"/>
                    <a:pt x="146" y="47"/>
                    <a:pt x="123" y="24"/>
                  </a:cubicBezTo>
                  <a:cubicBezTo>
                    <a:pt x="99" y="0"/>
                    <a:pt x="60" y="0"/>
                    <a:pt x="37" y="24"/>
                  </a:cubicBezTo>
                  <a:cubicBezTo>
                    <a:pt x="13" y="47"/>
                    <a:pt x="13" y="86"/>
                    <a:pt x="37" y="110"/>
                  </a:cubicBezTo>
                  <a:cubicBezTo>
                    <a:pt x="37" y="110"/>
                    <a:pt x="37" y="110"/>
                    <a:pt x="37" y="110"/>
                  </a:cubicBezTo>
                  <a:cubicBezTo>
                    <a:pt x="28" y="123"/>
                    <a:pt x="28" y="123"/>
                    <a:pt x="28" y="123"/>
                  </a:cubicBezTo>
                  <a:cubicBezTo>
                    <a:pt x="25" y="122"/>
                    <a:pt x="21" y="122"/>
                    <a:pt x="18" y="123"/>
                  </a:cubicBezTo>
                  <a:cubicBezTo>
                    <a:pt x="7" y="125"/>
                    <a:pt x="0" y="136"/>
                    <a:pt x="3" y="147"/>
                  </a:cubicBezTo>
                  <a:cubicBezTo>
                    <a:pt x="5" y="158"/>
                    <a:pt x="16" y="165"/>
                    <a:pt x="27" y="162"/>
                  </a:cubicBezTo>
                  <a:cubicBezTo>
                    <a:pt x="38" y="159"/>
                    <a:pt x="45" y="149"/>
                    <a:pt x="42" y="138"/>
                  </a:cubicBezTo>
                  <a:cubicBezTo>
                    <a:pt x="41" y="134"/>
                    <a:pt x="39" y="131"/>
                    <a:pt x="37" y="128"/>
                  </a:cubicBezTo>
                  <a:cubicBezTo>
                    <a:pt x="45" y="116"/>
                    <a:pt x="45" y="116"/>
                    <a:pt x="45" y="116"/>
                  </a:cubicBezTo>
                  <a:cubicBezTo>
                    <a:pt x="65" y="131"/>
                    <a:pt x="93" y="131"/>
                    <a:pt x="114" y="117"/>
                  </a:cubicBezTo>
                  <a:cubicBezTo>
                    <a:pt x="122" y="128"/>
                    <a:pt x="122" y="128"/>
                    <a:pt x="122" y="128"/>
                  </a:cubicBezTo>
                  <a:cubicBezTo>
                    <a:pt x="119" y="131"/>
                    <a:pt x="117" y="134"/>
                    <a:pt x="117" y="138"/>
                  </a:cubicBezTo>
                  <a:cubicBezTo>
                    <a:pt x="114" y="149"/>
                    <a:pt x="121" y="160"/>
                    <a:pt x="132" y="162"/>
                  </a:cubicBezTo>
                  <a:cubicBezTo>
                    <a:pt x="142" y="165"/>
                    <a:pt x="153" y="158"/>
                    <a:pt x="156" y="147"/>
                  </a:cubicBezTo>
                  <a:cubicBezTo>
                    <a:pt x="158" y="136"/>
                    <a:pt x="152" y="125"/>
                    <a:pt x="141" y="123"/>
                  </a:cubicBezTo>
                  <a:close/>
                  <a:moveTo>
                    <a:pt x="46" y="100"/>
                  </a:moveTo>
                  <a:cubicBezTo>
                    <a:pt x="28" y="82"/>
                    <a:pt x="28" y="51"/>
                    <a:pt x="46" y="33"/>
                  </a:cubicBezTo>
                  <a:cubicBezTo>
                    <a:pt x="65" y="15"/>
                    <a:pt x="95" y="15"/>
                    <a:pt x="113" y="33"/>
                  </a:cubicBezTo>
                  <a:cubicBezTo>
                    <a:pt x="132" y="52"/>
                    <a:pt x="132" y="82"/>
                    <a:pt x="113" y="100"/>
                  </a:cubicBezTo>
                  <a:cubicBezTo>
                    <a:pt x="95" y="118"/>
                    <a:pt x="65" y="118"/>
                    <a:pt x="46" y="10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C58B6632-EE25-4001-8715-0FA5EEECC34E}"/>
              </a:ext>
              <a:ext uri="{C183D7F6-B498-43B3-948B-1728B52AA6E4}">
                <adec:decorative xmlns:adec="http://schemas.microsoft.com/office/drawing/2017/decorative" val="1"/>
              </a:ext>
            </a:extLst>
          </p:cNvPr>
          <p:cNvGrpSpPr/>
          <p:nvPr/>
        </p:nvGrpSpPr>
        <p:grpSpPr>
          <a:xfrm>
            <a:off x="6367899" y="3442808"/>
            <a:ext cx="272404" cy="325498"/>
            <a:chOff x="6816561" y="3832745"/>
            <a:chExt cx="298961" cy="357232"/>
          </a:xfrm>
        </p:grpSpPr>
        <p:pic>
          <p:nvPicPr>
            <p:cNvPr id="35" name="Graphic 34">
              <a:extLst>
                <a:ext uri="{FF2B5EF4-FFF2-40B4-BE49-F238E27FC236}">
                  <a16:creationId xmlns:a16="http://schemas.microsoft.com/office/drawing/2014/main" id="{9B9C6D8F-5120-46F8-BCD2-3F0F24B4C8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6561" y="3832745"/>
              <a:ext cx="298961" cy="357232"/>
            </a:xfrm>
            <a:prstGeom prst="rect">
              <a:avLst/>
            </a:prstGeom>
          </p:spPr>
        </p:pic>
        <p:sp>
          <p:nvSpPr>
            <p:cNvPr id="36" name="Freeform: Shape 35">
              <a:extLst>
                <a:ext uri="{FF2B5EF4-FFF2-40B4-BE49-F238E27FC236}">
                  <a16:creationId xmlns:a16="http://schemas.microsoft.com/office/drawing/2014/main" id="{522A7D24-78B4-4CB7-B2C9-2B6C266F39B7}"/>
                </a:ext>
              </a:extLst>
            </p:cNvPr>
            <p:cNvSpPr/>
            <p:nvPr/>
          </p:nvSpPr>
          <p:spPr>
            <a:xfrm>
              <a:off x="6841655" y="3915188"/>
              <a:ext cx="247882" cy="250583"/>
            </a:xfrm>
            <a:custGeom>
              <a:avLst/>
              <a:gdLst>
                <a:gd name="connsiteX0" fmla="*/ 134973 w 247882"/>
                <a:gd name="connsiteY0" fmla="*/ 174 h 250583"/>
                <a:gd name="connsiteX1" fmla="*/ 247239 w 247882"/>
                <a:gd name="connsiteY1" fmla="*/ 137676 h 250583"/>
                <a:gd name="connsiteX2" fmla="*/ 109735 w 247882"/>
                <a:gd name="connsiteY2" fmla="*/ 249940 h 250583"/>
                <a:gd name="connsiteX3" fmla="*/ 778 w 247882"/>
                <a:gd name="connsiteY3" fmla="*/ 156300 h 250583"/>
                <a:gd name="connsiteX4" fmla="*/ 81 w 247882"/>
                <a:gd name="connsiteY4" fmla="*/ 153689 h 250583"/>
                <a:gd name="connsiteX5" fmla="*/ 123660 w 247882"/>
                <a:gd name="connsiteY5" fmla="*/ 126363 h 250583"/>
                <a:gd name="connsiteX6" fmla="*/ 118090 w 247882"/>
                <a:gd name="connsiteY6" fmla="*/ 0 h 250583"/>
                <a:gd name="connsiteX7" fmla="*/ 134973 w 247882"/>
                <a:gd name="connsiteY7" fmla="*/ 174 h 2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882" h="250583">
                  <a:moveTo>
                    <a:pt x="134973" y="174"/>
                  </a:moveTo>
                  <a:cubicBezTo>
                    <a:pt x="203899" y="7136"/>
                    <a:pt x="254201" y="68751"/>
                    <a:pt x="247239" y="137676"/>
                  </a:cubicBezTo>
                  <a:cubicBezTo>
                    <a:pt x="240276" y="206601"/>
                    <a:pt x="178661" y="256902"/>
                    <a:pt x="109735" y="249940"/>
                  </a:cubicBezTo>
                  <a:cubicBezTo>
                    <a:pt x="55779" y="244546"/>
                    <a:pt x="13484" y="205732"/>
                    <a:pt x="778" y="156300"/>
                  </a:cubicBezTo>
                  <a:cubicBezTo>
                    <a:pt x="604" y="155430"/>
                    <a:pt x="-267" y="154560"/>
                    <a:pt x="81" y="153689"/>
                  </a:cubicBezTo>
                  <a:cubicBezTo>
                    <a:pt x="430" y="152993"/>
                    <a:pt x="123660" y="126363"/>
                    <a:pt x="123660" y="126363"/>
                  </a:cubicBezTo>
                  <a:lnTo>
                    <a:pt x="118090" y="0"/>
                  </a:lnTo>
                  <a:lnTo>
                    <a:pt x="134973" y="174"/>
                  </a:lnTo>
                  <a:close/>
                </a:path>
              </a:pathLst>
            </a:custGeom>
            <a:gradFill>
              <a:gsLst>
                <a:gs pos="0">
                  <a:srgbClr val="50E6FF"/>
                </a:gs>
                <a:gs pos="100000">
                  <a:srgbClr val="00BBDA"/>
                </a:gs>
              </a:gsLst>
              <a:lin ang="5400000" scaled="1"/>
            </a:gra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37" name="Group 36">
              <a:extLst>
                <a:ext uri="{FF2B5EF4-FFF2-40B4-BE49-F238E27FC236}">
                  <a16:creationId xmlns:a16="http://schemas.microsoft.com/office/drawing/2014/main" id="{16C8F9BF-5F1D-4D45-8B5C-A120649F855C}"/>
                </a:ext>
              </a:extLst>
            </p:cNvPr>
            <p:cNvGrpSpPr/>
            <p:nvPr/>
          </p:nvGrpSpPr>
          <p:grpSpPr>
            <a:xfrm>
              <a:off x="6946130" y="3915346"/>
              <a:ext cx="33534" cy="142074"/>
              <a:chOff x="6414325" y="3718513"/>
              <a:chExt cx="33534" cy="142074"/>
            </a:xfrm>
          </p:grpSpPr>
          <p:sp>
            <p:nvSpPr>
              <p:cNvPr id="38" name="Freeform: Shape 37">
                <a:extLst>
                  <a:ext uri="{FF2B5EF4-FFF2-40B4-BE49-F238E27FC236}">
                    <a16:creationId xmlns:a16="http://schemas.microsoft.com/office/drawing/2014/main" id="{E6B707C9-E31A-4458-BD46-D8D86E2873C1}"/>
                  </a:ext>
                </a:extLst>
              </p:cNvPr>
              <p:cNvSpPr/>
              <p:nvPr/>
            </p:nvSpPr>
            <p:spPr>
              <a:xfrm>
                <a:off x="6414325" y="3827254"/>
                <a:ext cx="33534" cy="33333"/>
              </a:xfrm>
              <a:custGeom>
                <a:avLst/>
                <a:gdLst>
                  <a:gd name="connsiteX0" fmla="*/ 3900 w 33534"/>
                  <a:gd name="connsiteY0" fmla="*/ 27197 h 33333"/>
                  <a:gd name="connsiteX1" fmla="*/ 27398 w 33534"/>
                  <a:gd name="connsiteY1" fmla="*/ 29633 h 33333"/>
                  <a:gd name="connsiteX2" fmla="*/ 29835 w 33534"/>
                  <a:gd name="connsiteY2" fmla="*/ 6136 h 33333"/>
                  <a:gd name="connsiteX3" fmla="*/ 6337 w 33534"/>
                  <a:gd name="connsiteY3" fmla="*/ 3699 h 33333"/>
                  <a:gd name="connsiteX4" fmla="*/ 3900 w 33534"/>
                  <a:gd name="connsiteY4" fmla="*/ 27197 h 3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4" h="33333">
                    <a:moveTo>
                      <a:pt x="3900" y="27197"/>
                    </a:moveTo>
                    <a:cubicBezTo>
                      <a:pt x="9644" y="34333"/>
                      <a:pt x="20261" y="35377"/>
                      <a:pt x="27398" y="29633"/>
                    </a:cubicBezTo>
                    <a:cubicBezTo>
                      <a:pt x="34534" y="23890"/>
                      <a:pt x="35578" y="13273"/>
                      <a:pt x="29835" y="6136"/>
                    </a:cubicBezTo>
                    <a:cubicBezTo>
                      <a:pt x="24091" y="-1000"/>
                      <a:pt x="13474" y="-2044"/>
                      <a:pt x="6337" y="3699"/>
                    </a:cubicBezTo>
                    <a:cubicBezTo>
                      <a:pt x="-973" y="9617"/>
                      <a:pt x="-2191" y="19887"/>
                      <a:pt x="3900" y="27197"/>
                    </a:cubicBezTo>
                    <a:close/>
                  </a:path>
                </a:pathLst>
              </a:custGeom>
              <a:solidFill>
                <a:srgbClr val="0078D4"/>
              </a:soli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9" name="Freeform: Shape 38">
                <a:extLst>
                  <a:ext uri="{FF2B5EF4-FFF2-40B4-BE49-F238E27FC236}">
                    <a16:creationId xmlns:a16="http://schemas.microsoft.com/office/drawing/2014/main" id="{B4E564CF-7DD1-4BC1-B529-1C16BD73F4A7}"/>
                  </a:ext>
                </a:extLst>
              </p:cNvPr>
              <p:cNvSpPr/>
              <p:nvPr/>
            </p:nvSpPr>
            <p:spPr>
              <a:xfrm>
                <a:off x="6425710" y="3718513"/>
                <a:ext cx="10095" cy="118182"/>
              </a:xfrm>
              <a:custGeom>
                <a:avLst/>
                <a:gdLst>
                  <a:gd name="connsiteX0" fmla="*/ 9747 w 10095"/>
                  <a:gd name="connsiteY0" fmla="*/ 0 h 118182"/>
                  <a:gd name="connsiteX1" fmla="*/ 0 w 10095"/>
                  <a:gd name="connsiteY1" fmla="*/ 0 h 118182"/>
                  <a:gd name="connsiteX2" fmla="*/ 348 w 10095"/>
                  <a:gd name="connsiteY2" fmla="*/ 118182 h 118182"/>
                  <a:gd name="connsiteX3" fmla="*/ 10095 w 10095"/>
                  <a:gd name="connsiteY3" fmla="*/ 118182 h 118182"/>
                  <a:gd name="connsiteX4" fmla="*/ 9747 w 10095"/>
                  <a:gd name="connsiteY4" fmla="*/ 0 h 11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18182">
                    <a:moveTo>
                      <a:pt x="9747" y="0"/>
                    </a:moveTo>
                    <a:lnTo>
                      <a:pt x="0" y="0"/>
                    </a:lnTo>
                    <a:lnTo>
                      <a:pt x="348" y="118182"/>
                    </a:lnTo>
                    <a:lnTo>
                      <a:pt x="10095" y="118182"/>
                    </a:lnTo>
                    <a:lnTo>
                      <a:pt x="9747" y="0"/>
                    </a:lnTo>
                    <a:close/>
                  </a:path>
                </a:pathLst>
              </a:custGeom>
              <a:solidFill>
                <a:srgbClr val="0078D4"/>
              </a:soli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447A1256-85D8-4DE4-B781-3445F587D838}"/>
              </a:ext>
              <a:ext uri="{C183D7F6-B498-43B3-948B-1728B52AA6E4}">
                <adec:decorative xmlns:adec="http://schemas.microsoft.com/office/drawing/2017/decorative" val="1"/>
              </a:ext>
            </a:extLst>
          </p:cNvPr>
          <p:cNvGrpSpPr/>
          <p:nvPr/>
        </p:nvGrpSpPr>
        <p:grpSpPr>
          <a:xfrm>
            <a:off x="6392030" y="4461190"/>
            <a:ext cx="224714" cy="326960"/>
            <a:chOff x="8568743" y="3763384"/>
            <a:chExt cx="295428" cy="429849"/>
          </a:xfrm>
        </p:grpSpPr>
        <p:sp>
          <p:nvSpPr>
            <p:cNvPr id="41" name="Freeform: Shape 40">
              <a:extLst>
                <a:ext uri="{FF2B5EF4-FFF2-40B4-BE49-F238E27FC236}">
                  <a16:creationId xmlns:a16="http://schemas.microsoft.com/office/drawing/2014/main" id="{E27D0E52-ADCA-4AF5-9C58-85B2F1F4AF58}"/>
                </a:ext>
              </a:extLst>
            </p:cNvPr>
            <p:cNvSpPr/>
            <p:nvPr/>
          </p:nvSpPr>
          <p:spPr>
            <a:xfrm>
              <a:off x="8568743" y="3964831"/>
              <a:ext cx="295428" cy="228402"/>
            </a:xfrm>
            <a:custGeom>
              <a:avLst/>
              <a:gdLst>
                <a:gd name="connsiteX0" fmla="*/ 295429 w 295428"/>
                <a:gd name="connsiteY0" fmla="*/ 201627 h 228402"/>
                <a:gd name="connsiteX1" fmla="*/ 268654 w 295428"/>
                <a:gd name="connsiteY1" fmla="*/ 228402 h 228402"/>
                <a:gd name="connsiteX2" fmla="*/ 26774 w 295428"/>
                <a:gd name="connsiteY2" fmla="*/ 228402 h 228402"/>
                <a:gd name="connsiteX3" fmla="*/ 0 w 295428"/>
                <a:gd name="connsiteY3" fmla="*/ 201627 h 228402"/>
                <a:gd name="connsiteX4" fmla="*/ 0 w 295428"/>
                <a:gd name="connsiteY4" fmla="*/ 0 h 228402"/>
                <a:gd name="connsiteX5" fmla="*/ 295429 w 295428"/>
                <a:gd name="connsiteY5" fmla="*/ 0 h 228402"/>
                <a:gd name="connsiteX6" fmla="*/ 295429 w 295428"/>
                <a:gd name="connsiteY6" fmla="*/ 201627 h 22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28" h="228402">
                  <a:moveTo>
                    <a:pt x="295429" y="201627"/>
                  </a:moveTo>
                  <a:cubicBezTo>
                    <a:pt x="295429" y="216381"/>
                    <a:pt x="283225" y="228402"/>
                    <a:pt x="268654" y="228402"/>
                  </a:cubicBezTo>
                  <a:lnTo>
                    <a:pt x="26774" y="228402"/>
                  </a:lnTo>
                  <a:cubicBezTo>
                    <a:pt x="12203" y="228402"/>
                    <a:pt x="0" y="216381"/>
                    <a:pt x="0" y="201627"/>
                  </a:cubicBezTo>
                  <a:lnTo>
                    <a:pt x="0" y="0"/>
                  </a:lnTo>
                  <a:lnTo>
                    <a:pt x="295429" y="0"/>
                  </a:lnTo>
                  <a:lnTo>
                    <a:pt x="295429" y="201627"/>
                  </a:lnTo>
                  <a:close/>
                </a:path>
              </a:pathLst>
            </a:custGeom>
            <a:solidFill>
              <a:srgbClr val="0069B8"/>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2" name="Freeform: Shape 41">
              <a:extLst>
                <a:ext uri="{FF2B5EF4-FFF2-40B4-BE49-F238E27FC236}">
                  <a16:creationId xmlns:a16="http://schemas.microsoft.com/office/drawing/2014/main" id="{E230B6C4-AA2D-45B0-B4E6-DADE44E1A19D}"/>
                </a:ext>
              </a:extLst>
            </p:cNvPr>
            <p:cNvSpPr/>
            <p:nvPr/>
          </p:nvSpPr>
          <p:spPr>
            <a:xfrm>
              <a:off x="8568743" y="3911282"/>
              <a:ext cx="295428" cy="80324"/>
            </a:xfrm>
            <a:custGeom>
              <a:avLst/>
              <a:gdLst>
                <a:gd name="connsiteX0" fmla="*/ 295429 w 295428"/>
                <a:gd name="connsiteY0" fmla="*/ 53549 h 80324"/>
                <a:gd name="connsiteX1" fmla="*/ 268654 w 295428"/>
                <a:gd name="connsiteY1" fmla="*/ 80323 h 80324"/>
                <a:gd name="connsiteX2" fmla="*/ 26774 w 295428"/>
                <a:gd name="connsiteY2" fmla="*/ 80323 h 80324"/>
                <a:gd name="connsiteX3" fmla="*/ 0 w 295428"/>
                <a:gd name="connsiteY3" fmla="*/ 53549 h 80324"/>
                <a:gd name="connsiteX4" fmla="*/ 0 w 295428"/>
                <a:gd name="connsiteY4" fmla="*/ 26774 h 80324"/>
                <a:gd name="connsiteX5" fmla="*/ 26774 w 295428"/>
                <a:gd name="connsiteY5" fmla="*/ 0 h 80324"/>
                <a:gd name="connsiteX6" fmla="*/ 268654 w 295428"/>
                <a:gd name="connsiteY6" fmla="*/ 0 h 80324"/>
                <a:gd name="connsiteX7" fmla="*/ 295429 w 295428"/>
                <a:gd name="connsiteY7" fmla="*/ 26774 h 80324"/>
                <a:gd name="connsiteX8" fmla="*/ 295429 w 295428"/>
                <a:gd name="connsiteY8" fmla="*/ 53549 h 8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428" h="80324">
                  <a:moveTo>
                    <a:pt x="295429" y="53549"/>
                  </a:moveTo>
                  <a:cubicBezTo>
                    <a:pt x="295429" y="68302"/>
                    <a:pt x="283225" y="80323"/>
                    <a:pt x="268654" y="80323"/>
                  </a:cubicBezTo>
                  <a:lnTo>
                    <a:pt x="26774" y="80323"/>
                  </a:lnTo>
                  <a:cubicBezTo>
                    <a:pt x="12203" y="80505"/>
                    <a:pt x="0" y="68302"/>
                    <a:pt x="0" y="53549"/>
                  </a:cubicBezTo>
                  <a:lnTo>
                    <a:pt x="0" y="26774"/>
                  </a:lnTo>
                  <a:cubicBezTo>
                    <a:pt x="0" y="12021"/>
                    <a:pt x="12203" y="0"/>
                    <a:pt x="26774" y="0"/>
                  </a:cubicBezTo>
                  <a:lnTo>
                    <a:pt x="268654" y="0"/>
                  </a:lnTo>
                  <a:cubicBezTo>
                    <a:pt x="283408" y="0"/>
                    <a:pt x="295429" y="12203"/>
                    <a:pt x="295429" y="26774"/>
                  </a:cubicBezTo>
                  <a:lnTo>
                    <a:pt x="295429" y="53549"/>
                  </a:lnTo>
                  <a:close/>
                </a:path>
              </a:pathLst>
            </a:custGeom>
            <a:solidFill>
              <a:schemeClr val="accent1"/>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3" name="Freeform: Shape 42">
              <a:extLst>
                <a:ext uri="{FF2B5EF4-FFF2-40B4-BE49-F238E27FC236}">
                  <a16:creationId xmlns:a16="http://schemas.microsoft.com/office/drawing/2014/main" id="{B4834710-B6B9-4869-B298-0A059CDD5F98}"/>
                </a:ext>
              </a:extLst>
            </p:cNvPr>
            <p:cNvSpPr/>
            <p:nvPr/>
          </p:nvSpPr>
          <p:spPr>
            <a:xfrm>
              <a:off x="8568743" y="3971565"/>
              <a:ext cx="295428" cy="221662"/>
            </a:xfrm>
            <a:custGeom>
              <a:avLst/>
              <a:gdLst>
                <a:gd name="connsiteX0" fmla="*/ 268654 w 295428"/>
                <a:gd name="connsiteY0" fmla="*/ 26956 h 221662"/>
                <a:gd name="connsiteX1" fmla="*/ 161010 w 295428"/>
                <a:gd name="connsiteY1" fmla="*/ 26956 h 221662"/>
                <a:gd name="connsiteX2" fmla="*/ 147532 w 295428"/>
                <a:gd name="connsiteY2" fmla="*/ 40435 h 221662"/>
                <a:gd name="connsiteX3" fmla="*/ 147532 w 295428"/>
                <a:gd name="connsiteY3" fmla="*/ 194888 h 221662"/>
                <a:gd name="connsiteX4" fmla="*/ 134054 w 295428"/>
                <a:gd name="connsiteY4" fmla="*/ 208366 h 221662"/>
                <a:gd name="connsiteX5" fmla="*/ 26774 w 295428"/>
                <a:gd name="connsiteY5" fmla="*/ 208366 h 221662"/>
                <a:gd name="connsiteX6" fmla="*/ 0 w 295428"/>
                <a:gd name="connsiteY6" fmla="*/ 181410 h 221662"/>
                <a:gd name="connsiteX7" fmla="*/ 0 w 295428"/>
                <a:gd name="connsiteY7" fmla="*/ 194888 h 221662"/>
                <a:gd name="connsiteX8" fmla="*/ 26774 w 295428"/>
                <a:gd name="connsiteY8" fmla="*/ 221663 h 221662"/>
                <a:gd name="connsiteX9" fmla="*/ 268654 w 295428"/>
                <a:gd name="connsiteY9" fmla="*/ 221663 h 221662"/>
                <a:gd name="connsiteX10" fmla="*/ 295429 w 295428"/>
                <a:gd name="connsiteY10" fmla="*/ 194888 h 221662"/>
                <a:gd name="connsiteX11" fmla="*/ 295429 w 295428"/>
                <a:gd name="connsiteY11" fmla="*/ 0 h 221662"/>
                <a:gd name="connsiteX12" fmla="*/ 268654 w 295428"/>
                <a:gd name="connsiteY12" fmla="*/ 26956 h 22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428" h="221662">
                  <a:moveTo>
                    <a:pt x="268654" y="26956"/>
                  </a:moveTo>
                  <a:lnTo>
                    <a:pt x="161010" y="26956"/>
                  </a:lnTo>
                  <a:cubicBezTo>
                    <a:pt x="153725" y="26956"/>
                    <a:pt x="147532" y="32967"/>
                    <a:pt x="147532" y="40435"/>
                  </a:cubicBezTo>
                  <a:lnTo>
                    <a:pt x="147532" y="194888"/>
                  </a:lnTo>
                  <a:cubicBezTo>
                    <a:pt x="147532" y="202174"/>
                    <a:pt x="141522" y="208366"/>
                    <a:pt x="134054" y="208366"/>
                  </a:cubicBezTo>
                  <a:lnTo>
                    <a:pt x="26774" y="208366"/>
                  </a:lnTo>
                  <a:cubicBezTo>
                    <a:pt x="12203" y="208366"/>
                    <a:pt x="0" y="196163"/>
                    <a:pt x="0" y="181410"/>
                  </a:cubicBezTo>
                  <a:lnTo>
                    <a:pt x="0" y="194888"/>
                  </a:lnTo>
                  <a:cubicBezTo>
                    <a:pt x="0" y="209641"/>
                    <a:pt x="12203" y="221663"/>
                    <a:pt x="26774" y="221663"/>
                  </a:cubicBezTo>
                  <a:lnTo>
                    <a:pt x="268654" y="221663"/>
                  </a:lnTo>
                  <a:cubicBezTo>
                    <a:pt x="283408" y="221663"/>
                    <a:pt x="295429" y="209459"/>
                    <a:pt x="295429" y="194888"/>
                  </a:cubicBezTo>
                  <a:lnTo>
                    <a:pt x="295429" y="0"/>
                  </a:lnTo>
                  <a:cubicBezTo>
                    <a:pt x="295429" y="14753"/>
                    <a:pt x="283408" y="26956"/>
                    <a:pt x="268654" y="26956"/>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4" name="Freeform: Shape 43">
              <a:extLst>
                <a:ext uri="{FF2B5EF4-FFF2-40B4-BE49-F238E27FC236}">
                  <a16:creationId xmlns:a16="http://schemas.microsoft.com/office/drawing/2014/main" id="{B61A0F8B-A62E-4059-B694-844379E249B4}"/>
                </a:ext>
              </a:extLst>
            </p:cNvPr>
            <p:cNvSpPr/>
            <p:nvPr/>
          </p:nvSpPr>
          <p:spPr>
            <a:xfrm>
              <a:off x="8673289" y="4047520"/>
              <a:ext cx="86152" cy="86333"/>
            </a:xfrm>
            <a:custGeom>
              <a:avLst/>
              <a:gdLst>
                <a:gd name="connsiteX0" fmla="*/ 43167 w 86152"/>
                <a:gd name="connsiteY0" fmla="*/ 0 h 86333"/>
                <a:gd name="connsiteX1" fmla="*/ 0 w 86152"/>
                <a:gd name="connsiteY1" fmla="*/ 43167 h 86333"/>
                <a:gd name="connsiteX2" fmla="*/ 43167 w 86152"/>
                <a:gd name="connsiteY2" fmla="*/ 86334 h 86333"/>
                <a:gd name="connsiteX3" fmla="*/ 86152 w 86152"/>
                <a:gd name="connsiteY3" fmla="*/ 43167 h 86333"/>
                <a:gd name="connsiteX4" fmla="*/ 43167 w 86152"/>
                <a:gd name="connsiteY4" fmla="*/ 0 h 86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52" h="86333">
                  <a:moveTo>
                    <a:pt x="43167" y="0"/>
                  </a:moveTo>
                  <a:cubicBezTo>
                    <a:pt x="19307" y="0"/>
                    <a:pt x="0" y="19307"/>
                    <a:pt x="0" y="43167"/>
                  </a:cubicBezTo>
                  <a:cubicBezTo>
                    <a:pt x="0" y="67027"/>
                    <a:pt x="19307" y="86334"/>
                    <a:pt x="43167" y="86334"/>
                  </a:cubicBezTo>
                  <a:cubicBezTo>
                    <a:pt x="67027" y="86334"/>
                    <a:pt x="86152" y="66844"/>
                    <a:pt x="86152" y="43167"/>
                  </a:cubicBezTo>
                  <a:cubicBezTo>
                    <a:pt x="86334" y="19307"/>
                    <a:pt x="67027" y="0"/>
                    <a:pt x="43167" y="0"/>
                  </a:cubicBezTo>
                  <a:close/>
                </a:path>
              </a:pathLst>
            </a:custGeom>
            <a:solidFill>
              <a:srgbClr val="50E6FF"/>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5" name="Freeform: Shape 44">
              <a:extLst>
                <a:ext uri="{FF2B5EF4-FFF2-40B4-BE49-F238E27FC236}">
                  <a16:creationId xmlns:a16="http://schemas.microsoft.com/office/drawing/2014/main" id="{BB47259B-568E-4E50-B6E6-E341365E3F49}"/>
                </a:ext>
              </a:extLst>
            </p:cNvPr>
            <p:cNvSpPr/>
            <p:nvPr/>
          </p:nvSpPr>
          <p:spPr>
            <a:xfrm>
              <a:off x="8602439" y="3931315"/>
              <a:ext cx="53548" cy="40434"/>
            </a:xfrm>
            <a:custGeom>
              <a:avLst/>
              <a:gdLst>
                <a:gd name="connsiteX0" fmla="*/ 53549 w 53548"/>
                <a:gd name="connsiteY0" fmla="*/ 20217 h 40434"/>
                <a:gd name="connsiteX1" fmla="*/ 26774 w 53548"/>
                <a:gd name="connsiteY1" fmla="*/ 40435 h 40434"/>
                <a:gd name="connsiteX2" fmla="*/ 0 w 53548"/>
                <a:gd name="connsiteY2" fmla="*/ 20217 h 40434"/>
                <a:gd name="connsiteX3" fmla="*/ 26774 w 53548"/>
                <a:gd name="connsiteY3" fmla="*/ 0 h 40434"/>
                <a:gd name="connsiteX4" fmla="*/ 53549 w 53548"/>
                <a:gd name="connsiteY4" fmla="*/ 20217 h 4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48" h="40434">
                  <a:moveTo>
                    <a:pt x="53549" y="20217"/>
                  </a:moveTo>
                  <a:cubicBezTo>
                    <a:pt x="53549" y="31328"/>
                    <a:pt x="41527" y="40435"/>
                    <a:pt x="26774" y="40435"/>
                  </a:cubicBezTo>
                  <a:cubicBezTo>
                    <a:pt x="12021" y="40435"/>
                    <a:pt x="0" y="31328"/>
                    <a:pt x="0" y="20217"/>
                  </a:cubicBezTo>
                  <a:cubicBezTo>
                    <a:pt x="0" y="9107"/>
                    <a:pt x="12021" y="0"/>
                    <a:pt x="26774" y="0"/>
                  </a:cubicBezTo>
                  <a:cubicBezTo>
                    <a:pt x="41527" y="0"/>
                    <a:pt x="53549" y="8925"/>
                    <a:pt x="53549" y="20217"/>
                  </a:cubicBezTo>
                  <a:close/>
                </a:path>
              </a:pathLst>
            </a:custGeom>
            <a:solidFill>
              <a:srgbClr val="182A37"/>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6" name="Freeform: Shape 45">
              <a:extLst>
                <a:ext uri="{FF2B5EF4-FFF2-40B4-BE49-F238E27FC236}">
                  <a16:creationId xmlns:a16="http://schemas.microsoft.com/office/drawing/2014/main" id="{DC11BC10-6BD4-4635-89D0-6767AF4ED89C}"/>
                </a:ext>
              </a:extLst>
            </p:cNvPr>
            <p:cNvSpPr/>
            <p:nvPr/>
          </p:nvSpPr>
          <p:spPr>
            <a:xfrm>
              <a:off x="8777108" y="3931315"/>
              <a:ext cx="53549" cy="40437"/>
            </a:xfrm>
            <a:custGeom>
              <a:avLst/>
              <a:gdLst>
                <a:gd name="connsiteX0" fmla="*/ 53549 w 53549"/>
                <a:gd name="connsiteY0" fmla="*/ 20220 h 40437"/>
                <a:gd name="connsiteX1" fmla="*/ 26775 w 53549"/>
                <a:gd name="connsiteY1" fmla="*/ 40437 h 40437"/>
                <a:gd name="connsiteX2" fmla="*/ 0 w 53549"/>
                <a:gd name="connsiteY2" fmla="*/ 20220 h 40437"/>
                <a:gd name="connsiteX3" fmla="*/ 26775 w 53549"/>
                <a:gd name="connsiteY3" fmla="*/ 3 h 40437"/>
                <a:gd name="connsiteX4" fmla="*/ 53549 w 53549"/>
                <a:gd name="connsiteY4" fmla="*/ 20220 h 4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49" h="40437">
                  <a:moveTo>
                    <a:pt x="53549" y="20220"/>
                  </a:moveTo>
                  <a:cubicBezTo>
                    <a:pt x="53549" y="31331"/>
                    <a:pt x="41528" y="40437"/>
                    <a:pt x="26775" y="40437"/>
                  </a:cubicBezTo>
                  <a:cubicBezTo>
                    <a:pt x="12021" y="40437"/>
                    <a:pt x="0" y="31513"/>
                    <a:pt x="0" y="20220"/>
                  </a:cubicBezTo>
                  <a:cubicBezTo>
                    <a:pt x="0" y="9109"/>
                    <a:pt x="12021" y="3"/>
                    <a:pt x="26775" y="3"/>
                  </a:cubicBezTo>
                  <a:cubicBezTo>
                    <a:pt x="41528" y="-179"/>
                    <a:pt x="53549" y="8927"/>
                    <a:pt x="53549" y="20220"/>
                  </a:cubicBezTo>
                  <a:close/>
                </a:path>
              </a:pathLst>
            </a:custGeom>
            <a:solidFill>
              <a:srgbClr val="182A37"/>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7" name="Freeform: Shape 46">
              <a:extLst>
                <a:ext uri="{FF2B5EF4-FFF2-40B4-BE49-F238E27FC236}">
                  <a16:creationId xmlns:a16="http://schemas.microsoft.com/office/drawing/2014/main" id="{17C1FA3E-CB0A-4864-B3BB-C9168E78EC42}"/>
                </a:ext>
              </a:extLst>
            </p:cNvPr>
            <p:cNvSpPr/>
            <p:nvPr/>
          </p:nvSpPr>
          <p:spPr>
            <a:xfrm>
              <a:off x="8608814" y="3763384"/>
              <a:ext cx="214923" cy="208366"/>
            </a:xfrm>
            <a:custGeom>
              <a:avLst/>
              <a:gdLst>
                <a:gd name="connsiteX0" fmla="*/ 107644 w 214923"/>
                <a:gd name="connsiteY0" fmla="*/ 0 h 208366"/>
                <a:gd name="connsiteX1" fmla="*/ 0 w 214923"/>
                <a:gd name="connsiteY1" fmla="*/ 107644 h 208366"/>
                <a:gd name="connsiteX2" fmla="*/ 0 w 214923"/>
                <a:gd name="connsiteY2" fmla="*/ 201445 h 208366"/>
                <a:gd name="connsiteX3" fmla="*/ 20217 w 214923"/>
                <a:gd name="connsiteY3" fmla="*/ 208366 h 208366"/>
                <a:gd name="connsiteX4" fmla="*/ 40435 w 214923"/>
                <a:gd name="connsiteY4" fmla="*/ 201445 h 208366"/>
                <a:gd name="connsiteX5" fmla="*/ 40435 w 214923"/>
                <a:gd name="connsiteY5" fmla="*/ 107644 h 208366"/>
                <a:gd name="connsiteX6" fmla="*/ 107462 w 214923"/>
                <a:gd name="connsiteY6" fmla="*/ 40617 h 208366"/>
                <a:gd name="connsiteX7" fmla="*/ 174489 w 214923"/>
                <a:gd name="connsiteY7" fmla="*/ 107644 h 208366"/>
                <a:gd name="connsiteX8" fmla="*/ 174489 w 214923"/>
                <a:gd name="connsiteY8" fmla="*/ 188149 h 208366"/>
                <a:gd name="connsiteX9" fmla="*/ 194706 w 214923"/>
                <a:gd name="connsiteY9" fmla="*/ 201627 h 208366"/>
                <a:gd name="connsiteX10" fmla="*/ 214923 w 214923"/>
                <a:gd name="connsiteY10" fmla="*/ 188149 h 208366"/>
                <a:gd name="connsiteX11" fmla="*/ 214923 w 214923"/>
                <a:gd name="connsiteY11" fmla="*/ 107644 h 208366"/>
                <a:gd name="connsiteX12" fmla="*/ 107644 w 214923"/>
                <a:gd name="connsiteY12" fmla="*/ 0 h 20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923" h="208366">
                  <a:moveTo>
                    <a:pt x="107644" y="0"/>
                  </a:moveTo>
                  <a:cubicBezTo>
                    <a:pt x="48267" y="0"/>
                    <a:pt x="0" y="48085"/>
                    <a:pt x="0" y="107644"/>
                  </a:cubicBezTo>
                  <a:lnTo>
                    <a:pt x="0" y="201445"/>
                  </a:lnTo>
                  <a:cubicBezTo>
                    <a:pt x="4918" y="205634"/>
                    <a:pt x="12021" y="208366"/>
                    <a:pt x="20217" y="208366"/>
                  </a:cubicBezTo>
                  <a:cubicBezTo>
                    <a:pt x="28414" y="208366"/>
                    <a:pt x="35335" y="205634"/>
                    <a:pt x="40435" y="201445"/>
                  </a:cubicBezTo>
                  <a:lnTo>
                    <a:pt x="40435" y="107644"/>
                  </a:lnTo>
                  <a:cubicBezTo>
                    <a:pt x="40435" y="70670"/>
                    <a:pt x="70670" y="40617"/>
                    <a:pt x="107462" y="40617"/>
                  </a:cubicBezTo>
                  <a:cubicBezTo>
                    <a:pt x="144436" y="40617"/>
                    <a:pt x="174489" y="70852"/>
                    <a:pt x="174489" y="107644"/>
                  </a:cubicBezTo>
                  <a:lnTo>
                    <a:pt x="174489" y="188149"/>
                  </a:lnTo>
                  <a:cubicBezTo>
                    <a:pt x="174489" y="195434"/>
                    <a:pt x="183413" y="201627"/>
                    <a:pt x="194706" y="201627"/>
                  </a:cubicBezTo>
                  <a:cubicBezTo>
                    <a:pt x="205817" y="201627"/>
                    <a:pt x="214923" y="195617"/>
                    <a:pt x="214923" y="188149"/>
                  </a:cubicBezTo>
                  <a:lnTo>
                    <a:pt x="214923" y="107644"/>
                  </a:lnTo>
                  <a:cubicBezTo>
                    <a:pt x="215105" y="48085"/>
                    <a:pt x="166839" y="0"/>
                    <a:pt x="107644" y="0"/>
                  </a:cubicBezTo>
                  <a:close/>
                </a:path>
              </a:pathLst>
            </a:custGeom>
            <a:solidFill>
              <a:srgbClr val="005696"/>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8" name="Freeform: Shape 47">
              <a:extLst>
                <a:ext uri="{FF2B5EF4-FFF2-40B4-BE49-F238E27FC236}">
                  <a16:creationId xmlns:a16="http://schemas.microsoft.com/office/drawing/2014/main" id="{22EADEE6-AD8C-415D-B12C-F2819F789AC9}"/>
                </a:ext>
              </a:extLst>
            </p:cNvPr>
            <p:cNvSpPr/>
            <p:nvPr/>
          </p:nvSpPr>
          <p:spPr>
            <a:xfrm>
              <a:off x="8608628" y="3803790"/>
              <a:ext cx="100722" cy="167776"/>
            </a:xfrm>
            <a:custGeom>
              <a:avLst/>
              <a:gdLst>
                <a:gd name="connsiteX0" fmla="*/ 69212 w 100722"/>
                <a:gd name="connsiteY0" fmla="*/ 4944 h 167776"/>
                <a:gd name="connsiteX1" fmla="*/ 27139 w 100722"/>
                <a:gd name="connsiteY1" fmla="*/ 70150 h 167776"/>
                <a:gd name="connsiteX2" fmla="*/ 27139 w 100722"/>
                <a:gd name="connsiteY2" fmla="*/ 138998 h 167776"/>
                <a:gd name="connsiteX3" fmla="*/ 10200 w 100722"/>
                <a:gd name="connsiteY3" fmla="*/ 151930 h 167776"/>
                <a:gd name="connsiteX4" fmla="*/ 0 w 100722"/>
                <a:gd name="connsiteY4" fmla="*/ 147377 h 167776"/>
                <a:gd name="connsiteX5" fmla="*/ 0 w 100722"/>
                <a:gd name="connsiteY5" fmla="*/ 160855 h 167776"/>
                <a:gd name="connsiteX6" fmla="*/ 20218 w 100722"/>
                <a:gd name="connsiteY6" fmla="*/ 167776 h 167776"/>
                <a:gd name="connsiteX7" fmla="*/ 26957 w 100722"/>
                <a:gd name="connsiteY7" fmla="*/ 167048 h 167776"/>
                <a:gd name="connsiteX8" fmla="*/ 30964 w 100722"/>
                <a:gd name="connsiteY8" fmla="*/ 166137 h 167776"/>
                <a:gd name="connsiteX9" fmla="*/ 32785 w 100722"/>
                <a:gd name="connsiteY9" fmla="*/ 165408 h 167776"/>
                <a:gd name="connsiteX10" fmla="*/ 35335 w 100722"/>
                <a:gd name="connsiteY10" fmla="*/ 164133 h 167776"/>
                <a:gd name="connsiteX11" fmla="*/ 36610 w 100722"/>
                <a:gd name="connsiteY11" fmla="*/ 163405 h 167776"/>
                <a:gd name="connsiteX12" fmla="*/ 40252 w 100722"/>
                <a:gd name="connsiteY12" fmla="*/ 161037 h 167776"/>
                <a:gd name="connsiteX13" fmla="*/ 40252 w 100722"/>
                <a:gd name="connsiteY13" fmla="*/ 67418 h 167776"/>
                <a:gd name="connsiteX14" fmla="*/ 100722 w 100722"/>
                <a:gd name="connsiteY14" fmla="*/ 573 h 167776"/>
                <a:gd name="connsiteX15" fmla="*/ 69212 w 100722"/>
                <a:gd name="connsiteY15" fmla="*/ 4944 h 16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722" h="167776">
                  <a:moveTo>
                    <a:pt x="69212" y="4944"/>
                  </a:moveTo>
                  <a:cubicBezTo>
                    <a:pt x="43349" y="15872"/>
                    <a:pt x="27139" y="42101"/>
                    <a:pt x="27139" y="70150"/>
                  </a:cubicBezTo>
                  <a:lnTo>
                    <a:pt x="27139" y="138998"/>
                  </a:lnTo>
                  <a:cubicBezTo>
                    <a:pt x="27139" y="147741"/>
                    <a:pt x="18760" y="154298"/>
                    <a:pt x="10200" y="151930"/>
                  </a:cubicBezTo>
                  <a:cubicBezTo>
                    <a:pt x="6011" y="150837"/>
                    <a:pt x="2368" y="149380"/>
                    <a:pt x="0" y="147377"/>
                  </a:cubicBezTo>
                  <a:lnTo>
                    <a:pt x="0" y="160855"/>
                  </a:lnTo>
                  <a:cubicBezTo>
                    <a:pt x="4918" y="165044"/>
                    <a:pt x="12021" y="167776"/>
                    <a:pt x="20218" y="167776"/>
                  </a:cubicBezTo>
                  <a:cubicBezTo>
                    <a:pt x="22403" y="167776"/>
                    <a:pt x="24771" y="167594"/>
                    <a:pt x="26957" y="167048"/>
                  </a:cubicBezTo>
                  <a:cubicBezTo>
                    <a:pt x="28232" y="166866"/>
                    <a:pt x="29506" y="166501"/>
                    <a:pt x="30964" y="166137"/>
                  </a:cubicBezTo>
                  <a:cubicBezTo>
                    <a:pt x="31510" y="165955"/>
                    <a:pt x="32238" y="165772"/>
                    <a:pt x="32785" y="165408"/>
                  </a:cubicBezTo>
                  <a:cubicBezTo>
                    <a:pt x="33695" y="165044"/>
                    <a:pt x="34606" y="164680"/>
                    <a:pt x="35335" y="164133"/>
                  </a:cubicBezTo>
                  <a:cubicBezTo>
                    <a:pt x="35699" y="163951"/>
                    <a:pt x="36245" y="163769"/>
                    <a:pt x="36610" y="163405"/>
                  </a:cubicBezTo>
                  <a:cubicBezTo>
                    <a:pt x="37885" y="162676"/>
                    <a:pt x="38978" y="161765"/>
                    <a:pt x="40252" y="161037"/>
                  </a:cubicBezTo>
                  <a:lnTo>
                    <a:pt x="40252" y="67418"/>
                  </a:lnTo>
                  <a:cubicBezTo>
                    <a:pt x="40252" y="32629"/>
                    <a:pt x="66845" y="3851"/>
                    <a:pt x="100722" y="573"/>
                  </a:cubicBezTo>
                  <a:cubicBezTo>
                    <a:pt x="91069" y="-884"/>
                    <a:pt x="80323" y="391"/>
                    <a:pt x="69212" y="4944"/>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9" name="Freeform: Shape 48">
              <a:extLst>
                <a:ext uri="{FF2B5EF4-FFF2-40B4-BE49-F238E27FC236}">
                  <a16:creationId xmlns:a16="http://schemas.microsoft.com/office/drawing/2014/main" id="{CF7FA0F1-C54A-4BEF-9499-84AE09575E8D}"/>
                </a:ext>
              </a:extLst>
            </p:cNvPr>
            <p:cNvSpPr/>
            <p:nvPr/>
          </p:nvSpPr>
          <p:spPr>
            <a:xfrm>
              <a:off x="8709719" y="3763384"/>
              <a:ext cx="114018" cy="208002"/>
            </a:xfrm>
            <a:custGeom>
              <a:avLst/>
              <a:gdLst>
                <a:gd name="connsiteX0" fmla="*/ 6739 w 114018"/>
                <a:gd name="connsiteY0" fmla="*/ 0 h 208002"/>
                <a:gd name="connsiteX1" fmla="*/ 0 w 114018"/>
                <a:gd name="connsiteY1" fmla="*/ 364 h 208002"/>
                <a:gd name="connsiteX2" fmla="*/ 100723 w 114018"/>
                <a:gd name="connsiteY2" fmla="*/ 107462 h 208002"/>
                <a:gd name="connsiteX3" fmla="*/ 100723 w 114018"/>
                <a:gd name="connsiteY3" fmla="*/ 179224 h 208002"/>
                <a:gd name="connsiteX4" fmla="*/ 83784 w 114018"/>
                <a:gd name="connsiteY4" fmla="*/ 192156 h 208002"/>
                <a:gd name="connsiteX5" fmla="*/ 73584 w 114018"/>
                <a:gd name="connsiteY5" fmla="*/ 187603 h 208002"/>
                <a:gd name="connsiteX6" fmla="*/ 73584 w 114018"/>
                <a:gd name="connsiteY6" fmla="*/ 201081 h 208002"/>
                <a:gd name="connsiteX7" fmla="*/ 93801 w 114018"/>
                <a:gd name="connsiteY7" fmla="*/ 208002 h 208002"/>
                <a:gd name="connsiteX8" fmla="*/ 114018 w 114018"/>
                <a:gd name="connsiteY8" fmla="*/ 201081 h 208002"/>
                <a:gd name="connsiteX9" fmla="*/ 114018 w 114018"/>
                <a:gd name="connsiteY9" fmla="*/ 107462 h 208002"/>
                <a:gd name="connsiteX10" fmla="*/ 6739 w 114018"/>
                <a:gd name="connsiteY10" fmla="*/ 0 h 20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018" h="208002">
                  <a:moveTo>
                    <a:pt x="6739" y="0"/>
                  </a:moveTo>
                  <a:cubicBezTo>
                    <a:pt x="4553" y="0"/>
                    <a:pt x="2185" y="182"/>
                    <a:pt x="0" y="364"/>
                  </a:cubicBezTo>
                  <a:cubicBezTo>
                    <a:pt x="56280" y="4007"/>
                    <a:pt x="100723" y="50453"/>
                    <a:pt x="100723" y="107462"/>
                  </a:cubicBezTo>
                  <a:lnTo>
                    <a:pt x="100723" y="179224"/>
                  </a:lnTo>
                  <a:cubicBezTo>
                    <a:pt x="100723" y="187967"/>
                    <a:pt x="92344" y="194524"/>
                    <a:pt x="83784" y="192156"/>
                  </a:cubicBezTo>
                  <a:cubicBezTo>
                    <a:pt x="79594" y="191063"/>
                    <a:pt x="75952" y="189606"/>
                    <a:pt x="73584" y="187603"/>
                  </a:cubicBezTo>
                  <a:lnTo>
                    <a:pt x="73584" y="201081"/>
                  </a:lnTo>
                  <a:cubicBezTo>
                    <a:pt x="78501" y="205270"/>
                    <a:pt x="85787" y="208002"/>
                    <a:pt x="93801" y="208002"/>
                  </a:cubicBezTo>
                  <a:cubicBezTo>
                    <a:pt x="101815" y="208002"/>
                    <a:pt x="108919" y="205270"/>
                    <a:pt x="114018" y="201081"/>
                  </a:cubicBezTo>
                  <a:lnTo>
                    <a:pt x="114018" y="107462"/>
                  </a:lnTo>
                  <a:cubicBezTo>
                    <a:pt x="114200" y="48085"/>
                    <a:pt x="65934" y="0"/>
                    <a:pt x="6739" y="0"/>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pic>
        <p:nvPicPr>
          <p:cNvPr id="54" name="Graphic 53">
            <a:extLst>
              <a:ext uri="{FF2B5EF4-FFF2-40B4-BE49-F238E27FC236}">
                <a16:creationId xmlns:a16="http://schemas.microsoft.com/office/drawing/2014/main" id="{3047D69E-DB94-4B39-95DA-B145537693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0481" y="5457217"/>
            <a:ext cx="272404" cy="271413"/>
          </a:xfrm>
          <a:prstGeom prst="rect">
            <a:avLst/>
          </a:prstGeom>
        </p:spPr>
      </p:pic>
      <p:grpSp>
        <p:nvGrpSpPr>
          <p:cNvPr id="71" name="nodes">
            <a:extLst>
              <a:ext uri="{FF2B5EF4-FFF2-40B4-BE49-F238E27FC236}">
                <a16:creationId xmlns:a16="http://schemas.microsoft.com/office/drawing/2014/main" id="{EC4DC30B-E380-444A-89DB-E9701884CE7A}"/>
              </a:ext>
              <a:ext uri="{C183D7F6-B498-43B3-948B-1728B52AA6E4}">
                <adec:decorative xmlns:adec="http://schemas.microsoft.com/office/drawing/2017/decorative" val="1"/>
              </a:ext>
            </a:extLst>
          </p:cNvPr>
          <p:cNvGrpSpPr>
            <a:grpSpLocks noChangeAspect="1"/>
          </p:cNvGrpSpPr>
          <p:nvPr/>
        </p:nvGrpSpPr>
        <p:grpSpPr bwMode="auto">
          <a:xfrm>
            <a:off x="6375397" y="4966503"/>
            <a:ext cx="326950" cy="325922"/>
            <a:chOff x="1016" y="765"/>
            <a:chExt cx="318" cy="317"/>
          </a:xfrm>
        </p:grpSpPr>
        <p:sp>
          <p:nvSpPr>
            <p:cNvPr id="72" name="AutoShape 3">
              <a:extLst>
                <a:ext uri="{FF2B5EF4-FFF2-40B4-BE49-F238E27FC236}">
                  <a16:creationId xmlns:a16="http://schemas.microsoft.com/office/drawing/2014/main" id="{B5C9D6F3-0741-442E-946F-58A6FD53C0D0}"/>
                </a:ext>
                <a:ext uri="{C183D7F6-B498-43B3-948B-1728B52AA6E4}">
                  <adec:decorative xmlns:adec="http://schemas.microsoft.com/office/drawing/2017/decorative" val="1"/>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5">
              <a:extLst>
                <a:ext uri="{FF2B5EF4-FFF2-40B4-BE49-F238E27FC236}">
                  <a16:creationId xmlns:a16="http://schemas.microsoft.com/office/drawing/2014/main" id="{04733FFC-CB52-4361-A067-96D2772D1414}"/>
                </a:ext>
                <a:ext uri="{C183D7F6-B498-43B3-948B-1728B52AA6E4}">
                  <adec:decorative xmlns:adec="http://schemas.microsoft.com/office/drawing/2017/decorative" val="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4" name="Freeform 6">
              <a:extLst>
                <a:ext uri="{FF2B5EF4-FFF2-40B4-BE49-F238E27FC236}">
                  <a16:creationId xmlns:a16="http://schemas.microsoft.com/office/drawing/2014/main" id="{346CB020-B486-4EFB-ADA9-E144DCECEB59}"/>
                </a:ext>
                <a:ext uri="{C183D7F6-B498-43B3-948B-1728B52AA6E4}">
                  <adec:decorative xmlns:adec="http://schemas.microsoft.com/office/drawing/2017/decorative" val="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5" name="Freeform 7">
              <a:extLst>
                <a:ext uri="{FF2B5EF4-FFF2-40B4-BE49-F238E27FC236}">
                  <a16:creationId xmlns:a16="http://schemas.microsoft.com/office/drawing/2014/main" id="{98341D76-07FD-4547-A91D-BAA0868A4708}"/>
                </a:ext>
                <a:ext uri="{C183D7F6-B498-43B3-948B-1728B52AA6E4}">
                  <adec:decorative xmlns:adec="http://schemas.microsoft.com/office/drawing/2017/decorative" val="1"/>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6" name="Freeform 8">
              <a:extLst>
                <a:ext uri="{FF2B5EF4-FFF2-40B4-BE49-F238E27FC236}">
                  <a16:creationId xmlns:a16="http://schemas.microsoft.com/office/drawing/2014/main" id="{7072BC88-2D32-4996-9F9F-0E2CA93D1E57}"/>
                </a:ext>
                <a:ext uri="{C183D7F6-B498-43B3-948B-1728B52AA6E4}">
                  <adec:decorative xmlns:adec="http://schemas.microsoft.com/office/drawing/2017/decorative" val="1"/>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7" name="Freeform 9">
              <a:extLst>
                <a:ext uri="{FF2B5EF4-FFF2-40B4-BE49-F238E27FC236}">
                  <a16:creationId xmlns:a16="http://schemas.microsoft.com/office/drawing/2014/main" id="{32A36EDF-87EA-4098-8DD3-F46FE9B4FB97}"/>
                </a:ext>
                <a:ext uri="{C183D7F6-B498-43B3-948B-1728B52AA6E4}">
                  <adec:decorative xmlns:adec="http://schemas.microsoft.com/office/drawing/2017/decorative" val="1"/>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8" name="Freeform 10">
              <a:extLst>
                <a:ext uri="{FF2B5EF4-FFF2-40B4-BE49-F238E27FC236}">
                  <a16:creationId xmlns:a16="http://schemas.microsoft.com/office/drawing/2014/main" id="{C65FAC29-B897-45BC-ABE9-C3F5D3048EB1}"/>
                </a:ext>
                <a:ext uri="{C183D7F6-B498-43B3-948B-1728B52AA6E4}">
                  <adec:decorative xmlns:adec="http://schemas.microsoft.com/office/drawing/2017/decorative" val="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9" name="Oval 11">
              <a:extLst>
                <a:ext uri="{FF2B5EF4-FFF2-40B4-BE49-F238E27FC236}">
                  <a16:creationId xmlns:a16="http://schemas.microsoft.com/office/drawing/2014/main" id="{6B599973-5DD0-4BF1-B1E4-E42A0CB00179}"/>
                </a:ext>
                <a:ext uri="{C183D7F6-B498-43B3-948B-1728B52AA6E4}">
                  <adec:decorative xmlns:adec="http://schemas.microsoft.com/office/drawing/2017/decorative" val="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0" name="Oval 12">
              <a:extLst>
                <a:ext uri="{FF2B5EF4-FFF2-40B4-BE49-F238E27FC236}">
                  <a16:creationId xmlns:a16="http://schemas.microsoft.com/office/drawing/2014/main" id="{CEADFCEE-9EF4-4DF3-A55D-B7D1962AB6DD}"/>
                </a:ext>
                <a:ext uri="{C183D7F6-B498-43B3-948B-1728B52AA6E4}">
                  <adec:decorative xmlns:adec="http://schemas.microsoft.com/office/drawing/2017/decorative" val="1"/>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1" name="Oval 13">
              <a:extLst>
                <a:ext uri="{FF2B5EF4-FFF2-40B4-BE49-F238E27FC236}">
                  <a16:creationId xmlns:a16="http://schemas.microsoft.com/office/drawing/2014/main" id="{0ABA81D8-34A2-469A-8ED7-684099E3349F}"/>
                </a:ext>
                <a:ext uri="{C183D7F6-B498-43B3-948B-1728B52AA6E4}">
                  <adec:decorative xmlns:adec="http://schemas.microsoft.com/office/drawing/2017/decorative" val="1"/>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2" name="Oval 14">
              <a:extLst>
                <a:ext uri="{FF2B5EF4-FFF2-40B4-BE49-F238E27FC236}">
                  <a16:creationId xmlns:a16="http://schemas.microsoft.com/office/drawing/2014/main" id="{DFA3E914-8A9F-479D-B355-A75D363A6CC1}"/>
                </a:ext>
                <a:ext uri="{C183D7F6-B498-43B3-948B-1728B52AA6E4}">
                  <adec:decorative xmlns:adec="http://schemas.microsoft.com/office/drawing/2017/decorative" val="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3" name="Freeform 15">
              <a:extLst>
                <a:ext uri="{FF2B5EF4-FFF2-40B4-BE49-F238E27FC236}">
                  <a16:creationId xmlns:a16="http://schemas.microsoft.com/office/drawing/2014/main" id="{78B8385B-AA30-456C-9573-F3A51E8DEE0A}"/>
                </a:ext>
                <a:ext uri="{C183D7F6-B498-43B3-948B-1728B52AA6E4}">
                  <adec:decorative xmlns:adec="http://schemas.microsoft.com/office/drawing/2017/decorative" val="1"/>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4" name="Freeform 16">
              <a:extLst>
                <a:ext uri="{FF2B5EF4-FFF2-40B4-BE49-F238E27FC236}">
                  <a16:creationId xmlns:a16="http://schemas.microsoft.com/office/drawing/2014/main" id="{FFC8D0BF-5AC5-4D34-A95F-F2B79270282B}"/>
                </a:ext>
                <a:ext uri="{C183D7F6-B498-43B3-948B-1728B52AA6E4}">
                  <adec:decorative xmlns:adec="http://schemas.microsoft.com/office/drawing/2017/decorative" val="1"/>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5" name="Freeform 17">
              <a:extLst>
                <a:ext uri="{FF2B5EF4-FFF2-40B4-BE49-F238E27FC236}">
                  <a16:creationId xmlns:a16="http://schemas.microsoft.com/office/drawing/2014/main" id="{BBD9A4F0-A277-4ECE-AB4B-EE71097327F9}"/>
                </a:ext>
                <a:ext uri="{C183D7F6-B498-43B3-948B-1728B52AA6E4}">
                  <adec:decorative xmlns:adec="http://schemas.microsoft.com/office/drawing/2017/decorative" val="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6" name="Oval 18">
              <a:extLst>
                <a:ext uri="{FF2B5EF4-FFF2-40B4-BE49-F238E27FC236}">
                  <a16:creationId xmlns:a16="http://schemas.microsoft.com/office/drawing/2014/main" id="{CE37E9F7-C280-4B07-AB34-90EB457B941A}"/>
                </a:ext>
                <a:ext uri="{C183D7F6-B498-43B3-948B-1728B52AA6E4}">
                  <adec:decorative xmlns:adec="http://schemas.microsoft.com/office/drawing/2017/decorative" val="1"/>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pic>
        <p:nvPicPr>
          <p:cNvPr id="7" name="Graphic 6" descr="Scales of justice with solid fill">
            <a:extLst>
              <a:ext uri="{FF2B5EF4-FFF2-40B4-BE49-F238E27FC236}">
                <a16:creationId xmlns:a16="http://schemas.microsoft.com/office/drawing/2014/main" id="{B305EFC9-3CF4-2B16-CFCF-F7E999A0E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08260" y="5809340"/>
            <a:ext cx="354901" cy="354901"/>
          </a:xfrm>
          <a:prstGeom prst="rect">
            <a:avLst/>
          </a:prstGeom>
        </p:spPr>
      </p:pic>
      <p:pic>
        <p:nvPicPr>
          <p:cNvPr id="9" name="Picture 2">
            <a:extLst>
              <a:ext uri="{FF2B5EF4-FFF2-40B4-BE49-F238E27FC236}">
                <a16:creationId xmlns:a16="http://schemas.microsoft.com/office/drawing/2014/main" id="{8A8FA82C-3C51-CD7E-93AE-CA1CBE3F4D82}"/>
              </a:ext>
              <a:ext uri="{C183D7F6-B498-43B3-948B-1728B52AA6E4}">
                <adec:decorative xmlns:adec="http://schemas.microsoft.com/office/drawing/2017/decorative" val="1"/>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b="5786"/>
          <a:stretch/>
        </p:blipFill>
        <p:spPr bwMode="auto">
          <a:xfrm>
            <a:off x="113970" y="906435"/>
            <a:ext cx="5045426" cy="3348752"/>
          </a:xfrm>
          <a:prstGeom prst="rect">
            <a:avLst/>
          </a:prstGeom>
          <a:extLst>
            <a:ext uri="{909E8E84-426E-40DD-AFC4-6F175D3DCCD1}">
              <a14:hiddenFill xmlns:a14="http://schemas.microsoft.com/office/drawing/2010/main">
                <a:solidFill>
                  <a:srgbClr val="FFFFFF"/>
                </a:solidFill>
              </a14:hiddenFill>
            </a:ext>
          </a:extLst>
        </p:spPr>
      </p:pic>
      <p:pic>
        <p:nvPicPr>
          <p:cNvPr id="11" name="Picture Placeholder 27">
            <a:extLst>
              <a:ext uri="{FF2B5EF4-FFF2-40B4-BE49-F238E27FC236}">
                <a16:creationId xmlns:a16="http://schemas.microsoft.com/office/drawing/2014/main" id="{2F53E653-A281-12FF-B301-BD3AB38E6C2E}"/>
              </a:ext>
              <a:ext uri="{C183D7F6-B498-43B3-948B-1728B52AA6E4}">
                <adec:decorative xmlns:adec="http://schemas.microsoft.com/office/drawing/2017/decorative" val="1"/>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t="1354" b="1354"/>
          <a:stretch/>
        </p:blipFill>
        <p:spPr>
          <a:xfrm>
            <a:off x="6246988" y="674496"/>
            <a:ext cx="783246" cy="783348"/>
          </a:xfrm>
          <a:prstGeom prst="rect">
            <a:avLst/>
          </a:prstGeom>
        </p:spPr>
      </p:pic>
      <p:sp>
        <p:nvSpPr>
          <p:cNvPr id="13" name="TextBox 12">
            <a:extLst>
              <a:ext uri="{FF2B5EF4-FFF2-40B4-BE49-F238E27FC236}">
                <a16:creationId xmlns:a16="http://schemas.microsoft.com/office/drawing/2014/main" id="{7DB15B44-1D92-068B-EC1B-E81BEA71D147}"/>
              </a:ext>
            </a:extLst>
          </p:cNvPr>
          <p:cNvSpPr txBox="1"/>
          <p:nvPr/>
        </p:nvSpPr>
        <p:spPr>
          <a:xfrm>
            <a:off x="6308260" y="2072577"/>
            <a:ext cx="5598234" cy="707886"/>
          </a:xfrm>
          <a:prstGeom prst="rect">
            <a:avLst/>
          </a:prstGeom>
          <a:noFill/>
        </p:spPr>
        <p:txBody>
          <a:bodyPr wrap="square">
            <a:spAutoFit/>
          </a:bodyPr>
          <a:lstStyle/>
          <a:p>
            <a:r>
              <a:rPr lang="en-US" sz="2000" dirty="0">
                <a:latin typeface="+mj-lt"/>
              </a:rPr>
              <a:t>Fully managed platform as a service (PaaS) to quickly scale AI apps and APIs globally</a:t>
            </a:r>
          </a:p>
        </p:txBody>
      </p:sp>
      <p:sp>
        <p:nvSpPr>
          <p:cNvPr id="15" name="TextBox 14">
            <a:extLst>
              <a:ext uri="{FF2B5EF4-FFF2-40B4-BE49-F238E27FC236}">
                <a16:creationId xmlns:a16="http://schemas.microsoft.com/office/drawing/2014/main" id="{E887AEB5-AF82-5B92-ABC4-8EF682740BD0}"/>
              </a:ext>
            </a:extLst>
          </p:cNvPr>
          <p:cNvSpPr txBox="1"/>
          <p:nvPr/>
        </p:nvSpPr>
        <p:spPr>
          <a:xfrm>
            <a:off x="6558155" y="3429000"/>
            <a:ext cx="5296161" cy="2585323"/>
          </a:xfrm>
          <a:prstGeom prst="rect">
            <a:avLst/>
          </a:prstGeom>
          <a:noFill/>
        </p:spPr>
        <p:txBody>
          <a:bodyPr wrap="square">
            <a:spAutoFit/>
          </a:bodyPr>
          <a:lstStyle/>
          <a:p>
            <a:pPr marL="228510" lvl="1">
              <a:spcAft>
                <a:spcPts val="1200"/>
              </a:spcAft>
            </a:pPr>
            <a:r>
              <a:rPr lang="en-US" sz="1600" dirty="0">
                <a:latin typeface="+mj-lt"/>
              </a:rPr>
              <a:t>Deploy any web app, API, code, or container</a:t>
            </a:r>
          </a:p>
          <a:p>
            <a:pPr marL="228510" lvl="1">
              <a:spcAft>
                <a:spcPts val="1200"/>
              </a:spcAft>
            </a:pPr>
            <a:r>
              <a:rPr lang="en-US" sz="1600" dirty="0">
                <a:latin typeface="+mj-lt"/>
              </a:rPr>
              <a:t>Managed and secured runtimes for popular languages</a:t>
            </a:r>
          </a:p>
          <a:p>
            <a:pPr marL="228510" lvl="1">
              <a:spcAft>
                <a:spcPts val="1200"/>
              </a:spcAft>
            </a:pPr>
            <a:r>
              <a:rPr lang="en-US" sz="1600" dirty="0">
                <a:latin typeface="+mj-lt"/>
              </a:rPr>
              <a:t>Auto-scale and load balancing done by the platform</a:t>
            </a:r>
          </a:p>
          <a:p>
            <a:pPr marL="228510" lvl="1">
              <a:spcAft>
                <a:spcPts val="1200"/>
              </a:spcAft>
            </a:pPr>
            <a:r>
              <a:rPr lang="en-US" sz="1600" dirty="0">
                <a:latin typeface="+mj-lt"/>
              </a:rPr>
              <a:t>Deployment slots and staging features</a:t>
            </a:r>
          </a:p>
          <a:p>
            <a:pPr marL="228510" lvl="1">
              <a:spcAft>
                <a:spcPts val="1200"/>
              </a:spcAft>
            </a:pPr>
            <a:r>
              <a:rPr lang="en-US" sz="1600" dirty="0">
                <a:latin typeface="+mj-lt"/>
              </a:rPr>
              <a:t>Fine-grained control over application network traffic</a:t>
            </a:r>
          </a:p>
          <a:p>
            <a:pPr marL="228510" lvl="1">
              <a:spcAft>
                <a:spcPts val="1200"/>
              </a:spcAft>
            </a:pPr>
            <a:r>
              <a:rPr lang="en-US" sz="1600" dirty="0">
                <a:latin typeface="+mj-lt"/>
              </a:rPr>
              <a:t>Rich diagnostics using Microsoft Copilot for Azure</a:t>
            </a:r>
          </a:p>
        </p:txBody>
      </p:sp>
    </p:spTree>
    <p:extLst>
      <p:ext uri="{BB962C8B-B14F-4D97-AF65-F5344CB8AC3E}">
        <p14:creationId xmlns:p14="http://schemas.microsoft.com/office/powerpoint/2010/main" val="35447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80DCD01-7329-4E0A-B8DE-81509B77F066}"/>
              </a:ext>
            </a:extLst>
          </p:cNvPr>
          <p:cNvSpPr txBox="1">
            <a:spLocks noGrp="1"/>
          </p:cNvSpPr>
          <p:nvPr>
            <p:ph type="title"/>
          </p:nvPr>
        </p:nvSpPr>
        <p:spPr>
          <a:xfrm>
            <a:off x="7508792" y="675443"/>
            <a:ext cx="4442870" cy="1311114"/>
          </a:xfrm>
          <a:prstGeom prst="rect">
            <a:avLst/>
          </a:prstGeom>
          <a:noFill/>
          <a:ln>
            <a:noFill/>
            <a:prstDash/>
          </a:ln>
          <a:effectLst/>
        </p:spPr>
        <p:txBody>
          <a:bodyPr rot="0" spcFirstLastPara="0" vertOverflow="overflow" horzOverflow="overflow" vert="horz" wrap="none" lIns="0" tIns="45713" rIns="91427" bIns="45713"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lnSpc>
                <a:spcPct val="90000"/>
              </a:lnSpc>
              <a:defRPr/>
            </a:pPr>
            <a:r>
              <a:rPr lang="en-US" sz="4400" dirty="0">
                <a:latin typeface="Segoe UI Semibold"/>
                <a:ea typeface="+mj-lt"/>
                <a:cs typeface="Segoe UI Semibold"/>
              </a:rPr>
              <a:t>Azure </a:t>
            </a:r>
            <a:br>
              <a:rPr lang="en-US" sz="4400" dirty="0">
                <a:latin typeface="Segoe UI Semibold"/>
                <a:ea typeface="+mj-lt"/>
                <a:cs typeface="Segoe UI Semibold"/>
              </a:rPr>
            </a:br>
            <a:r>
              <a:rPr lang="en-US" sz="4400" dirty="0">
                <a:latin typeface="Segoe UI Semibold"/>
                <a:ea typeface="+mj-lt"/>
                <a:cs typeface="Segoe UI Semibold"/>
              </a:rPr>
              <a:t>API Management</a:t>
            </a:r>
          </a:p>
        </p:txBody>
      </p:sp>
      <p:cxnSp>
        <p:nvCxnSpPr>
          <p:cNvPr id="22" name="Straight Connector 21">
            <a:extLst>
              <a:ext uri="{FF2B5EF4-FFF2-40B4-BE49-F238E27FC236}">
                <a16:creationId xmlns:a16="http://schemas.microsoft.com/office/drawing/2014/main" id="{70B8AE1C-E78E-4F42-AD3F-56893B71813E}"/>
              </a:ext>
              <a:ext uri="{C183D7F6-B498-43B3-948B-1728B52AA6E4}">
                <adec:decorative xmlns:adec="http://schemas.microsoft.com/office/drawing/2017/decorative" val="1"/>
              </a:ext>
            </a:extLst>
          </p:cNvPr>
          <p:cNvCxnSpPr>
            <a:cxnSpLocks/>
          </p:cNvCxnSpPr>
          <p:nvPr/>
        </p:nvCxnSpPr>
        <p:spPr>
          <a:xfrm flipH="1">
            <a:off x="6496333" y="3121116"/>
            <a:ext cx="1563" cy="3394860"/>
          </a:xfrm>
          <a:prstGeom prst="line">
            <a:avLst/>
          </a:prstGeom>
          <a:ln w="12700">
            <a:gradFill>
              <a:gsLst>
                <a:gs pos="0">
                  <a:schemeClr val="bg1">
                    <a:lumMod val="50000"/>
                    <a:lumOff val="50000"/>
                    <a:alpha val="0"/>
                  </a:schemeClr>
                </a:gs>
                <a:gs pos="46000">
                  <a:schemeClr val="tx1">
                    <a:lumMod val="65000"/>
                  </a:schemeClr>
                </a:gs>
                <a:gs pos="100000">
                  <a:schemeClr val="bg1">
                    <a:lumMod val="50000"/>
                    <a:lumOff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EED6F9E-C0DA-4A24-87B3-7FBE70003BE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68118" y="-136290"/>
            <a:ext cx="7727717" cy="5807438"/>
          </a:xfrm>
          <a:prstGeom prst="rect">
            <a:avLst/>
          </a:prstGeom>
        </p:spPr>
      </p:pic>
      <p:sp>
        <p:nvSpPr>
          <p:cNvPr id="5" name="Rectangle: Rounded Corners 4">
            <a:extLst>
              <a:ext uri="{FF2B5EF4-FFF2-40B4-BE49-F238E27FC236}">
                <a16:creationId xmlns:a16="http://schemas.microsoft.com/office/drawing/2014/main" id="{A0F42EAC-9CD9-4C56-BB02-02D3B8C7CFAD}"/>
              </a:ext>
              <a:ext uri="{C183D7F6-B498-43B3-948B-1728B52AA6E4}">
                <adec:decorative xmlns:adec="http://schemas.microsoft.com/office/drawing/2017/decorative" val="1"/>
              </a:ext>
            </a:extLst>
          </p:cNvPr>
          <p:cNvSpPr/>
          <p:nvPr/>
        </p:nvSpPr>
        <p:spPr bwMode="auto">
          <a:xfrm>
            <a:off x="3782184" y="958788"/>
            <a:ext cx="204157" cy="166146"/>
          </a:xfrm>
          <a:prstGeom prst="roundRect">
            <a:avLst>
              <a:gd name="adj" fmla="val 3107"/>
            </a:avLst>
          </a:prstGeom>
          <a:no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nvGrpSpPr>
          <p:cNvPr id="16" name="availability zones" descr="availability zones">
            <a:extLst>
              <a:ext uri="{FF2B5EF4-FFF2-40B4-BE49-F238E27FC236}">
                <a16:creationId xmlns:a16="http://schemas.microsoft.com/office/drawing/2014/main" id="{0D4FA211-1DD8-4C94-8337-FBB24AEF9F49}"/>
              </a:ext>
            </a:extLst>
          </p:cNvPr>
          <p:cNvGrpSpPr>
            <a:grpSpLocks noChangeAspect="1"/>
          </p:cNvGrpSpPr>
          <p:nvPr/>
        </p:nvGrpSpPr>
        <p:grpSpPr bwMode="auto">
          <a:xfrm>
            <a:off x="6328859" y="3947504"/>
            <a:ext cx="346141" cy="313339"/>
            <a:chOff x="3409" y="755"/>
            <a:chExt cx="306" cy="277"/>
          </a:xfrm>
        </p:grpSpPr>
        <p:sp>
          <p:nvSpPr>
            <p:cNvPr id="17" name="AutoShape 109">
              <a:extLst>
                <a:ext uri="{FF2B5EF4-FFF2-40B4-BE49-F238E27FC236}">
                  <a16:creationId xmlns:a16="http://schemas.microsoft.com/office/drawing/2014/main" id="{7CEDC5E0-B3E8-4803-8640-A81D99F3ADEC}"/>
                </a:ext>
              </a:extLst>
            </p:cNvPr>
            <p:cNvSpPr>
              <a:spLocks noChangeAspect="1" noChangeArrowheads="1" noTextEdit="1"/>
            </p:cNvSpPr>
            <p:nvPr/>
          </p:nvSpPr>
          <p:spPr bwMode="auto">
            <a:xfrm>
              <a:off x="3413" y="760"/>
              <a:ext cx="29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111">
              <a:extLst>
                <a:ext uri="{FF2B5EF4-FFF2-40B4-BE49-F238E27FC236}">
                  <a16:creationId xmlns:a16="http://schemas.microsoft.com/office/drawing/2014/main" id="{D2542F76-07C2-4D83-8D28-CB1B979F3B32}"/>
                </a:ext>
              </a:extLst>
            </p:cNvPr>
            <p:cNvSpPr>
              <a:spLocks/>
            </p:cNvSpPr>
            <p:nvPr/>
          </p:nvSpPr>
          <p:spPr bwMode="auto">
            <a:xfrm>
              <a:off x="3435" y="955"/>
              <a:ext cx="52" cy="51"/>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4"/>
                    <a:pt x="66" y="43"/>
                    <a:pt x="54" y="54"/>
                  </a:cubicBezTo>
                  <a:cubicBezTo>
                    <a:pt x="42" y="66"/>
                    <a:pt x="23" y="66"/>
                    <a:pt x="11" y="54"/>
                  </a:cubicBezTo>
                  <a:cubicBezTo>
                    <a:pt x="0" y="43"/>
                    <a:pt x="0" y="24"/>
                    <a:pt x="11"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9" name="Freeform 112">
              <a:extLst>
                <a:ext uri="{FF2B5EF4-FFF2-40B4-BE49-F238E27FC236}">
                  <a16:creationId xmlns:a16="http://schemas.microsoft.com/office/drawing/2014/main" id="{8501C15C-9AC1-42A6-85E1-49D1CDABD4E0}"/>
                </a:ext>
              </a:extLst>
            </p:cNvPr>
            <p:cNvSpPr>
              <a:spLocks noEditPoints="1"/>
            </p:cNvSpPr>
            <p:nvPr/>
          </p:nvSpPr>
          <p:spPr bwMode="auto">
            <a:xfrm>
              <a:off x="3409" y="889"/>
              <a:ext cx="146" cy="143"/>
            </a:xfrm>
            <a:custGeom>
              <a:avLst/>
              <a:gdLst>
                <a:gd name="T0" fmla="*/ 181 w 189"/>
                <a:gd name="T1" fmla="*/ 104 h 186"/>
                <a:gd name="T2" fmla="*/ 153 w 189"/>
                <a:gd name="T3" fmla="*/ 104 h 186"/>
                <a:gd name="T4" fmla="*/ 147 w 189"/>
                <a:gd name="T5" fmla="*/ 114 h 186"/>
                <a:gd name="T6" fmla="*/ 127 w 189"/>
                <a:gd name="T7" fmla="*/ 114 h 186"/>
                <a:gd name="T8" fmla="*/ 110 w 189"/>
                <a:gd name="T9" fmla="*/ 76 h 186"/>
                <a:gd name="T10" fmla="*/ 89 w 189"/>
                <a:gd name="T11" fmla="*/ 63 h 186"/>
                <a:gd name="T12" fmla="*/ 102 w 189"/>
                <a:gd name="T13" fmla="*/ 41 h 186"/>
                <a:gd name="T14" fmla="*/ 113 w 189"/>
                <a:gd name="T15" fmla="*/ 42 h 186"/>
                <a:gd name="T16" fmla="*/ 128 w 189"/>
                <a:gd name="T17" fmla="*/ 18 h 186"/>
                <a:gd name="T18" fmla="*/ 104 w 189"/>
                <a:gd name="T19" fmla="*/ 2 h 186"/>
                <a:gd name="T20" fmla="*/ 89 w 189"/>
                <a:gd name="T21" fmla="*/ 27 h 186"/>
                <a:gd name="T22" fmla="*/ 94 w 189"/>
                <a:gd name="T23" fmla="*/ 36 h 186"/>
                <a:gd name="T24" fmla="*/ 79 w 189"/>
                <a:gd name="T25" fmla="*/ 60 h 186"/>
                <a:gd name="T26" fmla="*/ 24 w 189"/>
                <a:gd name="T27" fmla="*/ 76 h 186"/>
                <a:gd name="T28" fmla="*/ 24 w 189"/>
                <a:gd name="T29" fmla="*/ 162 h 186"/>
                <a:gd name="T30" fmla="*/ 110 w 189"/>
                <a:gd name="T31" fmla="*/ 162 h 186"/>
                <a:gd name="T32" fmla="*/ 127 w 189"/>
                <a:gd name="T33" fmla="*/ 124 h 186"/>
                <a:gd name="T34" fmla="*/ 147 w 189"/>
                <a:gd name="T35" fmla="*/ 124 h 186"/>
                <a:gd name="T36" fmla="*/ 153 w 189"/>
                <a:gd name="T37" fmla="*/ 133 h 186"/>
                <a:gd name="T38" fmla="*/ 181 w 189"/>
                <a:gd name="T39" fmla="*/ 133 h 186"/>
                <a:gd name="T40" fmla="*/ 181 w 189"/>
                <a:gd name="T41" fmla="*/ 104 h 186"/>
                <a:gd name="T42" fmla="*/ 100 w 189"/>
                <a:gd name="T43" fmla="*/ 153 h 186"/>
                <a:gd name="T44" fmla="*/ 33 w 189"/>
                <a:gd name="T45" fmla="*/ 153 h 186"/>
                <a:gd name="T46" fmla="*/ 33 w 189"/>
                <a:gd name="T47" fmla="*/ 86 h 186"/>
                <a:gd name="T48" fmla="*/ 100 w 189"/>
                <a:gd name="T49" fmla="*/ 86 h 186"/>
                <a:gd name="T50" fmla="*/ 100 w 189"/>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86">
                  <a:moveTo>
                    <a:pt x="181" y="104"/>
                  </a:moveTo>
                  <a:cubicBezTo>
                    <a:pt x="173" y="97"/>
                    <a:pt x="160" y="97"/>
                    <a:pt x="153" y="104"/>
                  </a:cubicBezTo>
                  <a:cubicBezTo>
                    <a:pt x="150" y="107"/>
                    <a:pt x="148" y="110"/>
                    <a:pt x="147" y="114"/>
                  </a:cubicBezTo>
                  <a:cubicBezTo>
                    <a:pt x="127" y="114"/>
                    <a:pt x="127" y="114"/>
                    <a:pt x="127" y="114"/>
                  </a:cubicBezTo>
                  <a:cubicBezTo>
                    <a:pt x="126" y="100"/>
                    <a:pt x="120" y="87"/>
                    <a:pt x="110" y="76"/>
                  </a:cubicBezTo>
                  <a:cubicBezTo>
                    <a:pt x="104" y="70"/>
                    <a:pt x="97" y="66"/>
                    <a:pt x="89" y="63"/>
                  </a:cubicBezTo>
                  <a:cubicBezTo>
                    <a:pt x="102" y="41"/>
                    <a:pt x="102" y="41"/>
                    <a:pt x="102" y="41"/>
                  </a:cubicBezTo>
                  <a:cubicBezTo>
                    <a:pt x="106" y="42"/>
                    <a:pt x="109" y="43"/>
                    <a:pt x="113" y="42"/>
                  </a:cubicBezTo>
                  <a:cubicBezTo>
                    <a:pt x="124" y="39"/>
                    <a:pt x="131" y="28"/>
                    <a:pt x="128" y="18"/>
                  </a:cubicBezTo>
                  <a:cubicBezTo>
                    <a:pt x="126" y="7"/>
                    <a:pt x="115" y="0"/>
                    <a:pt x="104" y="2"/>
                  </a:cubicBezTo>
                  <a:cubicBezTo>
                    <a:pt x="93" y="5"/>
                    <a:pt x="86" y="16"/>
                    <a:pt x="89" y="27"/>
                  </a:cubicBezTo>
                  <a:cubicBezTo>
                    <a:pt x="90" y="30"/>
                    <a:pt x="92" y="34"/>
                    <a:pt x="94" y="36"/>
                  </a:cubicBezTo>
                  <a:cubicBezTo>
                    <a:pt x="79" y="60"/>
                    <a:pt x="79" y="60"/>
                    <a:pt x="79" y="60"/>
                  </a:cubicBezTo>
                  <a:cubicBezTo>
                    <a:pt x="60" y="55"/>
                    <a:pt x="39" y="61"/>
                    <a:pt x="24" y="76"/>
                  </a:cubicBezTo>
                  <a:cubicBezTo>
                    <a:pt x="0" y="100"/>
                    <a:pt x="0" y="138"/>
                    <a:pt x="24" y="162"/>
                  </a:cubicBezTo>
                  <a:cubicBezTo>
                    <a:pt x="48" y="186"/>
                    <a:pt x="86" y="186"/>
                    <a:pt x="110" y="162"/>
                  </a:cubicBezTo>
                  <a:cubicBezTo>
                    <a:pt x="121" y="151"/>
                    <a:pt x="126" y="138"/>
                    <a:pt x="127" y="124"/>
                  </a:cubicBezTo>
                  <a:cubicBezTo>
                    <a:pt x="147" y="124"/>
                    <a:pt x="147" y="124"/>
                    <a:pt x="147" y="124"/>
                  </a:cubicBezTo>
                  <a:cubicBezTo>
                    <a:pt x="148" y="127"/>
                    <a:pt x="150" y="130"/>
                    <a:pt x="153" y="133"/>
                  </a:cubicBezTo>
                  <a:cubicBezTo>
                    <a:pt x="160" y="141"/>
                    <a:pt x="173" y="141"/>
                    <a:pt x="181" y="133"/>
                  </a:cubicBezTo>
                  <a:cubicBezTo>
                    <a:pt x="189" y="125"/>
                    <a:pt x="189" y="112"/>
                    <a:pt x="181" y="104"/>
                  </a:cubicBezTo>
                  <a:close/>
                  <a:moveTo>
                    <a:pt x="100" y="153"/>
                  </a:moveTo>
                  <a:cubicBezTo>
                    <a:pt x="82" y="171"/>
                    <a:pt x="52" y="171"/>
                    <a:pt x="33" y="153"/>
                  </a:cubicBezTo>
                  <a:cubicBezTo>
                    <a:pt x="15" y="134"/>
                    <a:pt x="15" y="104"/>
                    <a:pt x="33" y="86"/>
                  </a:cubicBezTo>
                  <a:cubicBezTo>
                    <a:pt x="52" y="67"/>
                    <a:pt x="82" y="67"/>
                    <a:pt x="100" y="86"/>
                  </a:cubicBezTo>
                  <a:cubicBezTo>
                    <a:pt x="119" y="104"/>
                    <a:pt x="119" y="134"/>
                    <a:pt x="100"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0" name="Freeform 113">
              <a:extLst>
                <a:ext uri="{FF2B5EF4-FFF2-40B4-BE49-F238E27FC236}">
                  <a16:creationId xmlns:a16="http://schemas.microsoft.com/office/drawing/2014/main" id="{773DC13C-94E8-4D51-BABB-97C3297F9933}"/>
                </a:ext>
              </a:extLst>
            </p:cNvPr>
            <p:cNvSpPr>
              <a:spLocks/>
            </p:cNvSpPr>
            <p:nvPr/>
          </p:nvSpPr>
          <p:spPr bwMode="auto">
            <a:xfrm>
              <a:off x="3537" y="782"/>
              <a:ext cx="51" cy="50"/>
            </a:xfrm>
            <a:custGeom>
              <a:avLst/>
              <a:gdLst>
                <a:gd name="T0" fmla="*/ 11 w 66"/>
                <a:gd name="T1" fmla="*/ 11 h 65"/>
                <a:gd name="T2" fmla="*/ 54 w 66"/>
                <a:gd name="T3" fmla="*/ 11 h 65"/>
                <a:gd name="T4" fmla="*/ 54 w 66"/>
                <a:gd name="T5" fmla="*/ 54 h 65"/>
                <a:gd name="T6" fmla="*/ 11 w 66"/>
                <a:gd name="T7" fmla="*/ 54 h 65"/>
                <a:gd name="T8" fmla="*/ 11 w 66"/>
                <a:gd name="T9" fmla="*/ 11 h 65"/>
              </a:gdLst>
              <a:ahLst/>
              <a:cxnLst>
                <a:cxn ang="0">
                  <a:pos x="T0" y="T1"/>
                </a:cxn>
                <a:cxn ang="0">
                  <a:pos x="T2" y="T3"/>
                </a:cxn>
                <a:cxn ang="0">
                  <a:pos x="T4" y="T5"/>
                </a:cxn>
                <a:cxn ang="0">
                  <a:pos x="T6" y="T7"/>
                </a:cxn>
                <a:cxn ang="0">
                  <a:pos x="T8" y="T9"/>
                </a:cxn>
              </a:cxnLst>
              <a:rect l="0" t="0" r="r" b="b"/>
              <a:pathLst>
                <a:path w="66" h="65">
                  <a:moveTo>
                    <a:pt x="11" y="11"/>
                  </a:moveTo>
                  <a:cubicBezTo>
                    <a:pt x="23" y="0"/>
                    <a:pt x="42" y="0"/>
                    <a:pt x="54" y="11"/>
                  </a:cubicBezTo>
                  <a:cubicBezTo>
                    <a:pt x="66" y="23"/>
                    <a:pt x="66" y="42"/>
                    <a:pt x="54" y="54"/>
                  </a:cubicBezTo>
                  <a:cubicBezTo>
                    <a:pt x="42" y="65"/>
                    <a:pt x="23" y="65"/>
                    <a:pt x="11" y="54"/>
                  </a:cubicBezTo>
                  <a:cubicBezTo>
                    <a:pt x="0" y="42"/>
                    <a:pt x="0" y="23"/>
                    <a:pt x="11"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1" name="Freeform 115">
              <a:extLst>
                <a:ext uri="{FF2B5EF4-FFF2-40B4-BE49-F238E27FC236}">
                  <a16:creationId xmlns:a16="http://schemas.microsoft.com/office/drawing/2014/main" id="{68704BB6-0AB3-4073-8B84-95D96C28B77F}"/>
                </a:ext>
              </a:extLst>
            </p:cNvPr>
            <p:cNvSpPr>
              <a:spLocks/>
            </p:cNvSpPr>
            <p:nvPr/>
          </p:nvSpPr>
          <p:spPr bwMode="auto">
            <a:xfrm>
              <a:off x="3638" y="955"/>
              <a:ext cx="51" cy="51"/>
            </a:xfrm>
            <a:custGeom>
              <a:avLst/>
              <a:gdLst>
                <a:gd name="T0" fmla="*/ 12 w 66"/>
                <a:gd name="T1" fmla="*/ 12 h 66"/>
                <a:gd name="T2" fmla="*/ 54 w 66"/>
                <a:gd name="T3" fmla="*/ 12 h 66"/>
                <a:gd name="T4" fmla="*/ 54 w 66"/>
                <a:gd name="T5" fmla="*/ 54 h 66"/>
                <a:gd name="T6" fmla="*/ 11 w 66"/>
                <a:gd name="T7" fmla="*/ 54 h 66"/>
                <a:gd name="T8" fmla="*/ 12 w 66"/>
                <a:gd name="T9" fmla="*/ 12 h 66"/>
              </a:gdLst>
              <a:ahLst/>
              <a:cxnLst>
                <a:cxn ang="0">
                  <a:pos x="T0" y="T1"/>
                </a:cxn>
                <a:cxn ang="0">
                  <a:pos x="T2" y="T3"/>
                </a:cxn>
                <a:cxn ang="0">
                  <a:pos x="T4" y="T5"/>
                </a:cxn>
                <a:cxn ang="0">
                  <a:pos x="T6" y="T7"/>
                </a:cxn>
                <a:cxn ang="0">
                  <a:pos x="T8" y="T9"/>
                </a:cxn>
              </a:cxnLst>
              <a:rect l="0" t="0" r="r" b="b"/>
              <a:pathLst>
                <a:path w="66" h="66">
                  <a:moveTo>
                    <a:pt x="12" y="12"/>
                  </a:moveTo>
                  <a:cubicBezTo>
                    <a:pt x="23" y="0"/>
                    <a:pt x="42" y="0"/>
                    <a:pt x="54" y="12"/>
                  </a:cubicBezTo>
                  <a:cubicBezTo>
                    <a:pt x="66" y="24"/>
                    <a:pt x="66" y="43"/>
                    <a:pt x="54" y="54"/>
                  </a:cubicBezTo>
                  <a:cubicBezTo>
                    <a:pt x="42" y="66"/>
                    <a:pt x="23" y="66"/>
                    <a:pt x="11" y="54"/>
                  </a:cubicBezTo>
                  <a:cubicBezTo>
                    <a:pt x="0" y="42"/>
                    <a:pt x="0" y="23"/>
                    <a:pt x="1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2" name="Freeform 116">
              <a:extLst>
                <a:ext uri="{FF2B5EF4-FFF2-40B4-BE49-F238E27FC236}">
                  <a16:creationId xmlns:a16="http://schemas.microsoft.com/office/drawing/2014/main" id="{DE97E109-A7B0-4848-B049-756A5D4C985A}"/>
                </a:ext>
              </a:extLst>
            </p:cNvPr>
            <p:cNvSpPr>
              <a:spLocks noEditPoints="1"/>
            </p:cNvSpPr>
            <p:nvPr/>
          </p:nvSpPr>
          <p:spPr bwMode="auto">
            <a:xfrm>
              <a:off x="3568" y="889"/>
              <a:ext cx="147" cy="143"/>
            </a:xfrm>
            <a:custGeom>
              <a:avLst/>
              <a:gdLst>
                <a:gd name="T0" fmla="*/ 166 w 190"/>
                <a:gd name="T1" fmla="*/ 76 h 186"/>
                <a:gd name="T2" fmla="*/ 109 w 190"/>
                <a:gd name="T3" fmla="*/ 60 h 186"/>
                <a:gd name="T4" fmla="*/ 95 w 190"/>
                <a:gd name="T5" fmla="*/ 36 h 186"/>
                <a:gd name="T6" fmla="*/ 100 w 190"/>
                <a:gd name="T7" fmla="*/ 27 h 186"/>
                <a:gd name="T8" fmla="*/ 85 w 190"/>
                <a:gd name="T9" fmla="*/ 3 h 186"/>
                <a:gd name="T10" fmla="*/ 61 w 190"/>
                <a:gd name="T11" fmla="*/ 18 h 186"/>
                <a:gd name="T12" fmla="*/ 76 w 190"/>
                <a:gd name="T13" fmla="*/ 42 h 186"/>
                <a:gd name="T14" fmla="*/ 86 w 190"/>
                <a:gd name="T15" fmla="*/ 42 h 186"/>
                <a:gd name="T16" fmla="*/ 99 w 190"/>
                <a:gd name="T17" fmla="*/ 63 h 186"/>
                <a:gd name="T18" fmla="*/ 80 w 190"/>
                <a:gd name="T19" fmla="*/ 76 h 186"/>
                <a:gd name="T20" fmla="*/ 62 w 190"/>
                <a:gd name="T21" fmla="*/ 114 h 186"/>
                <a:gd name="T22" fmla="*/ 41 w 190"/>
                <a:gd name="T23" fmla="*/ 114 h 186"/>
                <a:gd name="T24" fmla="*/ 36 w 190"/>
                <a:gd name="T25" fmla="*/ 104 h 186"/>
                <a:gd name="T26" fmla="*/ 8 w 190"/>
                <a:gd name="T27" fmla="*/ 104 h 186"/>
                <a:gd name="T28" fmla="*/ 8 w 190"/>
                <a:gd name="T29" fmla="*/ 133 h 186"/>
                <a:gd name="T30" fmla="*/ 36 w 190"/>
                <a:gd name="T31" fmla="*/ 133 h 186"/>
                <a:gd name="T32" fmla="*/ 41 w 190"/>
                <a:gd name="T33" fmla="*/ 124 h 186"/>
                <a:gd name="T34" fmla="*/ 62 w 190"/>
                <a:gd name="T35" fmla="*/ 124 h 186"/>
                <a:gd name="T36" fmla="*/ 80 w 190"/>
                <a:gd name="T37" fmla="*/ 162 h 186"/>
                <a:gd name="T38" fmla="*/ 166 w 190"/>
                <a:gd name="T39" fmla="*/ 162 h 186"/>
                <a:gd name="T40" fmla="*/ 166 w 190"/>
                <a:gd name="T41" fmla="*/ 76 h 186"/>
                <a:gd name="T42" fmla="*/ 156 w 190"/>
                <a:gd name="T43" fmla="*/ 153 h 186"/>
                <a:gd name="T44" fmla="*/ 89 w 190"/>
                <a:gd name="T45" fmla="*/ 152 h 186"/>
                <a:gd name="T46" fmla="*/ 89 w 190"/>
                <a:gd name="T47" fmla="*/ 85 h 186"/>
                <a:gd name="T48" fmla="*/ 156 w 190"/>
                <a:gd name="T49" fmla="*/ 86 h 186"/>
                <a:gd name="T50" fmla="*/ 156 w 190"/>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186">
                  <a:moveTo>
                    <a:pt x="166" y="76"/>
                  </a:moveTo>
                  <a:cubicBezTo>
                    <a:pt x="151" y="61"/>
                    <a:pt x="129" y="55"/>
                    <a:pt x="109" y="60"/>
                  </a:cubicBezTo>
                  <a:cubicBezTo>
                    <a:pt x="95" y="36"/>
                    <a:pt x="95" y="36"/>
                    <a:pt x="95" y="36"/>
                  </a:cubicBezTo>
                  <a:cubicBezTo>
                    <a:pt x="97" y="34"/>
                    <a:pt x="99" y="31"/>
                    <a:pt x="100" y="27"/>
                  </a:cubicBezTo>
                  <a:cubicBezTo>
                    <a:pt x="103" y="16"/>
                    <a:pt x="96" y="5"/>
                    <a:pt x="85" y="3"/>
                  </a:cubicBezTo>
                  <a:cubicBezTo>
                    <a:pt x="74" y="0"/>
                    <a:pt x="63" y="7"/>
                    <a:pt x="61" y="18"/>
                  </a:cubicBezTo>
                  <a:cubicBezTo>
                    <a:pt x="58" y="28"/>
                    <a:pt x="65" y="39"/>
                    <a:pt x="76" y="42"/>
                  </a:cubicBezTo>
                  <a:cubicBezTo>
                    <a:pt x="79" y="43"/>
                    <a:pt x="83" y="43"/>
                    <a:pt x="86" y="42"/>
                  </a:cubicBezTo>
                  <a:cubicBezTo>
                    <a:pt x="99" y="63"/>
                    <a:pt x="99" y="63"/>
                    <a:pt x="99" y="63"/>
                  </a:cubicBezTo>
                  <a:cubicBezTo>
                    <a:pt x="92" y="66"/>
                    <a:pt x="86" y="70"/>
                    <a:pt x="80" y="76"/>
                  </a:cubicBezTo>
                  <a:cubicBezTo>
                    <a:pt x="69" y="86"/>
                    <a:pt x="63" y="100"/>
                    <a:pt x="62" y="114"/>
                  </a:cubicBezTo>
                  <a:cubicBezTo>
                    <a:pt x="41" y="114"/>
                    <a:pt x="41" y="114"/>
                    <a:pt x="41" y="114"/>
                  </a:cubicBezTo>
                  <a:cubicBezTo>
                    <a:pt x="41" y="110"/>
                    <a:pt x="39" y="107"/>
                    <a:pt x="36" y="104"/>
                  </a:cubicBezTo>
                  <a:cubicBezTo>
                    <a:pt x="28" y="97"/>
                    <a:pt x="15" y="97"/>
                    <a:pt x="8" y="104"/>
                  </a:cubicBezTo>
                  <a:cubicBezTo>
                    <a:pt x="0" y="112"/>
                    <a:pt x="0" y="125"/>
                    <a:pt x="8" y="133"/>
                  </a:cubicBezTo>
                  <a:cubicBezTo>
                    <a:pt x="15" y="141"/>
                    <a:pt x="28" y="141"/>
                    <a:pt x="36" y="133"/>
                  </a:cubicBezTo>
                  <a:cubicBezTo>
                    <a:pt x="39" y="130"/>
                    <a:pt x="41" y="127"/>
                    <a:pt x="41" y="124"/>
                  </a:cubicBezTo>
                  <a:cubicBezTo>
                    <a:pt x="62" y="124"/>
                    <a:pt x="62" y="124"/>
                    <a:pt x="62" y="124"/>
                  </a:cubicBezTo>
                  <a:cubicBezTo>
                    <a:pt x="63" y="138"/>
                    <a:pt x="69" y="151"/>
                    <a:pt x="80" y="162"/>
                  </a:cubicBezTo>
                  <a:cubicBezTo>
                    <a:pt x="103" y="186"/>
                    <a:pt x="142" y="186"/>
                    <a:pt x="166" y="162"/>
                  </a:cubicBezTo>
                  <a:cubicBezTo>
                    <a:pt x="189" y="138"/>
                    <a:pt x="190" y="100"/>
                    <a:pt x="166" y="76"/>
                  </a:cubicBezTo>
                  <a:close/>
                  <a:moveTo>
                    <a:pt x="156" y="153"/>
                  </a:moveTo>
                  <a:cubicBezTo>
                    <a:pt x="137" y="171"/>
                    <a:pt x="107" y="171"/>
                    <a:pt x="89" y="152"/>
                  </a:cubicBezTo>
                  <a:cubicBezTo>
                    <a:pt x="71" y="134"/>
                    <a:pt x="71" y="104"/>
                    <a:pt x="89" y="85"/>
                  </a:cubicBezTo>
                  <a:cubicBezTo>
                    <a:pt x="108" y="67"/>
                    <a:pt x="138" y="67"/>
                    <a:pt x="156" y="86"/>
                  </a:cubicBezTo>
                  <a:cubicBezTo>
                    <a:pt x="175" y="104"/>
                    <a:pt x="175" y="134"/>
                    <a:pt x="156"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3" name="Freeform 114">
              <a:extLst>
                <a:ext uri="{FF2B5EF4-FFF2-40B4-BE49-F238E27FC236}">
                  <a16:creationId xmlns:a16="http://schemas.microsoft.com/office/drawing/2014/main" id="{81E9CEA6-9720-45BA-B95B-6A04DEDEAF77}"/>
                </a:ext>
              </a:extLst>
            </p:cNvPr>
            <p:cNvSpPr>
              <a:spLocks noEditPoints="1"/>
            </p:cNvSpPr>
            <p:nvPr/>
          </p:nvSpPr>
          <p:spPr bwMode="auto">
            <a:xfrm>
              <a:off x="3500" y="755"/>
              <a:ext cx="123" cy="128"/>
            </a:xfrm>
            <a:custGeom>
              <a:avLst/>
              <a:gdLst>
                <a:gd name="T0" fmla="*/ 141 w 158"/>
                <a:gd name="T1" fmla="*/ 123 h 165"/>
                <a:gd name="T2" fmla="*/ 130 w 158"/>
                <a:gd name="T3" fmla="*/ 123 h 165"/>
                <a:gd name="T4" fmla="*/ 122 w 158"/>
                <a:gd name="T5" fmla="*/ 110 h 165"/>
                <a:gd name="T6" fmla="*/ 123 w 158"/>
                <a:gd name="T7" fmla="*/ 110 h 165"/>
                <a:gd name="T8" fmla="*/ 123 w 158"/>
                <a:gd name="T9" fmla="*/ 24 h 165"/>
                <a:gd name="T10" fmla="*/ 37 w 158"/>
                <a:gd name="T11" fmla="*/ 24 h 165"/>
                <a:gd name="T12" fmla="*/ 37 w 158"/>
                <a:gd name="T13" fmla="*/ 110 h 165"/>
                <a:gd name="T14" fmla="*/ 37 w 158"/>
                <a:gd name="T15" fmla="*/ 110 h 165"/>
                <a:gd name="T16" fmla="*/ 28 w 158"/>
                <a:gd name="T17" fmla="*/ 123 h 165"/>
                <a:gd name="T18" fmla="*/ 18 w 158"/>
                <a:gd name="T19" fmla="*/ 123 h 165"/>
                <a:gd name="T20" fmla="*/ 3 w 158"/>
                <a:gd name="T21" fmla="*/ 147 h 165"/>
                <a:gd name="T22" fmla="*/ 27 w 158"/>
                <a:gd name="T23" fmla="*/ 162 h 165"/>
                <a:gd name="T24" fmla="*/ 42 w 158"/>
                <a:gd name="T25" fmla="*/ 138 h 165"/>
                <a:gd name="T26" fmla="*/ 37 w 158"/>
                <a:gd name="T27" fmla="*/ 128 h 165"/>
                <a:gd name="T28" fmla="*/ 45 w 158"/>
                <a:gd name="T29" fmla="*/ 116 h 165"/>
                <a:gd name="T30" fmla="*/ 114 w 158"/>
                <a:gd name="T31" fmla="*/ 117 h 165"/>
                <a:gd name="T32" fmla="*/ 122 w 158"/>
                <a:gd name="T33" fmla="*/ 128 h 165"/>
                <a:gd name="T34" fmla="*/ 117 w 158"/>
                <a:gd name="T35" fmla="*/ 138 h 165"/>
                <a:gd name="T36" fmla="*/ 132 w 158"/>
                <a:gd name="T37" fmla="*/ 162 h 165"/>
                <a:gd name="T38" fmla="*/ 156 w 158"/>
                <a:gd name="T39" fmla="*/ 147 h 165"/>
                <a:gd name="T40" fmla="*/ 141 w 158"/>
                <a:gd name="T41" fmla="*/ 123 h 165"/>
                <a:gd name="T42" fmla="*/ 46 w 158"/>
                <a:gd name="T43" fmla="*/ 100 h 165"/>
                <a:gd name="T44" fmla="*/ 46 w 158"/>
                <a:gd name="T45" fmla="*/ 33 h 165"/>
                <a:gd name="T46" fmla="*/ 113 w 158"/>
                <a:gd name="T47" fmla="*/ 33 h 165"/>
                <a:gd name="T48" fmla="*/ 113 w 158"/>
                <a:gd name="T49" fmla="*/ 100 h 165"/>
                <a:gd name="T50" fmla="*/ 46 w 158"/>
                <a:gd name="T51" fmla="*/ 10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141" y="123"/>
                  </a:moveTo>
                  <a:cubicBezTo>
                    <a:pt x="137" y="122"/>
                    <a:pt x="134" y="122"/>
                    <a:pt x="130" y="123"/>
                  </a:cubicBezTo>
                  <a:cubicBezTo>
                    <a:pt x="122" y="110"/>
                    <a:pt x="122" y="110"/>
                    <a:pt x="122" y="110"/>
                  </a:cubicBezTo>
                  <a:cubicBezTo>
                    <a:pt x="122" y="110"/>
                    <a:pt x="123" y="110"/>
                    <a:pt x="123" y="110"/>
                  </a:cubicBezTo>
                  <a:cubicBezTo>
                    <a:pt x="146" y="86"/>
                    <a:pt x="146" y="47"/>
                    <a:pt x="123" y="24"/>
                  </a:cubicBezTo>
                  <a:cubicBezTo>
                    <a:pt x="99" y="0"/>
                    <a:pt x="60" y="0"/>
                    <a:pt x="37" y="24"/>
                  </a:cubicBezTo>
                  <a:cubicBezTo>
                    <a:pt x="13" y="47"/>
                    <a:pt x="13" y="86"/>
                    <a:pt x="37" y="110"/>
                  </a:cubicBezTo>
                  <a:cubicBezTo>
                    <a:pt x="37" y="110"/>
                    <a:pt x="37" y="110"/>
                    <a:pt x="37" y="110"/>
                  </a:cubicBezTo>
                  <a:cubicBezTo>
                    <a:pt x="28" y="123"/>
                    <a:pt x="28" y="123"/>
                    <a:pt x="28" y="123"/>
                  </a:cubicBezTo>
                  <a:cubicBezTo>
                    <a:pt x="25" y="122"/>
                    <a:pt x="21" y="122"/>
                    <a:pt x="18" y="123"/>
                  </a:cubicBezTo>
                  <a:cubicBezTo>
                    <a:pt x="7" y="125"/>
                    <a:pt x="0" y="136"/>
                    <a:pt x="3" y="147"/>
                  </a:cubicBezTo>
                  <a:cubicBezTo>
                    <a:pt x="5" y="158"/>
                    <a:pt x="16" y="165"/>
                    <a:pt x="27" y="162"/>
                  </a:cubicBezTo>
                  <a:cubicBezTo>
                    <a:pt x="38" y="159"/>
                    <a:pt x="45" y="149"/>
                    <a:pt x="42" y="138"/>
                  </a:cubicBezTo>
                  <a:cubicBezTo>
                    <a:pt x="41" y="134"/>
                    <a:pt x="39" y="131"/>
                    <a:pt x="37" y="128"/>
                  </a:cubicBezTo>
                  <a:cubicBezTo>
                    <a:pt x="45" y="116"/>
                    <a:pt x="45" y="116"/>
                    <a:pt x="45" y="116"/>
                  </a:cubicBezTo>
                  <a:cubicBezTo>
                    <a:pt x="65" y="131"/>
                    <a:pt x="93" y="131"/>
                    <a:pt x="114" y="117"/>
                  </a:cubicBezTo>
                  <a:cubicBezTo>
                    <a:pt x="122" y="128"/>
                    <a:pt x="122" y="128"/>
                    <a:pt x="122" y="128"/>
                  </a:cubicBezTo>
                  <a:cubicBezTo>
                    <a:pt x="119" y="131"/>
                    <a:pt x="117" y="134"/>
                    <a:pt x="117" y="138"/>
                  </a:cubicBezTo>
                  <a:cubicBezTo>
                    <a:pt x="114" y="149"/>
                    <a:pt x="121" y="160"/>
                    <a:pt x="132" y="162"/>
                  </a:cubicBezTo>
                  <a:cubicBezTo>
                    <a:pt x="142" y="165"/>
                    <a:pt x="153" y="158"/>
                    <a:pt x="156" y="147"/>
                  </a:cubicBezTo>
                  <a:cubicBezTo>
                    <a:pt x="158" y="136"/>
                    <a:pt x="152" y="125"/>
                    <a:pt x="141" y="123"/>
                  </a:cubicBezTo>
                  <a:close/>
                  <a:moveTo>
                    <a:pt x="46" y="100"/>
                  </a:moveTo>
                  <a:cubicBezTo>
                    <a:pt x="28" y="82"/>
                    <a:pt x="28" y="51"/>
                    <a:pt x="46" y="33"/>
                  </a:cubicBezTo>
                  <a:cubicBezTo>
                    <a:pt x="65" y="15"/>
                    <a:pt x="95" y="15"/>
                    <a:pt x="113" y="33"/>
                  </a:cubicBezTo>
                  <a:cubicBezTo>
                    <a:pt x="132" y="52"/>
                    <a:pt x="132" y="82"/>
                    <a:pt x="113" y="100"/>
                  </a:cubicBezTo>
                  <a:cubicBezTo>
                    <a:pt x="95" y="118"/>
                    <a:pt x="65" y="118"/>
                    <a:pt x="46" y="10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C58B6632-EE25-4001-8715-0FA5EEECC34E}"/>
              </a:ext>
              <a:ext uri="{C183D7F6-B498-43B3-948B-1728B52AA6E4}">
                <adec:decorative xmlns:adec="http://schemas.microsoft.com/office/drawing/2017/decorative" val="1"/>
              </a:ext>
            </a:extLst>
          </p:cNvPr>
          <p:cNvGrpSpPr/>
          <p:nvPr/>
        </p:nvGrpSpPr>
        <p:grpSpPr>
          <a:xfrm>
            <a:off x="6367899" y="3442808"/>
            <a:ext cx="272404" cy="325498"/>
            <a:chOff x="6816561" y="3832745"/>
            <a:chExt cx="298961" cy="357232"/>
          </a:xfrm>
        </p:grpSpPr>
        <p:pic>
          <p:nvPicPr>
            <p:cNvPr id="35" name="Graphic 34">
              <a:extLst>
                <a:ext uri="{FF2B5EF4-FFF2-40B4-BE49-F238E27FC236}">
                  <a16:creationId xmlns:a16="http://schemas.microsoft.com/office/drawing/2014/main" id="{9B9C6D8F-5120-46F8-BCD2-3F0F24B4C8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6561" y="3832745"/>
              <a:ext cx="298961" cy="357232"/>
            </a:xfrm>
            <a:prstGeom prst="rect">
              <a:avLst/>
            </a:prstGeom>
          </p:spPr>
        </p:pic>
        <p:sp>
          <p:nvSpPr>
            <p:cNvPr id="36" name="Freeform: Shape 35">
              <a:extLst>
                <a:ext uri="{FF2B5EF4-FFF2-40B4-BE49-F238E27FC236}">
                  <a16:creationId xmlns:a16="http://schemas.microsoft.com/office/drawing/2014/main" id="{522A7D24-78B4-4CB7-B2C9-2B6C266F39B7}"/>
                </a:ext>
              </a:extLst>
            </p:cNvPr>
            <p:cNvSpPr/>
            <p:nvPr/>
          </p:nvSpPr>
          <p:spPr>
            <a:xfrm>
              <a:off x="6841655" y="3915188"/>
              <a:ext cx="247882" cy="250583"/>
            </a:xfrm>
            <a:custGeom>
              <a:avLst/>
              <a:gdLst>
                <a:gd name="connsiteX0" fmla="*/ 134973 w 247882"/>
                <a:gd name="connsiteY0" fmla="*/ 174 h 250583"/>
                <a:gd name="connsiteX1" fmla="*/ 247239 w 247882"/>
                <a:gd name="connsiteY1" fmla="*/ 137676 h 250583"/>
                <a:gd name="connsiteX2" fmla="*/ 109735 w 247882"/>
                <a:gd name="connsiteY2" fmla="*/ 249940 h 250583"/>
                <a:gd name="connsiteX3" fmla="*/ 778 w 247882"/>
                <a:gd name="connsiteY3" fmla="*/ 156300 h 250583"/>
                <a:gd name="connsiteX4" fmla="*/ 81 w 247882"/>
                <a:gd name="connsiteY4" fmla="*/ 153689 h 250583"/>
                <a:gd name="connsiteX5" fmla="*/ 123660 w 247882"/>
                <a:gd name="connsiteY5" fmla="*/ 126363 h 250583"/>
                <a:gd name="connsiteX6" fmla="*/ 118090 w 247882"/>
                <a:gd name="connsiteY6" fmla="*/ 0 h 250583"/>
                <a:gd name="connsiteX7" fmla="*/ 134973 w 247882"/>
                <a:gd name="connsiteY7" fmla="*/ 174 h 2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882" h="250583">
                  <a:moveTo>
                    <a:pt x="134973" y="174"/>
                  </a:moveTo>
                  <a:cubicBezTo>
                    <a:pt x="203899" y="7136"/>
                    <a:pt x="254201" y="68751"/>
                    <a:pt x="247239" y="137676"/>
                  </a:cubicBezTo>
                  <a:cubicBezTo>
                    <a:pt x="240276" y="206601"/>
                    <a:pt x="178661" y="256902"/>
                    <a:pt x="109735" y="249940"/>
                  </a:cubicBezTo>
                  <a:cubicBezTo>
                    <a:pt x="55779" y="244546"/>
                    <a:pt x="13484" y="205732"/>
                    <a:pt x="778" y="156300"/>
                  </a:cubicBezTo>
                  <a:cubicBezTo>
                    <a:pt x="604" y="155430"/>
                    <a:pt x="-267" y="154560"/>
                    <a:pt x="81" y="153689"/>
                  </a:cubicBezTo>
                  <a:cubicBezTo>
                    <a:pt x="430" y="152993"/>
                    <a:pt x="123660" y="126363"/>
                    <a:pt x="123660" y="126363"/>
                  </a:cubicBezTo>
                  <a:lnTo>
                    <a:pt x="118090" y="0"/>
                  </a:lnTo>
                  <a:lnTo>
                    <a:pt x="134973" y="174"/>
                  </a:lnTo>
                  <a:close/>
                </a:path>
              </a:pathLst>
            </a:custGeom>
            <a:gradFill>
              <a:gsLst>
                <a:gs pos="0">
                  <a:srgbClr val="50E6FF"/>
                </a:gs>
                <a:gs pos="100000">
                  <a:srgbClr val="00BBDA"/>
                </a:gs>
              </a:gsLst>
              <a:lin ang="5400000" scaled="1"/>
            </a:gra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37" name="Group 36">
              <a:extLst>
                <a:ext uri="{FF2B5EF4-FFF2-40B4-BE49-F238E27FC236}">
                  <a16:creationId xmlns:a16="http://schemas.microsoft.com/office/drawing/2014/main" id="{16C8F9BF-5F1D-4D45-8B5C-A120649F855C}"/>
                </a:ext>
              </a:extLst>
            </p:cNvPr>
            <p:cNvGrpSpPr/>
            <p:nvPr/>
          </p:nvGrpSpPr>
          <p:grpSpPr>
            <a:xfrm>
              <a:off x="6946130" y="3915346"/>
              <a:ext cx="33534" cy="142074"/>
              <a:chOff x="6414325" y="3718513"/>
              <a:chExt cx="33534" cy="142074"/>
            </a:xfrm>
          </p:grpSpPr>
          <p:sp>
            <p:nvSpPr>
              <p:cNvPr id="38" name="Freeform: Shape 37">
                <a:extLst>
                  <a:ext uri="{FF2B5EF4-FFF2-40B4-BE49-F238E27FC236}">
                    <a16:creationId xmlns:a16="http://schemas.microsoft.com/office/drawing/2014/main" id="{E6B707C9-E31A-4458-BD46-D8D86E2873C1}"/>
                  </a:ext>
                </a:extLst>
              </p:cNvPr>
              <p:cNvSpPr/>
              <p:nvPr/>
            </p:nvSpPr>
            <p:spPr>
              <a:xfrm>
                <a:off x="6414325" y="3827254"/>
                <a:ext cx="33534" cy="33333"/>
              </a:xfrm>
              <a:custGeom>
                <a:avLst/>
                <a:gdLst>
                  <a:gd name="connsiteX0" fmla="*/ 3900 w 33534"/>
                  <a:gd name="connsiteY0" fmla="*/ 27197 h 33333"/>
                  <a:gd name="connsiteX1" fmla="*/ 27398 w 33534"/>
                  <a:gd name="connsiteY1" fmla="*/ 29633 h 33333"/>
                  <a:gd name="connsiteX2" fmla="*/ 29835 w 33534"/>
                  <a:gd name="connsiteY2" fmla="*/ 6136 h 33333"/>
                  <a:gd name="connsiteX3" fmla="*/ 6337 w 33534"/>
                  <a:gd name="connsiteY3" fmla="*/ 3699 h 33333"/>
                  <a:gd name="connsiteX4" fmla="*/ 3900 w 33534"/>
                  <a:gd name="connsiteY4" fmla="*/ 27197 h 3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4" h="33333">
                    <a:moveTo>
                      <a:pt x="3900" y="27197"/>
                    </a:moveTo>
                    <a:cubicBezTo>
                      <a:pt x="9644" y="34333"/>
                      <a:pt x="20261" y="35377"/>
                      <a:pt x="27398" y="29633"/>
                    </a:cubicBezTo>
                    <a:cubicBezTo>
                      <a:pt x="34534" y="23890"/>
                      <a:pt x="35578" y="13273"/>
                      <a:pt x="29835" y="6136"/>
                    </a:cubicBezTo>
                    <a:cubicBezTo>
                      <a:pt x="24091" y="-1000"/>
                      <a:pt x="13474" y="-2044"/>
                      <a:pt x="6337" y="3699"/>
                    </a:cubicBezTo>
                    <a:cubicBezTo>
                      <a:pt x="-973" y="9617"/>
                      <a:pt x="-2191" y="19887"/>
                      <a:pt x="3900" y="27197"/>
                    </a:cubicBezTo>
                    <a:close/>
                  </a:path>
                </a:pathLst>
              </a:custGeom>
              <a:solidFill>
                <a:srgbClr val="0078D4"/>
              </a:soli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9" name="Freeform: Shape 38">
                <a:extLst>
                  <a:ext uri="{FF2B5EF4-FFF2-40B4-BE49-F238E27FC236}">
                    <a16:creationId xmlns:a16="http://schemas.microsoft.com/office/drawing/2014/main" id="{B4E564CF-7DD1-4BC1-B529-1C16BD73F4A7}"/>
                  </a:ext>
                </a:extLst>
              </p:cNvPr>
              <p:cNvSpPr/>
              <p:nvPr/>
            </p:nvSpPr>
            <p:spPr>
              <a:xfrm>
                <a:off x="6425710" y="3718513"/>
                <a:ext cx="10095" cy="118182"/>
              </a:xfrm>
              <a:custGeom>
                <a:avLst/>
                <a:gdLst>
                  <a:gd name="connsiteX0" fmla="*/ 9747 w 10095"/>
                  <a:gd name="connsiteY0" fmla="*/ 0 h 118182"/>
                  <a:gd name="connsiteX1" fmla="*/ 0 w 10095"/>
                  <a:gd name="connsiteY1" fmla="*/ 0 h 118182"/>
                  <a:gd name="connsiteX2" fmla="*/ 348 w 10095"/>
                  <a:gd name="connsiteY2" fmla="*/ 118182 h 118182"/>
                  <a:gd name="connsiteX3" fmla="*/ 10095 w 10095"/>
                  <a:gd name="connsiteY3" fmla="*/ 118182 h 118182"/>
                  <a:gd name="connsiteX4" fmla="*/ 9747 w 10095"/>
                  <a:gd name="connsiteY4" fmla="*/ 0 h 11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18182">
                    <a:moveTo>
                      <a:pt x="9747" y="0"/>
                    </a:moveTo>
                    <a:lnTo>
                      <a:pt x="0" y="0"/>
                    </a:lnTo>
                    <a:lnTo>
                      <a:pt x="348" y="118182"/>
                    </a:lnTo>
                    <a:lnTo>
                      <a:pt x="10095" y="118182"/>
                    </a:lnTo>
                    <a:lnTo>
                      <a:pt x="9747" y="0"/>
                    </a:lnTo>
                    <a:close/>
                  </a:path>
                </a:pathLst>
              </a:custGeom>
              <a:solidFill>
                <a:srgbClr val="0078D4"/>
              </a:soli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447A1256-85D8-4DE4-B781-3445F587D838}"/>
              </a:ext>
              <a:ext uri="{C183D7F6-B498-43B3-948B-1728B52AA6E4}">
                <adec:decorative xmlns:adec="http://schemas.microsoft.com/office/drawing/2017/decorative" val="1"/>
              </a:ext>
            </a:extLst>
          </p:cNvPr>
          <p:cNvGrpSpPr/>
          <p:nvPr/>
        </p:nvGrpSpPr>
        <p:grpSpPr>
          <a:xfrm>
            <a:off x="6392030" y="4461190"/>
            <a:ext cx="224714" cy="326960"/>
            <a:chOff x="8568743" y="3763384"/>
            <a:chExt cx="295428" cy="429849"/>
          </a:xfrm>
        </p:grpSpPr>
        <p:sp>
          <p:nvSpPr>
            <p:cNvPr id="41" name="Freeform: Shape 40">
              <a:extLst>
                <a:ext uri="{FF2B5EF4-FFF2-40B4-BE49-F238E27FC236}">
                  <a16:creationId xmlns:a16="http://schemas.microsoft.com/office/drawing/2014/main" id="{E27D0E52-ADCA-4AF5-9C58-85B2F1F4AF58}"/>
                </a:ext>
              </a:extLst>
            </p:cNvPr>
            <p:cNvSpPr/>
            <p:nvPr/>
          </p:nvSpPr>
          <p:spPr>
            <a:xfrm>
              <a:off x="8568743" y="3964831"/>
              <a:ext cx="295428" cy="228402"/>
            </a:xfrm>
            <a:custGeom>
              <a:avLst/>
              <a:gdLst>
                <a:gd name="connsiteX0" fmla="*/ 295429 w 295428"/>
                <a:gd name="connsiteY0" fmla="*/ 201627 h 228402"/>
                <a:gd name="connsiteX1" fmla="*/ 268654 w 295428"/>
                <a:gd name="connsiteY1" fmla="*/ 228402 h 228402"/>
                <a:gd name="connsiteX2" fmla="*/ 26774 w 295428"/>
                <a:gd name="connsiteY2" fmla="*/ 228402 h 228402"/>
                <a:gd name="connsiteX3" fmla="*/ 0 w 295428"/>
                <a:gd name="connsiteY3" fmla="*/ 201627 h 228402"/>
                <a:gd name="connsiteX4" fmla="*/ 0 w 295428"/>
                <a:gd name="connsiteY4" fmla="*/ 0 h 228402"/>
                <a:gd name="connsiteX5" fmla="*/ 295429 w 295428"/>
                <a:gd name="connsiteY5" fmla="*/ 0 h 228402"/>
                <a:gd name="connsiteX6" fmla="*/ 295429 w 295428"/>
                <a:gd name="connsiteY6" fmla="*/ 201627 h 22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28" h="228402">
                  <a:moveTo>
                    <a:pt x="295429" y="201627"/>
                  </a:moveTo>
                  <a:cubicBezTo>
                    <a:pt x="295429" y="216381"/>
                    <a:pt x="283225" y="228402"/>
                    <a:pt x="268654" y="228402"/>
                  </a:cubicBezTo>
                  <a:lnTo>
                    <a:pt x="26774" y="228402"/>
                  </a:lnTo>
                  <a:cubicBezTo>
                    <a:pt x="12203" y="228402"/>
                    <a:pt x="0" y="216381"/>
                    <a:pt x="0" y="201627"/>
                  </a:cubicBezTo>
                  <a:lnTo>
                    <a:pt x="0" y="0"/>
                  </a:lnTo>
                  <a:lnTo>
                    <a:pt x="295429" y="0"/>
                  </a:lnTo>
                  <a:lnTo>
                    <a:pt x="295429" y="201627"/>
                  </a:lnTo>
                  <a:close/>
                </a:path>
              </a:pathLst>
            </a:custGeom>
            <a:solidFill>
              <a:srgbClr val="0069B8"/>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2" name="Freeform: Shape 41">
              <a:extLst>
                <a:ext uri="{FF2B5EF4-FFF2-40B4-BE49-F238E27FC236}">
                  <a16:creationId xmlns:a16="http://schemas.microsoft.com/office/drawing/2014/main" id="{E230B6C4-AA2D-45B0-B4E6-DADE44E1A19D}"/>
                </a:ext>
              </a:extLst>
            </p:cNvPr>
            <p:cNvSpPr/>
            <p:nvPr/>
          </p:nvSpPr>
          <p:spPr>
            <a:xfrm>
              <a:off x="8568743" y="3911282"/>
              <a:ext cx="295428" cy="80324"/>
            </a:xfrm>
            <a:custGeom>
              <a:avLst/>
              <a:gdLst>
                <a:gd name="connsiteX0" fmla="*/ 295429 w 295428"/>
                <a:gd name="connsiteY0" fmla="*/ 53549 h 80324"/>
                <a:gd name="connsiteX1" fmla="*/ 268654 w 295428"/>
                <a:gd name="connsiteY1" fmla="*/ 80323 h 80324"/>
                <a:gd name="connsiteX2" fmla="*/ 26774 w 295428"/>
                <a:gd name="connsiteY2" fmla="*/ 80323 h 80324"/>
                <a:gd name="connsiteX3" fmla="*/ 0 w 295428"/>
                <a:gd name="connsiteY3" fmla="*/ 53549 h 80324"/>
                <a:gd name="connsiteX4" fmla="*/ 0 w 295428"/>
                <a:gd name="connsiteY4" fmla="*/ 26774 h 80324"/>
                <a:gd name="connsiteX5" fmla="*/ 26774 w 295428"/>
                <a:gd name="connsiteY5" fmla="*/ 0 h 80324"/>
                <a:gd name="connsiteX6" fmla="*/ 268654 w 295428"/>
                <a:gd name="connsiteY6" fmla="*/ 0 h 80324"/>
                <a:gd name="connsiteX7" fmla="*/ 295429 w 295428"/>
                <a:gd name="connsiteY7" fmla="*/ 26774 h 80324"/>
                <a:gd name="connsiteX8" fmla="*/ 295429 w 295428"/>
                <a:gd name="connsiteY8" fmla="*/ 53549 h 8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428" h="80324">
                  <a:moveTo>
                    <a:pt x="295429" y="53549"/>
                  </a:moveTo>
                  <a:cubicBezTo>
                    <a:pt x="295429" y="68302"/>
                    <a:pt x="283225" y="80323"/>
                    <a:pt x="268654" y="80323"/>
                  </a:cubicBezTo>
                  <a:lnTo>
                    <a:pt x="26774" y="80323"/>
                  </a:lnTo>
                  <a:cubicBezTo>
                    <a:pt x="12203" y="80505"/>
                    <a:pt x="0" y="68302"/>
                    <a:pt x="0" y="53549"/>
                  </a:cubicBezTo>
                  <a:lnTo>
                    <a:pt x="0" y="26774"/>
                  </a:lnTo>
                  <a:cubicBezTo>
                    <a:pt x="0" y="12021"/>
                    <a:pt x="12203" y="0"/>
                    <a:pt x="26774" y="0"/>
                  </a:cubicBezTo>
                  <a:lnTo>
                    <a:pt x="268654" y="0"/>
                  </a:lnTo>
                  <a:cubicBezTo>
                    <a:pt x="283408" y="0"/>
                    <a:pt x="295429" y="12203"/>
                    <a:pt x="295429" y="26774"/>
                  </a:cubicBezTo>
                  <a:lnTo>
                    <a:pt x="295429" y="53549"/>
                  </a:lnTo>
                  <a:close/>
                </a:path>
              </a:pathLst>
            </a:custGeom>
            <a:solidFill>
              <a:schemeClr val="accent1"/>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3" name="Freeform: Shape 42">
              <a:extLst>
                <a:ext uri="{FF2B5EF4-FFF2-40B4-BE49-F238E27FC236}">
                  <a16:creationId xmlns:a16="http://schemas.microsoft.com/office/drawing/2014/main" id="{B4834710-B6B9-4869-B298-0A059CDD5F98}"/>
                </a:ext>
              </a:extLst>
            </p:cNvPr>
            <p:cNvSpPr/>
            <p:nvPr/>
          </p:nvSpPr>
          <p:spPr>
            <a:xfrm>
              <a:off x="8568743" y="3971565"/>
              <a:ext cx="295428" cy="221662"/>
            </a:xfrm>
            <a:custGeom>
              <a:avLst/>
              <a:gdLst>
                <a:gd name="connsiteX0" fmla="*/ 268654 w 295428"/>
                <a:gd name="connsiteY0" fmla="*/ 26956 h 221662"/>
                <a:gd name="connsiteX1" fmla="*/ 161010 w 295428"/>
                <a:gd name="connsiteY1" fmla="*/ 26956 h 221662"/>
                <a:gd name="connsiteX2" fmla="*/ 147532 w 295428"/>
                <a:gd name="connsiteY2" fmla="*/ 40435 h 221662"/>
                <a:gd name="connsiteX3" fmla="*/ 147532 w 295428"/>
                <a:gd name="connsiteY3" fmla="*/ 194888 h 221662"/>
                <a:gd name="connsiteX4" fmla="*/ 134054 w 295428"/>
                <a:gd name="connsiteY4" fmla="*/ 208366 h 221662"/>
                <a:gd name="connsiteX5" fmla="*/ 26774 w 295428"/>
                <a:gd name="connsiteY5" fmla="*/ 208366 h 221662"/>
                <a:gd name="connsiteX6" fmla="*/ 0 w 295428"/>
                <a:gd name="connsiteY6" fmla="*/ 181410 h 221662"/>
                <a:gd name="connsiteX7" fmla="*/ 0 w 295428"/>
                <a:gd name="connsiteY7" fmla="*/ 194888 h 221662"/>
                <a:gd name="connsiteX8" fmla="*/ 26774 w 295428"/>
                <a:gd name="connsiteY8" fmla="*/ 221663 h 221662"/>
                <a:gd name="connsiteX9" fmla="*/ 268654 w 295428"/>
                <a:gd name="connsiteY9" fmla="*/ 221663 h 221662"/>
                <a:gd name="connsiteX10" fmla="*/ 295429 w 295428"/>
                <a:gd name="connsiteY10" fmla="*/ 194888 h 221662"/>
                <a:gd name="connsiteX11" fmla="*/ 295429 w 295428"/>
                <a:gd name="connsiteY11" fmla="*/ 0 h 221662"/>
                <a:gd name="connsiteX12" fmla="*/ 268654 w 295428"/>
                <a:gd name="connsiteY12" fmla="*/ 26956 h 22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428" h="221662">
                  <a:moveTo>
                    <a:pt x="268654" y="26956"/>
                  </a:moveTo>
                  <a:lnTo>
                    <a:pt x="161010" y="26956"/>
                  </a:lnTo>
                  <a:cubicBezTo>
                    <a:pt x="153725" y="26956"/>
                    <a:pt x="147532" y="32967"/>
                    <a:pt x="147532" y="40435"/>
                  </a:cubicBezTo>
                  <a:lnTo>
                    <a:pt x="147532" y="194888"/>
                  </a:lnTo>
                  <a:cubicBezTo>
                    <a:pt x="147532" y="202174"/>
                    <a:pt x="141522" y="208366"/>
                    <a:pt x="134054" y="208366"/>
                  </a:cubicBezTo>
                  <a:lnTo>
                    <a:pt x="26774" y="208366"/>
                  </a:lnTo>
                  <a:cubicBezTo>
                    <a:pt x="12203" y="208366"/>
                    <a:pt x="0" y="196163"/>
                    <a:pt x="0" y="181410"/>
                  </a:cubicBezTo>
                  <a:lnTo>
                    <a:pt x="0" y="194888"/>
                  </a:lnTo>
                  <a:cubicBezTo>
                    <a:pt x="0" y="209641"/>
                    <a:pt x="12203" y="221663"/>
                    <a:pt x="26774" y="221663"/>
                  </a:cubicBezTo>
                  <a:lnTo>
                    <a:pt x="268654" y="221663"/>
                  </a:lnTo>
                  <a:cubicBezTo>
                    <a:pt x="283408" y="221663"/>
                    <a:pt x="295429" y="209459"/>
                    <a:pt x="295429" y="194888"/>
                  </a:cubicBezTo>
                  <a:lnTo>
                    <a:pt x="295429" y="0"/>
                  </a:lnTo>
                  <a:cubicBezTo>
                    <a:pt x="295429" y="14753"/>
                    <a:pt x="283408" y="26956"/>
                    <a:pt x="268654" y="26956"/>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4" name="Freeform: Shape 43">
              <a:extLst>
                <a:ext uri="{FF2B5EF4-FFF2-40B4-BE49-F238E27FC236}">
                  <a16:creationId xmlns:a16="http://schemas.microsoft.com/office/drawing/2014/main" id="{B61A0F8B-A62E-4059-B694-844379E249B4}"/>
                </a:ext>
              </a:extLst>
            </p:cNvPr>
            <p:cNvSpPr/>
            <p:nvPr/>
          </p:nvSpPr>
          <p:spPr>
            <a:xfrm>
              <a:off x="8673289" y="4047520"/>
              <a:ext cx="86152" cy="86333"/>
            </a:xfrm>
            <a:custGeom>
              <a:avLst/>
              <a:gdLst>
                <a:gd name="connsiteX0" fmla="*/ 43167 w 86152"/>
                <a:gd name="connsiteY0" fmla="*/ 0 h 86333"/>
                <a:gd name="connsiteX1" fmla="*/ 0 w 86152"/>
                <a:gd name="connsiteY1" fmla="*/ 43167 h 86333"/>
                <a:gd name="connsiteX2" fmla="*/ 43167 w 86152"/>
                <a:gd name="connsiteY2" fmla="*/ 86334 h 86333"/>
                <a:gd name="connsiteX3" fmla="*/ 86152 w 86152"/>
                <a:gd name="connsiteY3" fmla="*/ 43167 h 86333"/>
                <a:gd name="connsiteX4" fmla="*/ 43167 w 86152"/>
                <a:gd name="connsiteY4" fmla="*/ 0 h 86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52" h="86333">
                  <a:moveTo>
                    <a:pt x="43167" y="0"/>
                  </a:moveTo>
                  <a:cubicBezTo>
                    <a:pt x="19307" y="0"/>
                    <a:pt x="0" y="19307"/>
                    <a:pt x="0" y="43167"/>
                  </a:cubicBezTo>
                  <a:cubicBezTo>
                    <a:pt x="0" y="67027"/>
                    <a:pt x="19307" y="86334"/>
                    <a:pt x="43167" y="86334"/>
                  </a:cubicBezTo>
                  <a:cubicBezTo>
                    <a:pt x="67027" y="86334"/>
                    <a:pt x="86152" y="66844"/>
                    <a:pt x="86152" y="43167"/>
                  </a:cubicBezTo>
                  <a:cubicBezTo>
                    <a:pt x="86334" y="19307"/>
                    <a:pt x="67027" y="0"/>
                    <a:pt x="43167" y="0"/>
                  </a:cubicBezTo>
                  <a:close/>
                </a:path>
              </a:pathLst>
            </a:custGeom>
            <a:solidFill>
              <a:srgbClr val="50E6FF"/>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5" name="Freeform: Shape 44">
              <a:extLst>
                <a:ext uri="{FF2B5EF4-FFF2-40B4-BE49-F238E27FC236}">
                  <a16:creationId xmlns:a16="http://schemas.microsoft.com/office/drawing/2014/main" id="{BB47259B-568E-4E50-B6E6-E341365E3F49}"/>
                </a:ext>
              </a:extLst>
            </p:cNvPr>
            <p:cNvSpPr/>
            <p:nvPr/>
          </p:nvSpPr>
          <p:spPr>
            <a:xfrm>
              <a:off x="8602439" y="3931315"/>
              <a:ext cx="53548" cy="40434"/>
            </a:xfrm>
            <a:custGeom>
              <a:avLst/>
              <a:gdLst>
                <a:gd name="connsiteX0" fmla="*/ 53549 w 53548"/>
                <a:gd name="connsiteY0" fmla="*/ 20217 h 40434"/>
                <a:gd name="connsiteX1" fmla="*/ 26774 w 53548"/>
                <a:gd name="connsiteY1" fmla="*/ 40435 h 40434"/>
                <a:gd name="connsiteX2" fmla="*/ 0 w 53548"/>
                <a:gd name="connsiteY2" fmla="*/ 20217 h 40434"/>
                <a:gd name="connsiteX3" fmla="*/ 26774 w 53548"/>
                <a:gd name="connsiteY3" fmla="*/ 0 h 40434"/>
                <a:gd name="connsiteX4" fmla="*/ 53549 w 53548"/>
                <a:gd name="connsiteY4" fmla="*/ 20217 h 4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48" h="40434">
                  <a:moveTo>
                    <a:pt x="53549" y="20217"/>
                  </a:moveTo>
                  <a:cubicBezTo>
                    <a:pt x="53549" y="31328"/>
                    <a:pt x="41527" y="40435"/>
                    <a:pt x="26774" y="40435"/>
                  </a:cubicBezTo>
                  <a:cubicBezTo>
                    <a:pt x="12021" y="40435"/>
                    <a:pt x="0" y="31328"/>
                    <a:pt x="0" y="20217"/>
                  </a:cubicBezTo>
                  <a:cubicBezTo>
                    <a:pt x="0" y="9107"/>
                    <a:pt x="12021" y="0"/>
                    <a:pt x="26774" y="0"/>
                  </a:cubicBezTo>
                  <a:cubicBezTo>
                    <a:pt x="41527" y="0"/>
                    <a:pt x="53549" y="8925"/>
                    <a:pt x="53549" y="20217"/>
                  </a:cubicBezTo>
                  <a:close/>
                </a:path>
              </a:pathLst>
            </a:custGeom>
            <a:solidFill>
              <a:srgbClr val="182A37"/>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6" name="Freeform: Shape 45">
              <a:extLst>
                <a:ext uri="{FF2B5EF4-FFF2-40B4-BE49-F238E27FC236}">
                  <a16:creationId xmlns:a16="http://schemas.microsoft.com/office/drawing/2014/main" id="{DC11BC10-6BD4-4635-89D0-6767AF4ED89C}"/>
                </a:ext>
              </a:extLst>
            </p:cNvPr>
            <p:cNvSpPr/>
            <p:nvPr/>
          </p:nvSpPr>
          <p:spPr>
            <a:xfrm>
              <a:off x="8777108" y="3931315"/>
              <a:ext cx="53549" cy="40437"/>
            </a:xfrm>
            <a:custGeom>
              <a:avLst/>
              <a:gdLst>
                <a:gd name="connsiteX0" fmla="*/ 53549 w 53549"/>
                <a:gd name="connsiteY0" fmla="*/ 20220 h 40437"/>
                <a:gd name="connsiteX1" fmla="*/ 26775 w 53549"/>
                <a:gd name="connsiteY1" fmla="*/ 40437 h 40437"/>
                <a:gd name="connsiteX2" fmla="*/ 0 w 53549"/>
                <a:gd name="connsiteY2" fmla="*/ 20220 h 40437"/>
                <a:gd name="connsiteX3" fmla="*/ 26775 w 53549"/>
                <a:gd name="connsiteY3" fmla="*/ 3 h 40437"/>
                <a:gd name="connsiteX4" fmla="*/ 53549 w 53549"/>
                <a:gd name="connsiteY4" fmla="*/ 20220 h 4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49" h="40437">
                  <a:moveTo>
                    <a:pt x="53549" y="20220"/>
                  </a:moveTo>
                  <a:cubicBezTo>
                    <a:pt x="53549" y="31331"/>
                    <a:pt x="41528" y="40437"/>
                    <a:pt x="26775" y="40437"/>
                  </a:cubicBezTo>
                  <a:cubicBezTo>
                    <a:pt x="12021" y="40437"/>
                    <a:pt x="0" y="31513"/>
                    <a:pt x="0" y="20220"/>
                  </a:cubicBezTo>
                  <a:cubicBezTo>
                    <a:pt x="0" y="9109"/>
                    <a:pt x="12021" y="3"/>
                    <a:pt x="26775" y="3"/>
                  </a:cubicBezTo>
                  <a:cubicBezTo>
                    <a:pt x="41528" y="-179"/>
                    <a:pt x="53549" y="8927"/>
                    <a:pt x="53549" y="20220"/>
                  </a:cubicBezTo>
                  <a:close/>
                </a:path>
              </a:pathLst>
            </a:custGeom>
            <a:solidFill>
              <a:srgbClr val="182A37"/>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7" name="Freeform: Shape 46">
              <a:extLst>
                <a:ext uri="{FF2B5EF4-FFF2-40B4-BE49-F238E27FC236}">
                  <a16:creationId xmlns:a16="http://schemas.microsoft.com/office/drawing/2014/main" id="{17C1FA3E-CB0A-4864-B3BB-C9168E78EC42}"/>
                </a:ext>
              </a:extLst>
            </p:cNvPr>
            <p:cNvSpPr/>
            <p:nvPr/>
          </p:nvSpPr>
          <p:spPr>
            <a:xfrm>
              <a:off x="8608814" y="3763384"/>
              <a:ext cx="214923" cy="208366"/>
            </a:xfrm>
            <a:custGeom>
              <a:avLst/>
              <a:gdLst>
                <a:gd name="connsiteX0" fmla="*/ 107644 w 214923"/>
                <a:gd name="connsiteY0" fmla="*/ 0 h 208366"/>
                <a:gd name="connsiteX1" fmla="*/ 0 w 214923"/>
                <a:gd name="connsiteY1" fmla="*/ 107644 h 208366"/>
                <a:gd name="connsiteX2" fmla="*/ 0 w 214923"/>
                <a:gd name="connsiteY2" fmla="*/ 201445 h 208366"/>
                <a:gd name="connsiteX3" fmla="*/ 20217 w 214923"/>
                <a:gd name="connsiteY3" fmla="*/ 208366 h 208366"/>
                <a:gd name="connsiteX4" fmla="*/ 40435 w 214923"/>
                <a:gd name="connsiteY4" fmla="*/ 201445 h 208366"/>
                <a:gd name="connsiteX5" fmla="*/ 40435 w 214923"/>
                <a:gd name="connsiteY5" fmla="*/ 107644 h 208366"/>
                <a:gd name="connsiteX6" fmla="*/ 107462 w 214923"/>
                <a:gd name="connsiteY6" fmla="*/ 40617 h 208366"/>
                <a:gd name="connsiteX7" fmla="*/ 174489 w 214923"/>
                <a:gd name="connsiteY7" fmla="*/ 107644 h 208366"/>
                <a:gd name="connsiteX8" fmla="*/ 174489 w 214923"/>
                <a:gd name="connsiteY8" fmla="*/ 188149 h 208366"/>
                <a:gd name="connsiteX9" fmla="*/ 194706 w 214923"/>
                <a:gd name="connsiteY9" fmla="*/ 201627 h 208366"/>
                <a:gd name="connsiteX10" fmla="*/ 214923 w 214923"/>
                <a:gd name="connsiteY10" fmla="*/ 188149 h 208366"/>
                <a:gd name="connsiteX11" fmla="*/ 214923 w 214923"/>
                <a:gd name="connsiteY11" fmla="*/ 107644 h 208366"/>
                <a:gd name="connsiteX12" fmla="*/ 107644 w 214923"/>
                <a:gd name="connsiteY12" fmla="*/ 0 h 20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923" h="208366">
                  <a:moveTo>
                    <a:pt x="107644" y="0"/>
                  </a:moveTo>
                  <a:cubicBezTo>
                    <a:pt x="48267" y="0"/>
                    <a:pt x="0" y="48085"/>
                    <a:pt x="0" y="107644"/>
                  </a:cubicBezTo>
                  <a:lnTo>
                    <a:pt x="0" y="201445"/>
                  </a:lnTo>
                  <a:cubicBezTo>
                    <a:pt x="4918" y="205634"/>
                    <a:pt x="12021" y="208366"/>
                    <a:pt x="20217" y="208366"/>
                  </a:cubicBezTo>
                  <a:cubicBezTo>
                    <a:pt x="28414" y="208366"/>
                    <a:pt x="35335" y="205634"/>
                    <a:pt x="40435" y="201445"/>
                  </a:cubicBezTo>
                  <a:lnTo>
                    <a:pt x="40435" y="107644"/>
                  </a:lnTo>
                  <a:cubicBezTo>
                    <a:pt x="40435" y="70670"/>
                    <a:pt x="70670" y="40617"/>
                    <a:pt x="107462" y="40617"/>
                  </a:cubicBezTo>
                  <a:cubicBezTo>
                    <a:pt x="144436" y="40617"/>
                    <a:pt x="174489" y="70852"/>
                    <a:pt x="174489" y="107644"/>
                  </a:cubicBezTo>
                  <a:lnTo>
                    <a:pt x="174489" y="188149"/>
                  </a:lnTo>
                  <a:cubicBezTo>
                    <a:pt x="174489" y="195434"/>
                    <a:pt x="183413" y="201627"/>
                    <a:pt x="194706" y="201627"/>
                  </a:cubicBezTo>
                  <a:cubicBezTo>
                    <a:pt x="205817" y="201627"/>
                    <a:pt x="214923" y="195617"/>
                    <a:pt x="214923" y="188149"/>
                  </a:cubicBezTo>
                  <a:lnTo>
                    <a:pt x="214923" y="107644"/>
                  </a:lnTo>
                  <a:cubicBezTo>
                    <a:pt x="215105" y="48085"/>
                    <a:pt x="166839" y="0"/>
                    <a:pt x="107644" y="0"/>
                  </a:cubicBezTo>
                  <a:close/>
                </a:path>
              </a:pathLst>
            </a:custGeom>
            <a:solidFill>
              <a:srgbClr val="005696"/>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8" name="Freeform: Shape 47">
              <a:extLst>
                <a:ext uri="{FF2B5EF4-FFF2-40B4-BE49-F238E27FC236}">
                  <a16:creationId xmlns:a16="http://schemas.microsoft.com/office/drawing/2014/main" id="{22EADEE6-AD8C-415D-B12C-F2819F789AC9}"/>
                </a:ext>
              </a:extLst>
            </p:cNvPr>
            <p:cNvSpPr/>
            <p:nvPr/>
          </p:nvSpPr>
          <p:spPr>
            <a:xfrm>
              <a:off x="8608628" y="3803790"/>
              <a:ext cx="100722" cy="167776"/>
            </a:xfrm>
            <a:custGeom>
              <a:avLst/>
              <a:gdLst>
                <a:gd name="connsiteX0" fmla="*/ 69212 w 100722"/>
                <a:gd name="connsiteY0" fmla="*/ 4944 h 167776"/>
                <a:gd name="connsiteX1" fmla="*/ 27139 w 100722"/>
                <a:gd name="connsiteY1" fmla="*/ 70150 h 167776"/>
                <a:gd name="connsiteX2" fmla="*/ 27139 w 100722"/>
                <a:gd name="connsiteY2" fmla="*/ 138998 h 167776"/>
                <a:gd name="connsiteX3" fmla="*/ 10200 w 100722"/>
                <a:gd name="connsiteY3" fmla="*/ 151930 h 167776"/>
                <a:gd name="connsiteX4" fmla="*/ 0 w 100722"/>
                <a:gd name="connsiteY4" fmla="*/ 147377 h 167776"/>
                <a:gd name="connsiteX5" fmla="*/ 0 w 100722"/>
                <a:gd name="connsiteY5" fmla="*/ 160855 h 167776"/>
                <a:gd name="connsiteX6" fmla="*/ 20218 w 100722"/>
                <a:gd name="connsiteY6" fmla="*/ 167776 h 167776"/>
                <a:gd name="connsiteX7" fmla="*/ 26957 w 100722"/>
                <a:gd name="connsiteY7" fmla="*/ 167048 h 167776"/>
                <a:gd name="connsiteX8" fmla="*/ 30964 w 100722"/>
                <a:gd name="connsiteY8" fmla="*/ 166137 h 167776"/>
                <a:gd name="connsiteX9" fmla="*/ 32785 w 100722"/>
                <a:gd name="connsiteY9" fmla="*/ 165408 h 167776"/>
                <a:gd name="connsiteX10" fmla="*/ 35335 w 100722"/>
                <a:gd name="connsiteY10" fmla="*/ 164133 h 167776"/>
                <a:gd name="connsiteX11" fmla="*/ 36610 w 100722"/>
                <a:gd name="connsiteY11" fmla="*/ 163405 h 167776"/>
                <a:gd name="connsiteX12" fmla="*/ 40252 w 100722"/>
                <a:gd name="connsiteY12" fmla="*/ 161037 h 167776"/>
                <a:gd name="connsiteX13" fmla="*/ 40252 w 100722"/>
                <a:gd name="connsiteY13" fmla="*/ 67418 h 167776"/>
                <a:gd name="connsiteX14" fmla="*/ 100722 w 100722"/>
                <a:gd name="connsiteY14" fmla="*/ 573 h 167776"/>
                <a:gd name="connsiteX15" fmla="*/ 69212 w 100722"/>
                <a:gd name="connsiteY15" fmla="*/ 4944 h 16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722" h="167776">
                  <a:moveTo>
                    <a:pt x="69212" y="4944"/>
                  </a:moveTo>
                  <a:cubicBezTo>
                    <a:pt x="43349" y="15872"/>
                    <a:pt x="27139" y="42101"/>
                    <a:pt x="27139" y="70150"/>
                  </a:cubicBezTo>
                  <a:lnTo>
                    <a:pt x="27139" y="138998"/>
                  </a:lnTo>
                  <a:cubicBezTo>
                    <a:pt x="27139" y="147741"/>
                    <a:pt x="18760" y="154298"/>
                    <a:pt x="10200" y="151930"/>
                  </a:cubicBezTo>
                  <a:cubicBezTo>
                    <a:pt x="6011" y="150837"/>
                    <a:pt x="2368" y="149380"/>
                    <a:pt x="0" y="147377"/>
                  </a:cubicBezTo>
                  <a:lnTo>
                    <a:pt x="0" y="160855"/>
                  </a:lnTo>
                  <a:cubicBezTo>
                    <a:pt x="4918" y="165044"/>
                    <a:pt x="12021" y="167776"/>
                    <a:pt x="20218" y="167776"/>
                  </a:cubicBezTo>
                  <a:cubicBezTo>
                    <a:pt x="22403" y="167776"/>
                    <a:pt x="24771" y="167594"/>
                    <a:pt x="26957" y="167048"/>
                  </a:cubicBezTo>
                  <a:cubicBezTo>
                    <a:pt x="28232" y="166866"/>
                    <a:pt x="29506" y="166501"/>
                    <a:pt x="30964" y="166137"/>
                  </a:cubicBezTo>
                  <a:cubicBezTo>
                    <a:pt x="31510" y="165955"/>
                    <a:pt x="32238" y="165772"/>
                    <a:pt x="32785" y="165408"/>
                  </a:cubicBezTo>
                  <a:cubicBezTo>
                    <a:pt x="33695" y="165044"/>
                    <a:pt x="34606" y="164680"/>
                    <a:pt x="35335" y="164133"/>
                  </a:cubicBezTo>
                  <a:cubicBezTo>
                    <a:pt x="35699" y="163951"/>
                    <a:pt x="36245" y="163769"/>
                    <a:pt x="36610" y="163405"/>
                  </a:cubicBezTo>
                  <a:cubicBezTo>
                    <a:pt x="37885" y="162676"/>
                    <a:pt x="38978" y="161765"/>
                    <a:pt x="40252" y="161037"/>
                  </a:cubicBezTo>
                  <a:lnTo>
                    <a:pt x="40252" y="67418"/>
                  </a:lnTo>
                  <a:cubicBezTo>
                    <a:pt x="40252" y="32629"/>
                    <a:pt x="66845" y="3851"/>
                    <a:pt x="100722" y="573"/>
                  </a:cubicBezTo>
                  <a:cubicBezTo>
                    <a:pt x="91069" y="-884"/>
                    <a:pt x="80323" y="391"/>
                    <a:pt x="69212" y="4944"/>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9" name="Freeform: Shape 48">
              <a:extLst>
                <a:ext uri="{FF2B5EF4-FFF2-40B4-BE49-F238E27FC236}">
                  <a16:creationId xmlns:a16="http://schemas.microsoft.com/office/drawing/2014/main" id="{CF7FA0F1-C54A-4BEF-9499-84AE09575E8D}"/>
                </a:ext>
              </a:extLst>
            </p:cNvPr>
            <p:cNvSpPr/>
            <p:nvPr/>
          </p:nvSpPr>
          <p:spPr>
            <a:xfrm>
              <a:off x="8709719" y="3763384"/>
              <a:ext cx="114018" cy="208002"/>
            </a:xfrm>
            <a:custGeom>
              <a:avLst/>
              <a:gdLst>
                <a:gd name="connsiteX0" fmla="*/ 6739 w 114018"/>
                <a:gd name="connsiteY0" fmla="*/ 0 h 208002"/>
                <a:gd name="connsiteX1" fmla="*/ 0 w 114018"/>
                <a:gd name="connsiteY1" fmla="*/ 364 h 208002"/>
                <a:gd name="connsiteX2" fmla="*/ 100723 w 114018"/>
                <a:gd name="connsiteY2" fmla="*/ 107462 h 208002"/>
                <a:gd name="connsiteX3" fmla="*/ 100723 w 114018"/>
                <a:gd name="connsiteY3" fmla="*/ 179224 h 208002"/>
                <a:gd name="connsiteX4" fmla="*/ 83784 w 114018"/>
                <a:gd name="connsiteY4" fmla="*/ 192156 h 208002"/>
                <a:gd name="connsiteX5" fmla="*/ 73584 w 114018"/>
                <a:gd name="connsiteY5" fmla="*/ 187603 h 208002"/>
                <a:gd name="connsiteX6" fmla="*/ 73584 w 114018"/>
                <a:gd name="connsiteY6" fmla="*/ 201081 h 208002"/>
                <a:gd name="connsiteX7" fmla="*/ 93801 w 114018"/>
                <a:gd name="connsiteY7" fmla="*/ 208002 h 208002"/>
                <a:gd name="connsiteX8" fmla="*/ 114018 w 114018"/>
                <a:gd name="connsiteY8" fmla="*/ 201081 h 208002"/>
                <a:gd name="connsiteX9" fmla="*/ 114018 w 114018"/>
                <a:gd name="connsiteY9" fmla="*/ 107462 h 208002"/>
                <a:gd name="connsiteX10" fmla="*/ 6739 w 114018"/>
                <a:gd name="connsiteY10" fmla="*/ 0 h 20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018" h="208002">
                  <a:moveTo>
                    <a:pt x="6739" y="0"/>
                  </a:moveTo>
                  <a:cubicBezTo>
                    <a:pt x="4553" y="0"/>
                    <a:pt x="2185" y="182"/>
                    <a:pt x="0" y="364"/>
                  </a:cubicBezTo>
                  <a:cubicBezTo>
                    <a:pt x="56280" y="4007"/>
                    <a:pt x="100723" y="50453"/>
                    <a:pt x="100723" y="107462"/>
                  </a:cubicBezTo>
                  <a:lnTo>
                    <a:pt x="100723" y="179224"/>
                  </a:lnTo>
                  <a:cubicBezTo>
                    <a:pt x="100723" y="187967"/>
                    <a:pt x="92344" y="194524"/>
                    <a:pt x="83784" y="192156"/>
                  </a:cubicBezTo>
                  <a:cubicBezTo>
                    <a:pt x="79594" y="191063"/>
                    <a:pt x="75952" y="189606"/>
                    <a:pt x="73584" y="187603"/>
                  </a:cubicBezTo>
                  <a:lnTo>
                    <a:pt x="73584" y="201081"/>
                  </a:lnTo>
                  <a:cubicBezTo>
                    <a:pt x="78501" y="205270"/>
                    <a:pt x="85787" y="208002"/>
                    <a:pt x="93801" y="208002"/>
                  </a:cubicBezTo>
                  <a:cubicBezTo>
                    <a:pt x="101815" y="208002"/>
                    <a:pt x="108919" y="205270"/>
                    <a:pt x="114018" y="201081"/>
                  </a:cubicBezTo>
                  <a:lnTo>
                    <a:pt x="114018" y="107462"/>
                  </a:lnTo>
                  <a:cubicBezTo>
                    <a:pt x="114200" y="48085"/>
                    <a:pt x="65934" y="0"/>
                    <a:pt x="6739" y="0"/>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pic>
        <p:nvPicPr>
          <p:cNvPr id="54" name="Graphic 53">
            <a:extLst>
              <a:ext uri="{FF2B5EF4-FFF2-40B4-BE49-F238E27FC236}">
                <a16:creationId xmlns:a16="http://schemas.microsoft.com/office/drawing/2014/main" id="{3047D69E-DB94-4B39-95DA-B145537693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0481" y="5457217"/>
            <a:ext cx="272404" cy="271413"/>
          </a:xfrm>
          <a:prstGeom prst="rect">
            <a:avLst/>
          </a:prstGeom>
        </p:spPr>
      </p:pic>
      <p:grpSp>
        <p:nvGrpSpPr>
          <p:cNvPr id="71" name="nodes">
            <a:extLst>
              <a:ext uri="{FF2B5EF4-FFF2-40B4-BE49-F238E27FC236}">
                <a16:creationId xmlns:a16="http://schemas.microsoft.com/office/drawing/2014/main" id="{EC4DC30B-E380-444A-89DB-E9701884CE7A}"/>
              </a:ext>
              <a:ext uri="{C183D7F6-B498-43B3-948B-1728B52AA6E4}">
                <adec:decorative xmlns:adec="http://schemas.microsoft.com/office/drawing/2017/decorative" val="1"/>
              </a:ext>
            </a:extLst>
          </p:cNvPr>
          <p:cNvGrpSpPr>
            <a:grpSpLocks noChangeAspect="1"/>
          </p:cNvGrpSpPr>
          <p:nvPr/>
        </p:nvGrpSpPr>
        <p:grpSpPr bwMode="auto">
          <a:xfrm>
            <a:off x="6375397" y="4966503"/>
            <a:ext cx="326950" cy="325922"/>
            <a:chOff x="1016" y="765"/>
            <a:chExt cx="318" cy="317"/>
          </a:xfrm>
        </p:grpSpPr>
        <p:sp>
          <p:nvSpPr>
            <p:cNvPr id="72" name="AutoShape 3">
              <a:extLst>
                <a:ext uri="{FF2B5EF4-FFF2-40B4-BE49-F238E27FC236}">
                  <a16:creationId xmlns:a16="http://schemas.microsoft.com/office/drawing/2014/main" id="{B5C9D6F3-0741-442E-946F-58A6FD53C0D0}"/>
                </a:ext>
                <a:ext uri="{C183D7F6-B498-43B3-948B-1728B52AA6E4}">
                  <adec:decorative xmlns:adec="http://schemas.microsoft.com/office/drawing/2017/decorative" val="1"/>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5">
              <a:extLst>
                <a:ext uri="{FF2B5EF4-FFF2-40B4-BE49-F238E27FC236}">
                  <a16:creationId xmlns:a16="http://schemas.microsoft.com/office/drawing/2014/main" id="{04733FFC-CB52-4361-A067-96D2772D1414}"/>
                </a:ext>
                <a:ext uri="{C183D7F6-B498-43B3-948B-1728B52AA6E4}">
                  <adec:decorative xmlns:adec="http://schemas.microsoft.com/office/drawing/2017/decorative" val="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4" name="Freeform 6">
              <a:extLst>
                <a:ext uri="{FF2B5EF4-FFF2-40B4-BE49-F238E27FC236}">
                  <a16:creationId xmlns:a16="http://schemas.microsoft.com/office/drawing/2014/main" id="{346CB020-B486-4EFB-ADA9-E144DCECEB59}"/>
                </a:ext>
                <a:ext uri="{C183D7F6-B498-43B3-948B-1728B52AA6E4}">
                  <adec:decorative xmlns:adec="http://schemas.microsoft.com/office/drawing/2017/decorative" val="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5" name="Freeform 7">
              <a:extLst>
                <a:ext uri="{FF2B5EF4-FFF2-40B4-BE49-F238E27FC236}">
                  <a16:creationId xmlns:a16="http://schemas.microsoft.com/office/drawing/2014/main" id="{98341D76-07FD-4547-A91D-BAA0868A4708}"/>
                </a:ext>
                <a:ext uri="{C183D7F6-B498-43B3-948B-1728B52AA6E4}">
                  <adec:decorative xmlns:adec="http://schemas.microsoft.com/office/drawing/2017/decorative" val="1"/>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6" name="Freeform 8">
              <a:extLst>
                <a:ext uri="{FF2B5EF4-FFF2-40B4-BE49-F238E27FC236}">
                  <a16:creationId xmlns:a16="http://schemas.microsoft.com/office/drawing/2014/main" id="{7072BC88-2D32-4996-9F9F-0E2CA93D1E57}"/>
                </a:ext>
                <a:ext uri="{C183D7F6-B498-43B3-948B-1728B52AA6E4}">
                  <adec:decorative xmlns:adec="http://schemas.microsoft.com/office/drawing/2017/decorative" val="1"/>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7" name="Freeform 9">
              <a:extLst>
                <a:ext uri="{FF2B5EF4-FFF2-40B4-BE49-F238E27FC236}">
                  <a16:creationId xmlns:a16="http://schemas.microsoft.com/office/drawing/2014/main" id="{32A36EDF-87EA-4098-8DD3-F46FE9B4FB97}"/>
                </a:ext>
                <a:ext uri="{C183D7F6-B498-43B3-948B-1728B52AA6E4}">
                  <adec:decorative xmlns:adec="http://schemas.microsoft.com/office/drawing/2017/decorative" val="1"/>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8" name="Freeform 10">
              <a:extLst>
                <a:ext uri="{FF2B5EF4-FFF2-40B4-BE49-F238E27FC236}">
                  <a16:creationId xmlns:a16="http://schemas.microsoft.com/office/drawing/2014/main" id="{C65FAC29-B897-45BC-ABE9-C3F5D3048EB1}"/>
                </a:ext>
                <a:ext uri="{C183D7F6-B498-43B3-948B-1728B52AA6E4}">
                  <adec:decorative xmlns:adec="http://schemas.microsoft.com/office/drawing/2017/decorative" val="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9" name="Oval 11">
              <a:extLst>
                <a:ext uri="{FF2B5EF4-FFF2-40B4-BE49-F238E27FC236}">
                  <a16:creationId xmlns:a16="http://schemas.microsoft.com/office/drawing/2014/main" id="{6B599973-5DD0-4BF1-B1E4-E42A0CB00179}"/>
                </a:ext>
                <a:ext uri="{C183D7F6-B498-43B3-948B-1728B52AA6E4}">
                  <adec:decorative xmlns:adec="http://schemas.microsoft.com/office/drawing/2017/decorative" val="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0" name="Oval 12">
              <a:extLst>
                <a:ext uri="{FF2B5EF4-FFF2-40B4-BE49-F238E27FC236}">
                  <a16:creationId xmlns:a16="http://schemas.microsoft.com/office/drawing/2014/main" id="{CEADFCEE-9EF4-4DF3-A55D-B7D1962AB6DD}"/>
                </a:ext>
                <a:ext uri="{C183D7F6-B498-43B3-948B-1728B52AA6E4}">
                  <adec:decorative xmlns:adec="http://schemas.microsoft.com/office/drawing/2017/decorative" val="1"/>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1" name="Oval 13">
              <a:extLst>
                <a:ext uri="{FF2B5EF4-FFF2-40B4-BE49-F238E27FC236}">
                  <a16:creationId xmlns:a16="http://schemas.microsoft.com/office/drawing/2014/main" id="{0ABA81D8-34A2-469A-8ED7-684099E3349F}"/>
                </a:ext>
                <a:ext uri="{C183D7F6-B498-43B3-948B-1728B52AA6E4}">
                  <adec:decorative xmlns:adec="http://schemas.microsoft.com/office/drawing/2017/decorative" val="1"/>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2" name="Oval 14">
              <a:extLst>
                <a:ext uri="{FF2B5EF4-FFF2-40B4-BE49-F238E27FC236}">
                  <a16:creationId xmlns:a16="http://schemas.microsoft.com/office/drawing/2014/main" id="{DFA3E914-8A9F-479D-B355-A75D363A6CC1}"/>
                </a:ext>
                <a:ext uri="{C183D7F6-B498-43B3-948B-1728B52AA6E4}">
                  <adec:decorative xmlns:adec="http://schemas.microsoft.com/office/drawing/2017/decorative" val="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3" name="Freeform 15">
              <a:extLst>
                <a:ext uri="{FF2B5EF4-FFF2-40B4-BE49-F238E27FC236}">
                  <a16:creationId xmlns:a16="http://schemas.microsoft.com/office/drawing/2014/main" id="{78B8385B-AA30-456C-9573-F3A51E8DEE0A}"/>
                </a:ext>
                <a:ext uri="{C183D7F6-B498-43B3-948B-1728B52AA6E4}">
                  <adec:decorative xmlns:adec="http://schemas.microsoft.com/office/drawing/2017/decorative" val="1"/>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4" name="Freeform 16">
              <a:extLst>
                <a:ext uri="{FF2B5EF4-FFF2-40B4-BE49-F238E27FC236}">
                  <a16:creationId xmlns:a16="http://schemas.microsoft.com/office/drawing/2014/main" id="{FFC8D0BF-5AC5-4D34-A95F-F2B79270282B}"/>
                </a:ext>
                <a:ext uri="{C183D7F6-B498-43B3-948B-1728B52AA6E4}">
                  <adec:decorative xmlns:adec="http://schemas.microsoft.com/office/drawing/2017/decorative" val="1"/>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5" name="Freeform 17">
              <a:extLst>
                <a:ext uri="{FF2B5EF4-FFF2-40B4-BE49-F238E27FC236}">
                  <a16:creationId xmlns:a16="http://schemas.microsoft.com/office/drawing/2014/main" id="{BBD9A4F0-A277-4ECE-AB4B-EE71097327F9}"/>
                </a:ext>
                <a:ext uri="{C183D7F6-B498-43B3-948B-1728B52AA6E4}">
                  <adec:decorative xmlns:adec="http://schemas.microsoft.com/office/drawing/2017/decorative" val="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86" name="Oval 18">
              <a:extLst>
                <a:ext uri="{FF2B5EF4-FFF2-40B4-BE49-F238E27FC236}">
                  <a16:creationId xmlns:a16="http://schemas.microsoft.com/office/drawing/2014/main" id="{CE37E9F7-C280-4B07-AB34-90EB457B941A}"/>
                </a:ext>
                <a:ext uri="{C183D7F6-B498-43B3-948B-1728B52AA6E4}">
                  <adec:decorative xmlns:adec="http://schemas.microsoft.com/office/drawing/2017/decorative" val="1"/>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pic>
        <p:nvPicPr>
          <p:cNvPr id="7" name="Graphic 6" descr="Scales of justice with solid fill">
            <a:extLst>
              <a:ext uri="{FF2B5EF4-FFF2-40B4-BE49-F238E27FC236}">
                <a16:creationId xmlns:a16="http://schemas.microsoft.com/office/drawing/2014/main" id="{B305EFC9-3CF4-2B16-CFCF-F7E999A0E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08260" y="5809340"/>
            <a:ext cx="354901" cy="354901"/>
          </a:xfrm>
          <a:prstGeom prst="rect">
            <a:avLst/>
          </a:prstGeom>
        </p:spPr>
      </p:pic>
      <p:pic>
        <p:nvPicPr>
          <p:cNvPr id="9" name="Picture 2">
            <a:extLst>
              <a:ext uri="{FF2B5EF4-FFF2-40B4-BE49-F238E27FC236}">
                <a16:creationId xmlns:a16="http://schemas.microsoft.com/office/drawing/2014/main" id="{8A8FA82C-3C51-CD7E-93AE-CA1CBE3F4D82}"/>
              </a:ext>
              <a:ext uri="{C183D7F6-B498-43B3-948B-1728B52AA6E4}">
                <adec:decorative xmlns:adec="http://schemas.microsoft.com/office/drawing/2017/decorative" val="1"/>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b="5786"/>
          <a:stretch/>
        </p:blipFill>
        <p:spPr bwMode="auto">
          <a:xfrm>
            <a:off x="113970" y="906435"/>
            <a:ext cx="5045426" cy="3348752"/>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B15B44-1D92-068B-EC1B-E81BEA71D147}"/>
              </a:ext>
            </a:extLst>
          </p:cNvPr>
          <p:cNvSpPr txBox="1"/>
          <p:nvPr/>
        </p:nvSpPr>
        <p:spPr>
          <a:xfrm>
            <a:off x="6308260" y="2072577"/>
            <a:ext cx="5598234" cy="707886"/>
          </a:xfrm>
          <a:prstGeom prst="rect">
            <a:avLst/>
          </a:prstGeom>
          <a:noFill/>
        </p:spPr>
        <p:txBody>
          <a:bodyPr wrap="square" lIns="91440" tIns="45720" rIns="91440" bIns="45720" anchor="t">
            <a:spAutoFit/>
          </a:bodyPr>
          <a:lstStyle/>
          <a:p>
            <a:r>
              <a:rPr lang="en-US" sz="2000" dirty="0">
                <a:latin typeface="+mj-lt"/>
              </a:rPr>
              <a:t>Fully managed platform to publish, manage, secure, analyze APIs on a scalable platform</a:t>
            </a:r>
          </a:p>
        </p:txBody>
      </p:sp>
      <p:sp>
        <p:nvSpPr>
          <p:cNvPr id="15" name="TextBox 14">
            <a:extLst>
              <a:ext uri="{FF2B5EF4-FFF2-40B4-BE49-F238E27FC236}">
                <a16:creationId xmlns:a16="http://schemas.microsoft.com/office/drawing/2014/main" id="{E887AEB5-AF82-5B92-ABC4-8EF682740BD0}"/>
              </a:ext>
            </a:extLst>
          </p:cNvPr>
          <p:cNvSpPr txBox="1"/>
          <p:nvPr/>
        </p:nvSpPr>
        <p:spPr>
          <a:xfrm>
            <a:off x="6558155" y="3429000"/>
            <a:ext cx="5296161" cy="3170099"/>
          </a:xfrm>
          <a:prstGeom prst="rect">
            <a:avLst/>
          </a:prstGeom>
          <a:noFill/>
        </p:spPr>
        <p:txBody>
          <a:bodyPr wrap="square" lIns="91440" tIns="45720" rIns="91440" bIns="45720" anchor="t">
            <a:spAutoFit/>
          </a:bodyPr>
          <a:lstStyle/>
          <a:p>
            <a:pPr marL="227965" lvl="1">
              <a:spcAft>
                <a:spcPts val="1200"/>
              </a:spcAft>
            </a:pPr>
            <a:r>
              <a:rPr lang="en-US" sz="1600" dirty="0">
                <a:latin typeface="+mj-lt"/>
              </a:rPr>
              <a:t>Full lifecycle management for APIs</a:t>
            </a:r>
            <a:endParaRPr lang="en-US" dirty="0">
              <a:latin typeface="Segoe Sans Text"/>
              <a:cs typeface="Segoe Sans Text"/>
            </a:endParaRPr>
          </a:p>
          <a:p>
            <a:pPr marL="227965" lvl="1">
              <a:spcAft>
                <a:spcPts val="1200"/>
              </a:spcAft>
            </a:pPr>
            <a:r>
              <a:rPr lang="en-US" sz="1600" dirty="0">
                <a:latin typeface="+mj-lt"/>
              </a:rPr>
              <a:t>Unified API management across hybrid and multi-cloud</a:t>
            </a:r>
            <a:endParaRPr lang="en-US" dirty="0">
              <a:latin typeface="Segoe Sans Text"/>
              <a:cs typeface="Segoe Sans Text"/>
            </a:endParaRPr>
          </a:p>
          <a:p>
            <a:pPr marL="227965" lvl="1">
              <a:spcAft>
                <a:spcPts val="1200"/>
              </a:spcAft>
            </a:pPr>
            <a:r>
              <a:rPr lang="en-US" sz="1600">
                <a:latin typeface="+mj-lt"/>
              </a:rPr>
              <a:t>Developer portal customizations</a:t>
            </a:r>
            <a:endParaRPr lang="en-US">
              <a:latin typeface="+mj-lt"/>
              <a:cs typeface="Segoe Sans Text"/>
            </a:endParaRPr>
          </a:p>
          <a:p>
            <a:pPr marL="227965">
              <a:spcAft>
                <a:spcPts val="1200"/>
              </a:spcAft>
            </a:pPr>
            <a:r>
              <a:rPr lang="en-US" sz="1600" dirty="0">
                <a:latin typeface="+mj-lt"/>
              </a:rPr>
              <a:t>Out-of-box security (Authentication, Authorization, OWASP Top 10 API Security Threat Protection, more) and compliance (HIPAA, PCI, more)</a:t>
            </a:r>
            <a:endParaRPr lang="en-US" sz="1600" dirty="0">
              <a:latin typeface="+mj-lt"/>
              <a:cs typeface="Segoe Sans Text Semibold"/>
            </a:endParaRPr>
          </a:p>
          <a:p>
            <a:pPr marL="227965">
              <a:spcAft>
                <a:spcPts val="1200"/>
              </a:spcAft>
            </a:pPr>
            <a:r>
              <a:rPr lang="en-US" sz="1600" err="1">
                <a:latin typeface="+mj-lt"/>
                <a:cs typeface="Segoe Sans Text Semibold"/>
              </a:rPr>
              <a:t>GenAI</a:t>
            </a:r>
            <a:r>
              <a:rPr lang="en-US" sz="1600" dirty="0">
                <a:latin typeface="+mj-lt"/>
                <a:cs typeface="Segoe Sans Text Semibold"/>
              </a:rPr>
              <a:t> Gateway capabilities provide enterprise-wide, federated access to manage and secure Azure OpenAI Services endpoints</a:t>
            </a:r>
            <a:endParaRPr lang="en-US" dirty="0"/>
          </a:p>
        </p:txBody>
      </p:sp>
      <p:pic>
        <p:nvPicPr>
          <p:cNvPr id="4" name="Picture 3" descr="GitHub - feranto/azure-apim-lab: API Management - Hands-on Lab Workshop">
            <a:extLst>
              <a:ext uri="{FF2B5EF4-FFF2-40B4-BE49-F238E27FC236}">
                <a16:creationId xmlns:a16="http://schemas.microsoft.com/office/drawing/2014/main" id="{D51CC97A-4F0C-EFB9-63B0-05DE420A49B3}"/>
              </a:ext>
            </a:extLst>
          </p:cNvPr>
          <p:cNvPicPr>
            <a:picLocks noChangeAspect="1"/>
          </p:cNvPicPr>
          <p:nvPr/>
        </p:nvPicPr>
        <p:blipFill>
          <a:blip r:embed="rId11"/>
          <a:stretch>
            <a:fillRect/>
          </a:stretch>
        </p:blipFill>
        <p:spPr>
          <a:xfrm>
            <a:off x="5940605" y="799069"/>
            <a:ext cx="1190625" cy="1190625"/>
          </a:xfrm>
          <a:prstGeom prst="rect">
            <a:avLst/>
          </a:prstGeom>
        </p:spPr>
      </p:pic>
    </p:spTree>
    <p:extLst>
      <p:ext uri="{BB962C8B-B14F-4D97-AF65-F5344CB8AC3E}">
        <p14:creationId xmlns:p14="http://schemas.microsoft.com/office/powerpoint/2010/main" val="280490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80DCD01-7329-4E0A-B8DE-81509B77F066}"/>
              </a:ext>
            </a:extLst>
          </p:cNvPr>
          <p:cNvSpPr txBox="1">
            <a:spLocks noGrp="1"/>
          </p:cNvSpPr>
          <p:nvPr>
            <p:ph type="title"/>
          </p:nvPr>
        </p:nvSpPr>
        <p:spPr>
          <a:xfrm>
            <a:off x="6367899" y="1513079"/>
            <a:ext cx="4090081" cy="701716"/>
          </a:xfrm>
          <a:prstGeom prst="rect">
            <a:avLst/>
          </a:prstGeom>
          <a:noFill/>
          <a:ln>
            <a:noFill/>
            <a:prstDash/>
          </a:ln>
          <a:effectLst/>
        </p:spPr>
        <p:txBody>
          <a:bodyPr rot="0" spcFirstLastPara="0" vertOverflow="overflow" horzOverflow="overflow" vert="horz" wrap="none" lIns="0" tIns="45713" rIns="91427" bIns="45713"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lnSpc>
                <a:spcPct val="90000"/>
              </a:lnSpc>
              <a:defRPr/>
            </a:pPr>
            <a:r>
              <a:rPr lang="en-US" sz="4400" dirty="0">
                <a:latin typeface="Segoe UI Semibold"/>
                <a:ea typeface="+mj-lt"/>
                <a:cs typeface="Segoe UI Semibold"/>
              </a:rPr>
              <a:t>Azure Functions</a:t>
            </a:r>
          </a:p>
        </p:txBody>
      </p:sp>
      <p:sp>
        <p:nvSpPr>
          <p:cNvPr id="20" name="TextBox 19">
            <a:extLst>
              <a:ext uri="{FF2B5EF4-FFF2-40B4-BE49-F238E27FC236}">
                <a16:creationId xmlns:a16="http://schemas.microsoft.com/office/drawing/2014/main" id="{9C8DA027-EC1C-423F-9015-45F18464CEBF}"/>
              </a:ext>
            </a:extLst>
          </p:cNvPr>
          <p:cNvSpPr txBox="1"/>
          <p:nvPr/>
        </p:nvSpPr>
        <p:spPr>
          <a:xfrm>
            <a:off x="6367899" y="2395086"/>
            <a:ext cx="5824101"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lang="en-US" sz="2000" dirty="0">
                <a:solidFill>
                  <a:srgbClr val="000000"/>
                </a:solidFill>
                <a:latin typeface="Segoe UI Semibold"/>
              </a:rPr>
              <a:t>Serverless, event-driven apps at extreme scale</a:t>
            </a:r>
          </a:p>
        </p:txBody>
      </p:sp>
      <p:cxnSp>
        <p:nvCxnSpPr>
          <p:cNvPr id="22" name="Straight Connector 21">
            <a:extLst>
              <a:ext uri="{FF2B5EF4-FFF2-40B4-BE49-F238E27FC236}">
                <a16:creationId xmlns:a16="http://schemas.microsoft.com/office/drawing/2014/main" id="{70B8AE1C-E78E-4F42-AD3F-56893B71813E}"/>
              </a:ext>
              <a:ext uri="{C183D7F6-B498-43B3-948B-1728B52AA6E4}">
                <adec:decorative xmlns:adec="http://schemas.microsoft.com/office/drawing/2017/decorative" val="1"/>
              </a:ext>
            </a:extLst>
          </p:cNvPr>
          <p:cNvCxnSpPr>
            <a:cxnSpLocks/>
          </p:cNvCxnSpPr>
          <p:nvPr/>
        </p:nvCxnSpPr>
        <p:spPr>
          <a:xfrm flipH="1">
            <a:off x="6496333" y="2821815"/>
            <a:ext cx="1563" cy="3394860"/>
          </a:xfrm>
          <a:prstGeom prst="line">
            <a:avLst/>
          </a:prstGeom>
          <a:ln w="12700">
            <a:gradFill>
              <a:gsLst>
                <a:gs pos="0">
                  <a:schemeClr val="bg1">
                    <a:lumMod val="50000"/>
                    <a:lumOff val="50000"/>
                    <a:alpha val="0"/>
                  </a:schemeClr>
                </a:gs>
                <a:gs pos="46000">
                  <a:schemeClr val="tx1">
                    <a:lumMod val="65000"/>
                  </a:schemeClr>
                </a:gs>
                <a:gs pos="100000">
                  <a:schemeClr val="bg1">
                    <a:lumMod val="50000"/>
                    <a:lumOff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35CE55C-D42E-438D-80B2-7476DD230825}"/>
              </a:ext>
            </a:extLst>
          </p:cNvPr>
          <p:cNvSpPr txBox="1"/>
          <p:nvPr/>
        </p:nvSpPr>
        <p:spPr>
          <a:xfrm>
            <a:off x="6808994" y="3207081"/>
            <a:ext cx="5577170" cy="246221"/>
          </a:xfrm>
          <a:prstGeom prst="rect">
            <a:avLst/>
          </a:prstGeom>
          <a:noFill/>
        </p:spPr>
        <p:txBody>
          <a:bodyPr wrap="square" lIns="0" tIns="0" rIns="0" bIns="0" rtlCol="0" anchor="t">
            <a:spAutoFit/>
          </a:bodyPr>
          <a:lstStyle/>
          <a:p>
            <a:pPr lvl="0" defTabSz="914192">
              <a:defRPr/>
            </a:pPr>
            <a:r>
              <a:rPr lang="en-US" sz="1600" dirty="0">
                <a:solidFill>
                  <a:srgbClr val="000000"/>
                </a:solidFill>
                <a:latin typeface="Segoe UI Semibold"/>
              </a:rPr>
              <a:t>Fast and high-performance auto scaling</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76B688E1-1413-45B3-8D9F-FCB849950F63}"/>
              </a:ext>
            </a:extLst>
          </p:cNvPr>
          <p:cNvSpPr txBox="1"/>
          <p:nvPr/>
        </p:nvSpPr>
        <p:spPr>
          <a:xfrm>
            <a:off x="6808992" y="3708974"/>
            <a:ext cx="5577170" cy="246221"/>
          </a:xfrm>
          <a:prstGeom prst="rect">
            <a:avLst/>
          </a:prstGeom>
          <a:noFill/>
        </p:spPr>
        <p:txBody>
          <a:bodyPr wrap="square" lIns="0" tIns="0" rIns="0" bIns="0" rtlCol="0" anchor="t">
            <a:spAutoFit/>
          </a:bodyPr>
          <a:lstStyle/>
          <a:p>
            <a:pPr lvl="0" defTabSz="914192">
              <a:defRPr/>
            </a:pPr>
            <a:r>
              <a:rPr lang="en-US" sz="1600" dirty="0">
                <a:solidFill>
                  <a:srgbClr val="000000"/>
                </a:solidFill>
                <a:latin typeface="Segoe UI Semibold"/>
              </a:rPr>
              <a:t>Full local development with integrated CI/CD</a:t>
            </a:r>
          </a:p>
        </p:txBody>
      </p:sp>
      <p:sp>
        <p:nvSpPr>
          <p:cNvPr id="26" name="TextBox 25">
            <a:extLst>
              <a:ext uri="{FF2B5EF4-FFF2-40B4-BE49-F238E27FC236}">
                <a16:creationId xmlns:a16="http://schemas.microsoft.com/office/drawing/2014/main" id="{DF1526F1-7E50-4C38-9BED-7E13944C6853}"/>
              </a:ext>
            </a:extLst>
          </p:cNvPr>
          <p:cNvSpPr txBox="1"/>
          <p:nvPr/>
        </p:nvSpPr>
        <p:spPr>
          <a:xfrm>
            <a:off x="6808992" y="4226629"/>
            <a:ext cx="5577170" cy="246221"/>
          </a:xfrm>
          <a:prstGeom prst="rect">
            <a:avLst/>
          </a:prstGeom>
          <a:noFill/>
        </p:spPr>
        <p:txBody>
          <a:bodyPr wrap="square" lIns="0" tIns="0" rIns="0" bIns="0" rtlCol="0" anchor="t">
            <a:spAutoFit/>
          </a:bodyPr>
          <a:lstStyle/>
          <a:p>
            <a:pPr lvl="0" defTabSz="914192">
              <a:defRPr/>
            </a:pPr>
            <a:r>
              <a:rPr lang="en-US" sz="1600" dirty="0">
                <a:solidFill>
                  <a:srgbClr val="000000"/>
                </a:solidFill>
                <a:latin typeface="Segoe UI Semibold"/>
              </a:rPr>
              <a:t>Managed .NET, Node, Java, Python, PowerShell</a:t>
            </a:r>
          </a:p>
        </p:txBody>
      </p:sp>
      <p:pic>
        <p:nvPicPr>
          <p:cNvPr id="2" name="Picture 1">
            <a:extLst>
              <a:ext uri="{FF2B5EF4-FFF2-40B4-BE49-F238E27FC236}">
                <a16:creationId xmlns:a16="http://schemas.microsoft.com/office/drawing/2014/main" id="{EEED6F9E-C0DA-4A24-87B3-7FBE70003BE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68118" y="-136290"/>
            <a:ext cx="7727717" cy="5807438"/>
          </a:xfrm>
          <a:prstGeom prst="rect">
            <a:avLst/>
          </a:prstGeom>
        </p:spPr>
      </p:pic>
      <p:sp>
        <p:nvSpPr>
          <p:cNvPr id="5" name="Rectangle: Rounded Corners 4">
            <a:extLst>
              <a:ext uri="{FF2B5EF4-FFF2-40B4-BE49-F238E27FC236}">
                <a16:creationId xmlns:a16="http://schemas.microsoft.com/office/drawing/2014/main" id="{A0F42EAC-9CD9-4C56-BB02-02D3B8C7CFAD}"/>
              </a:ext>
              <a:ext uri="{C183D7F6-B498-43B3-948B-1728B52AA6E4}">
                <adec:decorative xmlns:adec="http://schemas.microsoft.com/office/drawing/2017/decorative" val="1"/>
              </a:ext>
            </a:extLst>
          </p:cNvPr>
          <p:cNvSpPr/>
          <p:nvPr/>
        </p:nvSpPr>
        <p:spPr bwMode="auto">
          <a:xfrm>
            <a:off x="3782184" y="958788"/>
            <a:ext cx="204157" cy="166146"/>
          </a:xfrm>
          <a:prstGeom prst="roundRect">
            <a:avLst>
              <a:gd name="adj" fmla="val 3107"/>
            </a:avLst>
          </a:prstGeom>
          <a:no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16" name="availability zones" descr="availability zones">
            <a:extLst>
              <a:ext uri="{FF2B5EF4-FFF2-40B4-BE49-F238E27FC236}">
                <a16:creationId xmlns:a16="http://schemas.microsoft.com/office/drawing/2014/main" id="{0D4FA211-1DD8-4C94-8337-FBB24AEF9F49}"/>
              </a:ext>
            </a:extLst>
          </p:cNvPr>
          <p:cNvGrpSpPr>
            <a:grpSpLocks noChangeAspect="1"/>
          </p:cNvGrpSpPr>
          <p:nvPr/>
        </p:nvGrpSpPr>
        <p:grpSpPr bwMode="auto">
          <a:xfrm>
            <a:off x="6328859" y="3667055"/>
            <a:ext cx="346141" cy="313339"/>
            <a:chOff x="3409" y="755"/>
            <a:chExt cx="306" cy="277"/>
          </a:xfrm>
        </p:grpSpPr>
        <p:sp>
          <p:nvSpPr>
            <p:cNvPr id="17" name="AutoShape 109">
              <a:extLst>
                <a:ext uri="{FF2B5EF4-FFF2-40B4-BE49-F238E27FC236}">
                  <a16:creationId xmlns:a16="http://schemas.microsoft.com/office/drawing/2014/main" id="{7CEDC5E0-B3E8-4803-8640-A81D99F3ADEC}"/>
                </a:ext>
              </a:extLst>
            </p:cNvPr>
            <p:cNvSpPr>
              <a:spLocks noChangeAspect="1" noChangeArrowheads="1" noTextEdit="1"/>
            </p:cNvSpPr>
            <p:nvPr/>
          </p:nvSpPr>
          <p:spPr bwMode="auto">
            <a:xfrm>
              <a:off x="3413" y="760"/>
              <a:ext cx="29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111">
              <a:extLst>
                <a:ext uri="{FF2B5EF4-FFF2-40B4-BE49-F238E27FC236}">
                  <a16:creationId xmlns:a16="http://schemas.microsoft.com/office/drawing/2014/main" id="{D2542F76-07C2-4D83-8D28-CB1B979F3B32}"/>
                </a:ext>
              </a:extLst>
            </p:cNvPr>
            <p:cNvSpPr>
              <a:spLocks/>
            </p:cNvSpPr>
            <p:nvPr/>
          </p:nvSpPr>
          <p:spPr bwMode="auto">
            <a:xfrm>
              <a:off x="3435" y="955"/>
              <a:ext cx="52" cy="51"/>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4"/>
                    <a:pt x="66" y="43"/>
                    <a:pt x="54" y="54"/>
                  </a:cubicBezTo>
                  <a:cubicBezTo>
                    <a:pt x="42" y="66"/>
                    <a:pt x="23" y="66"/>
                    <a:pt x="11" y="54"/>
                  </a:cubicBezTo>
                  <a:cubicBezTo>
                    <a:pt x="0" y="43"/>
                    <a:pt x="0" y="24"/>
                    <a:pt x="11"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Freeform 112">
              <a:extLst>
                <a:ext uri="{FF2B5EF4-FFF2-40B4-BE49-F238E27FC236}">
                  <a16:creationId xmlns:a16="http://schemas.microsoft.com/office/drawing/2014/main" id="{8501C15C-9AC1-42A6-85E1-49D1CDABD4E0}"/>
                </a:ext>
              </a:extLst>
            </p:cNvPr>
            <p:cNvSpPr>
              <a:spLocks noEditPoints="1"/>
            </p:cNvSpPr>
            <p:nvPr/>
          </p:nvSpPr>
          <p:spPr bwMode="auto">
            <a:xfrm>
              <a:off x="3409" y="889"/>
              <a:ext cx="146" cy="143"/>
            </a:xfrm>
            <a:custGeom>
              <a:avLst/>
              <a:gdLst>
                <a:gd name="T0" fmla="*/ 181 w 189"/>
                <a:gd name="T1" fmla="*/ 104 h 186"/>
                <a:gd name="T2" fmla="*/ 153 w 189"/>
                <a:gd name="T3" fmla="*/ 104 h 186"/>
                <a:gd name="T4" fmla="*/ 147 w 189"/>
                <a:gd name="T5" fmla="*/ 114 h 186"/>
                <a:gd name="T6" fmla="*/ 127 w 189"/>
                <a:gd name="T7" fmla="*/ 114 h 186"/>
                <a:gd name="T8" fmla="*/ 110 w 189"/>
                <a:gd name="T9" fmla="*/ 76 h 186"/>
                <a:gd name="T10" fmla="*/ 89 w 189"/>
                <a:gd name="T11" fmla="*/ 63 h 186"/>
                <a:gd name="T12" fmla="*/ 102 w 189"/>
                <a:gd name="T13" fmla="*/ 41 h 186"/>
                <a:gd name="T14" fmla="*/ 113 w 189"/>
                <a:gd name="T15" fmla="*/ 42 h 186"/>
                <a:gd name="T16" fmla="*/ 128 w 189"/>
                <a:gd name="T17" fmla="*/ 18 h 186"/>
                <a:gd name="T18" fmla="*/ 104 w 189"/>
                <a:gd name="T19" fmla="*/ 2 h 186"/>
                <a:gd name="T20" fmla="*/ 89 w 189"/>
                <a:gd name="T21" fmla="*/ 27 h 186"/>
                <a:gd name="T22" fmla="*/ 94 w 189"/>
                <a:gd name="T23" fmla="*/ 36 h 186"/>
                <a:gd name="T24" fmla="*/ 79 w 189"/>
                <a:gd name="T25" fmla="*/ 60 h 186"/>
                <a:gd name="T26" fmla="*/ 24 w 189"/>
                <a:gd name="T27" fmla="*/ 76 h 186"/>
                <a:gd name="T28" fmla="*/ 24 w 189"/>
                <a:gd name="T29" fmla="*/ 162 h 186"/>
                <a:gd name="T30" fmla="*/ 110 w 189"/>
                <a:gd name="T31" fmla="*/ 162 h 186"/>
                <a:gd name="T32" fmla="*/ 127 w 189"/>
                <a:gd name="T33" fmla="*/ 124 h 186"/>
                <a:gd name="T34" fmla="*/ 147 w 189"/>
                <a:gd name="T35" fmla="*/ 124 h 186"/>
                <a:gd name="T36" fmla="*/ 153 w 189"/>
                <a:gd name="T37" fmla="*/ 133 h 186"/>
                <a:gd name="T38" fmla="*/ 181 w 189"/>
                <a:gd name="T39" fmla="*/ 133 h 186"/>
                <a:gd name="T40" fmla="*/ 181 w 189"/>
                <a:gd name="T41" fmla="*/ 104 h 186"/>
                <a:gd name="T42" fmla="*/ 100 w 189"/>
                <a:gd name="T43" fmla="*/ 153 h 186"/>
                <a:gd name="T44" fmla="*/ 33 w 189"/>
                <a:gd name="T45" fmla="*/ 153 h 186"/>
                <a:gd name="T46" fmla="*/ 33 w 189"/>
                <a:gd name="T47" fmla="*/ 86 h 186"/>
                <a:gd name="T48" fmla="*/ 100 w 189"/>
                <a:gd name="T49" fmla="*/ 86 h 186"/>
                <a:gd name="T50" fmla="*/ 100 w 189"/>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86">
                  <a:moveTo>
                    <a:pt x="181" y="104"/>
                  </a:moveTo>
                  <a:cubicBezTo>
                    <a:pt x="173" y="97"/>
                    <a:pt x="160" y="97"/>
                    <a:pt x="153" y="104"/>
                  </a:cubicBezTo>
                  <a:cubicBezTo>
                    <a:pt x="150" y="107"/>
                    <a:pt x="148" y="110"/>
                    <a:pt x="147" y="114"/>
                  </a:cubicBezTo>
                  <a:cubicBezTo>
                    <a:pt x="127" y="114"/>
                    <a:pt x="127" y="114"/>
                    <a:pt x="127" y="114"/>
                  </a:cubicBezTo>
                  <a:cubicBezTo>
                    <a:pt x="126" y="100"/>
                    <a:pt x="120" y="87"/>
                    <a:pt x="110" y="76"/>
                  </a:cubicBezTo>
                  <a:cubicBezTo>
                    <a:pt x="104" y="70"/>
                    <a:pt x="97" y="66"/>
                    <a:pt x="89" y="63"/>
                  </a:cubicBezTo>
                  <a:cubicBezTo>
                    <a:pt x="102" y="41"/>
                    <a:pt x="102" y="41"/>
                    <a:pt x="102" y="41"/>
                  </a:cubicBezTo>
                  <a:cubicBezTo>
                    <a:pt x="106" y="42"/>
                    <a:pt x="109" y="43"/>
                    <a:pt x="113" y="42"/>
                  </a:cubicBezTo>
                  <a:cubicBezTo>
                    <a:pt x="124" y="39"/>
                    <a:pt x="131" y="28"/>
                    <a:pt x="128" y="18"/>
                  </a:cubicBezTo>
                  <a:cubicBezTo>
                    <a:pt x="126" y="7"/>
                    <a:pt x="115" y="0"/>
                    <a:pt x="104" y="2"/>
                  </a:cubicBezTo>
                  <a:cubicBezTo>
                    <a:pt x="93" y="5"/>
                    <a:pt x="86" y="16"/>
                    <a:pt x="89" y="27"/>
                  </a:cubicBezTo>
                  <a:cubicBezTo>
                    <a:pt x="90" y="30"/>
                    <a:pt x="92" y="34"/>
                    <a:pt x="94" y="36"/>
                  </a:cubicBezTo>
                  <a:cubicBezTo>
                    <a:pt x="79" y="60"/>
                    <a:pt x="79" y="60"/>
                    <a:pt x="79" y="60"/>
                  </a:cubicBezTo>
                  <a:cubicBezTo>
                    <a:pt x="60" y="55"/>
                    <a:pt x="39" y="61"/>
                    <a:pt x="24" y="76"/>
                  </a:cubicBezTo>
                  <a:cubicBezTo>
                    <a:pt x="0" y="100"/>
                    <a:pt x="0" y="138"/>
                    <a:pt x="24" y="162"/>
                  </a:cubicBezTo>
                  <a:cubicBezTo>
                    <a:pt x="48" y="186"/>
                    <a:pt x="86" y="186"/>
                    <a:pt x="110" y="162"/>
                  </a:cubicBezTo>
                  <a:cubicBezTo>
                    <a:pt x="121" y="151"/>
                    <a:pt x="126" y="138"/>
                    <a:pt x="127" y="124"/>
                  </a:cubicBezTo>
                  <a:cubicBezTo>
                    <a:pt x="147" y="124"/>
                    <a:pt x="147" y="124"/>
                    <a:pt x="147" y="124"/>
                  </a:cubicBezTo>
                  <a:cubicBezTo>
                    <a:pt x="148" y="127"/>
                    <a:pt x="150" y="130"/>
                    <a:pt x="153" y="133"/>
                  </a:cubicBezTo>
                  <a:cubicBezTo>
                    <a:pt x="160" y="141"/>
                    <a:pt x="173" y="141"/>
                    <a:pt x="181" y="133"/>
                  </a:cubicBezTo>
                  <a:cubicBezTo>
                    <a:pt x="189" y="125"/>
                    <a:pt x="189" y="112"/>
                    <a:pt x="181" y="104"/>
                  </a:cubicBezTo>
                  <a:close/>
                  <a:moveTo>
                    <a:pt x="100" y="153"/>
                  </a:moveTo>
                  <a:cubicBezTo>
                    <a:pt x="82" y="171"/>
                    <a:pt x="52" y="171"/>
                    <a:pt x="33" y="153"/>
                  </a:cubicBezTo>
                  <a:cubicBezTo>
                    <a:pt x="15" y="134"/>
                    <a:pt x="15" y="104"/>
                    <a:pt x="33" y="86"/>
                  </a:cubicBezTo>
                  <a:cubicBezTo>
                    <a:pt x="52" y="67"/>
                    <a:pt x="82" y="67"/>
                    <a:pt x="100" y="86"/>
                  </a:cubicBezTo>
                  <a:cubicBezTo>
                    <a:pt x="119" y="104"/>
                    <a:pt x="119" y="134"/>
                    <a:pt x="100"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 name="Freeform 113">
              <a:extLst>
                <a:ext uri="{FF2B5EF4-FFF2-40B4-BE49-F238E27FC236}">
                  <a16:creationId xmlns:a16="http://schemas.microsoft.com/office/drawing/2014/main" id="{773DC13C-94E8-4D51-BABB-97C3297F9933}"/>
                </a:ext>
              </a:extLst>
            </p:cNvPr>
            <p:cNvSpPr>
              <a:spLocks/>
            </p:cNvSpPr>
            <p:nvPr/>
          </p:nvSpPr>
          <p:spPr bwMode="auto">
            <a:xfrm>
              <a:off x="3537" y="782"/>
              <a:ext cx="51" cy="50"/>
            </a:xfrm>
            <a:custGeom>
              <a:avLst/>
              <a:gdLst>
                <a:gd name="T0" fmla="*/ 11 w 66"/>
                <a:gd name="T1" fmla="*/ 11 h 65"/>
                <a:gd name="T2" fmla="*/ 54 w 66"/>
                <a:gd name="T3" fmla="*/ 11 h 65"/>
                <a:gd name="T4" fmla="*/ 54 w 66"/>
                <a:gd name="T5" fmla="*/ 54 h 65"/>
                <a:gd name="T6" fmla="*/ 11 w 66"/>
                <a:gd name="T7" fmla="*/ 54 h 65"/>
                <a:gd name="T8" fmla="*/ 11 w 66"/>
                <a:gd name="T9" fmla="*/ 11 h 65"/>
              </a:gdLst>
              <a:ahLst/>
              <a:cxnLst>
                <a:cxn ang="0">
                  <a:pos x="T0" y="T1"/>
                </a:cxn>
                <a:cxn ang="0">
                  <a:pos x="T2" y="T3"/>
                </a:cxn>
                <a:cxn ang="0">
                  <a:pos x="T4" y="T5"/>
                </a:cxn>
                <a:cxn ang="0">
                  <a:pos x="T6" y="T7"/>
                </a:cxn>
                <a:cxn ang="0">
                  <a:pos x="T8" y="T9"/>
                </a:cxn>
              </a:cxnLst>
              <a:rect l="0" t="0" r="r" b="b"/>
              <a:pathLst>
                <a:path w="66" h="65">
                  <a:moveTo>
                    <a:pt x="11" y="11"/>
                  </a:moveTo>
                  <a:cubicBezTo>
                    <a:pt x="23" y="0"/>
                    <a:pt x="42" y="0"/>
                    <a:pt x="54" y="11"/>
                  </a:cubicBezTo>
                  <a:cubicBezTo>
                    <a:pt x="66" y="23"/>
                    <a:pt x="66" y="42"/>
                    <a:pt x="54" y="54"/>
                  </a:cubicBezTo>
                  <a:cubicBezTo>
                    <a:pt x="42" y="65"/>
                    <a:pt x="23" y="65"/>
                    <a:pt x="11" y="54"/>
                  </a:cubicBezTo>
                  <a:cubicBezTo>
                    <a:pt x="0" y="42"/>
                    <a:pt x="0" y="23"/>
                    <a:pt x="11"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15">
              <a:extLst>
                <a:ext uri="{FF2B5EF4-FFF2-40B4-BE49-F238E27FC236}">
                  <a16:creationId xmlns:a16="http://schemas.microsoft.com/office/drawing/2014/main" id="{68704BB6-0AB3-4073-8B84-95D96C28B77F}"/>
                </a:ext>
              </a:extLst>
            </p:cNvPr>
            <p:cNvSpPr>
              <a:spLocks/>
            </p:cNvSpPr>
            <p:nvPr/>
          </p:nvSpPr>
          <p:spPr bwMode="auto">
            <a:xfrm>
              <a:off x="3638" y="955"/>
              <a:ext cx="51" cy="51"/>
            </a:xfrm>
            <a:custGeom>
              <a:avLst/>
              <a:gdLst>
                <a:gd name="T0" fmla="*/ 12 w 66"/>
                <a:gd name="T1" fmla="*/ 12 h 66"/>
                <a:gd name="T2" fmla="*/ 54 w 66"/>
                <a:gd name="T3" fmla="*/ 12 h 66"/>
                <a:gd name="T4" fmla="*/ 54 w 66"/>
                <a:gd name="T5" fmla="*/ 54 h 66"/>
                <a:gd name="T6" fmla="*/ 11 w 66"/>
                <a:gd name="T7" fmla="*/ 54 h 66"/>
                <a:gd name="T8" fmla="*/ 12 w 66"/>
                <a:gd name="T9" fmla="*/ 12 h 66"/>
              </a:gdLst>
              <a:ahLst/>
              <a:cxnLst>
                <a:cxn ang="0">
                  <a:pos x="T0" y="T1"/>
                </a:cxn>
                <a:cxn ang="0">
                  <a:pos x="T2" y="T3"/>
                </a:cxn>
                <a:cxn ang="0">
                  <a:pos x="T4" y="T5"/>
                </a:cxn>
                <a:cxn ang="0">
                  <a:pos x="T6" y="T7"/>
                </a:cxn>
                <a:cxn ang="0">
                  <a:pos x="T8" y="T9"/>
                </a:cxn>
              </a:cxnLst>
              <a:rect l="0" t="0" r="r" b="b"/>
              <a:pathLst>
                <a:path w="66" h="66">
                  <a:moveTo>
                    <a:pt x="12" y="12"/>
                  </a:moveTo>
                  <a:cubicBezTo>
                    <a:pt x="23" y="0"/>
                    <a:pt x="42" y="0"/>
                    <a:pt x="54" y="12"/>
                  </a:cubicBezTo>
                  <a:cubicBezTo>
                    <a:pt x="66" y="24"/>
                    <a:pt x="66" y="43"/>
                    <a:pt x="54" y="54"/>
                  </a:cubicBezTo>
                  <a:cubicBezTo>
                    <a:pt x="42" y="66"/>
                    <a:pt x="23" y="66"/>
                    <a:pt x="11" y="54"/>
                  </a:cubicBezTo>
                  <a:cubicBezTo>
                    <a:pt x="0" y="42"/>
                    <a:pt x="0" y="23"/>
                    <a:pt x="1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Freeform 116">
              <a:extLst>
                <a:ext uri="{FF2B5EF4-FFF2-40B4-BE49-F238E27FC236}">
                  <a16:creationId xmlns:a16="http://schemas.microsoft.com/office/drawing/2014/main" id="{DE97E109-A7B0-4848-B049-756A5D4C985A}"/>
                </a:ext>
              </a:extLst>
            </p:cNvPr>
            <p:cNvSpPr>
              <a:spLocks noEditPoints="1"/>
            </p:cNvSpPr>
            <p:nvPr/>
          </p:nvSpPr>
          <p:spPr bwMode="auto">
            <a:xfrm>
              <a:off x="3568" y="889"/>
              <a:ext cx="147" cy="143"/>
            </a:xfrm>
            <a:custGeom>
              <a:avLst/>
              <a:gdLst>
                <a:gd name="T0" fmla="*/ 166 w 190"/>
                <a:gd name="T1" fmla="*/ 76 h 186"/>
                <a:gd name="T2" fmla="*/ 109 w 190"/>
                <a:gd name="T3" fmla="*/ 60 h 186"/>
                <a:gd name="T4" fmla="*/ 95 w 190"/>
                <a:gd name="T5" fmla="*/ 36 h 186"/>
                <a:gd name="T6" fmla="*/ 100 w 190"/>
                <a:gd name="T7" fmla="*/ 27 h 186"/>
                <a:gd name="T8" fmla="*/ 85 w 190"/>
                <a:gd name="T9" fmla="*/ 3 h 186"/>
                <a:gd name="T10" fmla="*/ 61 w 190"/>
                <a:gd name="T11" fmla="*/ 18 h 186"/>
                <a:gd name="T12" fmla="*/ 76 w 190"/>
                <a:gd name="T13" fmla="*/ 42 h 186"/>
                <a:gd name="T14" fmla="*/ 86 w 190"/>
                <a:gd name="T15" fmla="*/ 42 h 186"/>
                <a:gd name="T16" fmla="*/ 99 w 190"/>
                <a:gd name="T17" fmla="*/ 63 h 186"/>
                <a:gd name="T18" fmla="*/ 80 w 190"/>
                <a:gd name="T19" fmla="*/ 76 h 186"/>
                <a:gd name="T20" fmla="*/ 62 w 190"/>
                <a:gd name="T21" fmla="*/ 114 h 186"/>
                <a:gd name="T22" fmla="*/ 41 w 190"/>
                <a:gd name="T23" fmla="*/ 114 h 186"/>
                <a:gd name="T24" fmla="*/ 36 w 190"/>
                <a:gd name="T25" fmla="*/ 104 h 186"/>
                <a:gd name="T26" fmla="*/ 8 w 190"/>
                <a:gd name="T27" fmla="*/ 104 h 186"/>
                <a:gd name="T28" fmla="*/ 8 w 190"/>
                <a:gd name="T29" fmla="*/ 133 h 186"/>
                <a:gd name="T30" fmla="*/ 36 w 190"/>
                <a:gd name="T31" fmla="*/ 133 h 186"/>
                <a:gd name="T32" fmla="*/ 41 w 190"/>
                <a:gd name="T33" fmla="*/ 124 h 186"/>
                <a:gd name="T34" fmla="*/ 62 w 190"/>
                <a:gd name="T35" fmla="*/ 124 h 186"/>
                <a:gd name="T36" fmla="*/ 80 w 190"/>
                <a:gd name="T37" fmla="*/ 162 h 186"/>
                <a:gd name="T38" fmla="*/ 166 w 190"/>
                <a:gd name="T39" fmla="*/ 162 h 186"/>
                <a:gd name="T40" fmla="*/ 166 w 190"/>
                <a:gd name="T41" fmla="*/ 76 h 186"/>
                <a:gd name="T42" fmla="*/ 156 w 190"/>
                <a:gd name="T43" fmla="*/ 153 h 186"/>
                <a:gd name="T44" fmla="*/ 89 w 190"/>
                <a:gd name="T45" fmla="*/ 152 h 186"/>
                <a:gd name="T46" fmla="*/ 89 w 190"/>
                <a:gd name="T47" fmla="*/ 85 h 186"/>
                <a:gd name="T48" fmla="*/ 156 w 190"/>
                <a:gd name="T49" fmla="*/ 86 h 186"/>
                <a:gd name="T50" fmla="*/ 156 w 190"/>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186">
                  <a:moveTo>
                    <a:pt x="166" y="76"/>
                  </a:moveTo>
                  <a:cubicBezTo>
                    <a:pt x="151" y="61"/>
                    <a:pt x="129" y="55"/>
                    <a:pt x="109" y="60"/>
                  </a:cubicBezTo>
                  <a:cubicBezTo>
                    <a:pt x="95" y="36"/>
                    <a:pt x="95" y="36"/>
                    <a:pt x="95" y="36"/>
                  </a:cubicBezTo>
                  <a:cubicBezTo>
                    <a:pt x="97" y="34"/>
                    <a:pt x="99" y="31"/>
                    <a:pt x="100" y="27"/>
                  </a:cubicBezTo>
                  <a:cubicBezTo>
                    <a:pt x="103" y="16"/>
                    <a:pt x="96" y="5"/>
                    <a:pt x="85" y="3"/>
                  </a:cubicBezTo>
                  <a:cubicBezTo>
                    <a:pt x="74" y="0"/>
                    <a:pt x="63" y="7"/>
                    <a:pt x="61" y="18"/>
                  </a:cubicBezTo>
                  <a:cubicBezTo>
                    <a:pt x="58" y="28"/>
                    <a:pt x="65" y="39"/>
                    <a:pt x="76" y="42"/>
                  </a:cubicBezTo>
                  <a:cubicBezTo>
                    <a:pt x="79" y="43"/>
                    <a:pt x="83" y="43"/>
                    <a:pt x="86" y="42"/>
                  </a:cubicBezTo>
                  <a:cubicBezTo>
                    <a:pt x="99" y="63"/>
                    <a:pt x="99" y="63"/>
                    <a:pt x="99" y="63"/>
                  </a:cubicBezTo>
                  <a:cubicBezTo>
                    <a:pt x="92" y="66"/>
                    <a:pt x="86" y="70"/>
                    <a:pt x="80" y="76"/>
                  </a:cubicBezTo>
                  <a:cubicBezTo>
                    <a:pt x="69" y="86"/>
                    <a:pt x="63" y="100"/>
                    <a:pt x="62" y="114"/>
                  </a:cubicBezTo>
                  <a:cubicBezTo>
                    <a:pt x="41" y="114"/>
                    <a:pt x="41" y="114"/>
                    <a:pt x="41" y="114"/>
                  </a:cubicBezTo>
                  <a:cubicBezTo>
                    <a:pt x="41" y="110"/>
                    <a:pt x="39" y="107"/>
                    <a:pt x="36" y="104"/>
                  </a:cubicBezTo>
                  <a:cubicBezTo>
                    <a:pt x="28" y="97"/>
                    <a:pt x="15" y="97"/>
                    <a:pt x="8" y="104"/>
                  </a:cubicBezTo>
                  <a:cubicBezTo>
                    <a:pt x="0" y="112"/>
                    <a:pt x="0" y="125"/>
                    <a:pt x="8" y="133"/>
                  </a:cubicBezTo>
                  <a:cubicBezTo>
                    <a:pt x="15" y="141"/>
                    <a:pt x="28" y="141"/>
                    <a:pt x="36" y="133"/>
                  </a:cubicBezTo>
                  <a:cubicBezTo>
                    <a:pt x="39" y="130"/>
                    <a:pt x="41" y="127"/>
                    <a:pt x="41" y="124"/>
                  </a:cubicBezTo>
                  <a:cubicBezTo>
                    <a:pt x="62" y="124"/>
                    <a:pt x="62" y="124"/>
                    <a:pt x="62" y="124"/>
                  </a:cubicBezTo>
                  <a:cubicBezTo>
                    <a:pt x="63" y="138"/>
                    <a:pt x="69" y="151"/>
                    <a:pt x="80" y="162"/>
                  </a:cubicBezTo>
                  <a:cubicBezTo>
                    <a:pt x="103" y="186"/>
                    <a:pt x="142" y="186"/>
                    <a:pt x="166" y="162"/>
                  </a:cubicBezTo>
                  <a:cubicBezTo>
                    <a:pt x="189" y="138"/>
                    <a:pt x="190" y="100"/>
                    <a:pt x="166" y="76"/>
                  </a:cubicBezTo>
                  <a:close/>
                  <a:moveTo>
                    <a:pt x="156" y="153"/>
                  </a:moveTo>
                  <a:cubicBezTo>
                    <a:pt x="137" y="171"/>
                    <a:pt x="107" y="171"/>
                    <a:pt x="89" y="152"/>
                  </a:cubicBezTo>
                  <a:cubicBezTo>
                    <a:pt x="71" y="134"/>
                    <a:pt x="71" y="104"/>
                    <a:pt x="89" y="85"/>
                  </a:cubicBezTo>
                  <a:cubicBezTo>
                    <a:pt x="108" y="67"/>
                    <a:pt x="138" y="67"/>
                    <a:pt x="156" y="86"/>
                  </a:cubicBezTo>
                  <a:cubicBezTo>
                    <a:pt x="175" y="104"/>
                    <a:pt x="175" y="134"/>
                    <a:pt x="156"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114">
              <a:extLst>
                <a:ext uri="{FF2B5EF4-FFF2-40B4-BE49-F238E27FC236}">
                  <a16:creationId xmlns:a16="http://schemas.microsoft.com/office/drawing/2014/main" id="{81E9CEA6-9720-45BA-B95B-6A04DEDEAF77}"/>
                </a:ext>
              </a:extLst>
            </p:cNvPr>
            <p:cNvSpPr>
              <a:spLocks noEditPoints="1"/>
            </p:cNvSpPr>
            <p:nvPr/>
          </p:nvSpPr>
          <p:spPr bwMode="auto">
            <a:xfrm>
              <a:off x="3500" y="755"/>
              <a:ext cx="123" cy="128"/>
            </a:xfrm>
            <a:custGeom>
              <a:avLst/>
              <a:gdLst>
                <a:gd name="T0" fmla="*/ 141 w 158"/>
                <a:gd name="T1" fmla="*/ 123 h 165"/>
                <a:gd name="T2" fmla="*/ 130 w 158"/>
                <a:gd name="T3" fmla="*/ 123 h 165"/>
                <a:gd name="T4" fmla="*/ 122 w 158"/>
                <a:gd name="T5" fmla="*/ 110 h 165"/>
                <a:gd name="T6" fmla="*/ 123 w 158"/>
                <a:gd name="T7" fmla="*/ 110 h 165"/>
                <a:gd name="T8" fmla="*/ 123 w 158"/>
                <a:gd name="T9" fmla="*/ 24 h 165"/>
                <a:gd name="T10" fmla="*/ 37 w 158"/>
                <a:gd name="T11" fmla="*/ 24 h 165"/>
                <a:gd name="T12" fmla="*/ 37 w 158"/>
                <a:gd name="T13" fmla="*/ 110 h 165"/>
                <a:gd name="T14" fmla="*/ 37 w 158"/>
                <a:gd name="T15" fmla="*/ 110 h 165"/>
                <a:gd name="T16" fmla="*/ 28 w 158"/>
                <a:gd name="T17" fmla="*/ 123 h 165"/>
                <a:gd name="T18" fmla="*/ 18 w 158"/>
                <a:gd name="T19" fmla="*/ 123 h 165"/>
                <a:gd name="T20" fmla="*/ 3 w 158"/>
                <a:gd name="T21" fmla="*/ 147 h 165"/>
                <a:gd name="T22" fmla="*/ 27 w 158"/>
                <a:gd name="T23" fmla="*/ 162 h 165"/>
                <a:gd name="T24" fmla="*/ 42 w 158"/>
                <a:gd name="T25" fmla="*/ 138 h 165"/>
                <a:gd name="T26" fmla="*/ 37 w 158"/>
                <a:gd name="T27" fmla="*/ 128 h 165"/>
                <a:gd name="T28" fmla="*/ 45 w 158"/>
                <a:gd name="T29" fmla="*/ 116 h 165"/>
                <a:gd name="T30" fmla="*/ 114 w 158"/>
                <a:gd name="T31" fmla="*/ 117 h 165"/>
                <a:gd name="T32" fmla="*/ 122 w 158"/>
                <a:gd name="T33" fmla="*/ 128 h 165"/>
                <a:gd name="T34" fmla="*/ 117 w 158"/>
                <a:gd name="T35" fmla="*/ 138 h 165"/>
                <a:gd name="T36" fmla="*/ 132 w 158"/>
                <a:gd name="T37" fmla="*/ 162 h 165"/>
                <a:gd name="T38" fmla="*/ 156 w 158"/>
                <a:gd name="T39" fmla="*/ 147 h 165"/>
                <a:gd name="T40" fmla="*/ 141 w 158"/>
                <a:gd name="T41" fmla="*/ 123 h 165"/>
                <a:gd name="T42" fmla="*/ 46 w 158"/>
                <a:gd name="T43" fmla="*/ 100 h 165"/>
                <a:gd name="T44" fmla="*/ 46 w 158"/>
                <a:gd name="T45" fmla="*/ 33 h 165"/>
                <a:gd name="T46" fmla="*/ 113 w 158"/>
                <a:gd name="T47" fmla="*/ 33 h 165"/>
                <a:gd name="T48" fmla="*/ 113 w 158"/>
                <a:gd name="T49" fmla="*/ 100 h 165"/>
                <a:gd name="T50" fmla="*/ 46 w 158"/>
                <a:gd name="T51" fmla="*/ 10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141" y="123"/>
                  </a:moveTo>
                  <a:cubicBezTo>
                    <a:pt x="137" y="122"/>
                    <a:pt x="134" y="122"/>
                    <a:pt x="130" y="123"/>
                  </a:cubicBezTo>
                  <a:cubicBezTo>
                    <a:pt x="122" y="110"/>
                    <a:pt x="122" y="110"/>
                    <a:pt x="122" y="110"/>
                  </a:cubicBezTo>
                  <a:cubicBezTo>
                    <a:pt x="122" y="110"/>
                    <a:pt x="123" y="110"/>
                    <a:pt x="123" y="110"/>
                  </a:cubicBezTo>
                  <a:cubicBezTo>
                    <a:pt x="146" y="86"/>
                    <a:pt x="146" y="47"/>
                    <a:pt x="123" y="24"/>
                  </a:cubicBezTo>
                  <a:cubicBezTo>
                    <a:pt x="99" y="0"/>
                    <a:pt x="60" y="0"/>
                    <a:pt x="37" y="24"/>
                  </a:cubicBezTo>
                  <a:cubicBezTo>
                    <a:pt x="13" y="47"/>
                    <a:pt x="13" y="86"/>
                    <a:pt x="37" y="110"/>
                  </a:cubicBezTo>
                  <a:cubicBezTo>
                    <a:pt x="37" y="110"/>
                    <a:pt x="37" y="110"/>
                    <a:pt x="37" y="110"/>
                  </a:cubicBezTo>
                  <a:cubicBezTo>
                    <a:pt x="28" y="123"/>
                    <a:pt x="28" y="123"/>
                    <a:pt x="28" y="123"/>
                  </a:cubicBezTo>
                  <a:cubicBezTo>
                    <a:pt x="25" y="122"/>
                    <a:pt x="21" y="122"/>
                    <a:pt x="18" y="123"/>
                  </a:cubicBezTo>
                  <a:cubicBezTo>
                    <a:pt x="7" y="125"/>
                    <a:pt x="0" y="136"/>
                    <a:pt x="3" y="147"/>
                  </a:cubicBezTo>
                  <a:cubicBezTo>
                    <a:pt x="5" y="158"/>
                    <a:pt x="16" y="165"/>
                    <a:pt x="27" y="162"/>
                  </a:cubicBezTo>
                  <a:cubicBezTo>
                    <a:pt x="38" y="159"/>
                    <a:pt x="45" y="149"/>
                    <a:pt x="42" y="138"/>
                  </a:cubicBezTo>
                  <a:cubicBezTo>
                    <a:pt x="41" y="134"/>
                    <a:pt x="39" y="131"/>
                    <a:pt x="37" y="128"/>
                  </a:cubicBezTo>
                  <a:cubicBezTo>
                    <a:pt x="45" y="116"/>
                    <a:pt x="45" y="116"/>
                    <a:pt x="45" y="116"/>
                  </a:cubicBezTo>
                  <a:cubicBezTo>
                    <a:pt x="65" y="131"/>
                    <a:pt x="93" y="131"/>
                    <a:pt x="114" y="117"/>
                  </a:cubicBezTo>
                  <a:cubicBezTo>
                    <a:pt x="122" y="128"/>
                    <a:pt x="122" y="128"/>
                    <a:pt x="122" y="128"/>
                  </a:cubicBezTo>
                  <a:cubicBezTo>
                    <a:pt x="119" y="131"/>
                    <a:pt x="117" y="134"/>
                    <a:pt x="117" y="138"/>
                  </a:cubicBezTo>
                  <a:cubicBezTo>
                    <a:pt x="114" y="149"/>
                    <a:pt x="121" y="160"/>
                    <a:pt x="132" y="162"/>
                  </a:cubicBezTo>
                  <a:cubicBezTo>
                    <a:pt x="142" y="165"/>
                    <a:pt x="153" y="158"/>
                    <a:pt x="156" y="147"/>
                  </a:cubicBezTo>
                  <a:cubicBezTo>
                    <a:pt x="158" y="136"/>
                    <a:pt x="152" y="125"/>
                    <a:pt x="141" y="123"/>
                  </a:cubicBezTo>
                  <a:close/>
                  <a:moveTo>
                    <a:pt x="46" y="100"/>
                  </a:moveTo>
                  <a:cubicBezTo>
                    <a:pt x="28" y="82"/>
                    <a:pt x="28" y="51"/>
                    <a:pt x="46" y="33"/>
                  </a:cubicBezTo>
                  <a:cubicBezTo>
                    <a:pt x="65" y="15"/>
                    <a:pt x="95" y="15"/>
                    <a:pt x="113" y="33"/>
                  </a:cubicBezTo>
                  <a:cubicBezTo>
                    <a:pt x="132" y="52"/>
                    <a:pt x="132" y="82"/>
                    <a:pt x="113" y="100"/>
                  </a:cubicBezTo>
                  <a:cubicBezTo>
                    <a:pt x="95" y="118"/>
                    <a:pt x="65" y="118"/>
                    <a:pt x="46" y="10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C58B6632-EE25-4001-8715-0FA5EEECC34E}"/>
              </a:ext>
              <a:ext uri="{C183D7F6-B498-43B3-948B-1728B52AA6E4}">
                <adec:decorative xmlns:adec="http://schemas.microsoft.com/office/drawing/2017/decorative" val="1"/>
              </a:ext>
            </a:extLst>
          </p:cNvPr>
          <p:cNvGrpSpPr/>
          <p:nvPr/>
        </p:nvGrpSpPr>
        <p:grpSpPr>
          <a:xfrm>
            <a:off x="6367899" y="3162359"/>
            <a:ext cx="272404" cy="325498"/>
            <a:chOff x="6816561" y="3832745"/>
            <a:chExt cx="298961" cy="357232"/>
          </a:xfrm>
        </p:grpSpPr>
        <p:pic>
          <p:nvPicPr>
            <p:cNvPr id="35" name="Graphic 34">
              <a:extLst>
                <a:ext uri="{FF2B5EF4-FFF2-40B4-BE49-F238E27FC236}">
                  <a16:creationId xmlns:a16="http://schemas.microsoft.com/office/drawing/2014/main" id="{9B9C6D8F-5120-46F8-BCD2-3F0F24B4C8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6561" y="3832745"/>
              <a:ext cx="298961" cy="357232"/>
            </a:xfrm>
            <a:prstGeom prst="rect">
              <a:avLst/>
            </a:prstGeom>
          </p:spPr>
        </p:pic>
        <p:sp>
          <p:nvSpPr>
            <p:cNvPr id="36" name="Freeform: Shape 35">
              <a:extLst>
                <a:ext uri="{FF2B5EF4-FFF2-40B4-BE49-F238E27FC236}">
                  <a16:creationId xmlns:a16="http://schemas.microsoft.com/office/drawing/2014/main" id="{522A7D24-78B4-4CB7-B2C9-2B6C266F39B7}"/>
                </a:ext>
              </a:extLst>
            </p:cNvPr>
            <p:cNvSpPr/>
            <p:nvPr/>
          </p:nvSpPr>
          <p:spPr>
            <a:xfrm>
              <a:off x="6841655" y="3915188"/>
              <a:ext cx="247882" cy="250583"/>
            </a:xfrm>
            <a:custGeom>
              <a:avLst/>
              <a:gdLst>
                <a:gd name="connsiteX0" fmla="*/ 134973 w 247882"/>
                <a:gd name="connsiteY0" fmla="*/ 174 h 250583"/>
                <a:gd name="connsiteX1" fmla="*/ 247239 w 247882"/>
                <a:gd name="connsiteY1" fmla="*/ 137676 h 250583"/>
                <a:gd name="connsiteX2" fmla="*/ 109735 w 247882"/>
                <a:gd name="connsiteY2" fmla="*/ 249940 h 250583"/>
                <a:gd name="connsiteX3" fmla="*/ 778 w 247882"/>
                <a:gd name="connsiteY3" fmla="*/ 156300 h 250583"/>
                <a:gd name="connsiteX4" fmla="*/ 81 w 247882"/>
                <a:gd name="connsiteY4" fmla="*/ 153689 h 250583"/>
                <a:gd name="connsiteX5" fmla="*/ 123660 w 247882"/>
                <a:gd name="connsiteY5" fmla="*/ 126363 h 250583"/>
                <a:gd name="connsiteX6" fmla="*/ 118090 w 247882"/>
                <a:gd name="connsiteY6" fmla="*/ 0 h 250583"/>
                <a:gd name="connsiteX7" fmla="*/ 134973 w 247882"/>
                <a:gd name="connsiteY7" fmla="*/ 174 h 2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882" h="250583">
                  <a:moveTo>
                    <a:pt x="134973" y="174"/>
                  </a:moveTo>
                  <a:cubicBezTo>
                    <a:pt x="203899" y="7136"/>
                    <a:pt x="254201" y="68751"/>
                    <a:pt x="247239" y="137676"/>
                  </a:cubicBezTo>
                  <a:cubicBezTo>
                    <a:pt x="240276" y="206601"/>
                    <a:pt x="178661" y="256902"/>
                    <a:pt x="109735" y="249940"/>
                  </a:cubicBezTo>
                  <a:cubicBezTo>
                    <a:pt x="55779" y="244546"/>
                    <a:pt x="13484" y="205732"/>
                    <a:pt x="778" y="156300"/>
                  </a:cubicBezTo>
                  <a:cubicBezTo>
                    <a:pt x="604" y="155430"/>
                    <a:pt x="-267" y="154560"/>
                    <a:pt x="81" y="153689"/>
                  </a:cubicBezTo>
                  <a:cubicBezTo>
                    <a:pt x="430" y="152993"/>
                    <a:pt x="123660" y="126363"/>
                    <a:pt x="123660" y="126363"/>
                  </a:cubicBezTo>
                  <a:lnTo>
                    <a:pt x="118090" y="0"/>
                  </a:lnTo>
                  <a:lnTo>
                    <a:pt x="134973" y="174"/>
                  </a:lnTo>
                  <a:close/>
                </a:path>
              </a:pathLst>
            </a:custGeom>
            <a:gradFill>
              <a:gsLst>
                <a:gs pos="0">
                  <a:srgbClr val="50E6FF"/>
                </a:gs>
                <a:gs pos="100000">
                  <a:srgbClr val="00BBDA"/>
                </a:gs>
              </a:gsLst>
              <a:lin ang="5400000" scaled="1"/>
            </a:gra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16C8F9BF-5F1D-4D45-8B5C-A120649F855C}"/>
                </a:ext>
              </a:extLst>
            </p:cNvPr>
            <p:cNvGrpSpPr/>
            <p:nvPr/>
          </p:nvGrpSpPr>
          <p:grpSpPr>
            <a:xfrm>
              <a:off x="6946130" y="3915346"/>
              <a:ext cx="33534" cy="142074"/>
              <a:chOff x="6414325" y="3718513"/>
              <a:chExt cx="33534" cy="142074"/>
            </a:xfrm>
          </p:grpSpPr>
          <p:sp>
            <p:nvSpPr>
              <p:cNvPr id="38" name="Freeform: Shape 37">
                <a:extLst>
                  <a:ext uri="{FF2B5EF4-FFF2-40B4-BE49-F238E27FC236}">
                    <a16:creationId xmlns:a16="http://schemas.microsoft.com/office/drawing/2014/main" id="{E6B707C9-E31A-4458-BD46-D8D86E2873C1}"/>
                  </a:ext>
                </a:extLst>
              </p:cNvPr>
              <p:cNvSpPr/>
              <p:nvPr/>
            </p:nvSpPr>
            <p:spPr>
              <a:xfrm>
                <a:off x="6414325" y="3827254"/>
                <a:ext cx="33534" cy="33333"/>
              </a:xfrm>
              <a:custGeom>
                <a:avLst/>
                <a:gdLst>
                  <a:gd name="connsiteX0" fmla="*/ 3900 w 33534"/>
                  <a:gd name="connsiteY0" fmla="*/ 27197 h 33333"/>
                  <a:gd name="connsiteX1" fmla="*/ 27398 w 33534"/>
                  <a:gd name="connsiteY1" fmla="*/ 29633 h 33333"/>
                  <a:gd name="connsiteX2" fmla="*/ 29835 w 33534"/>
                  <a:gd name="connsiteY2" fmla="*/ 6136 h 33333"/>
                  <a:gd name="connsiteX3" fmla="*/ 6337 w 33534"/>
                  <a:gd name="connsiteY3" fmla="*/ 3699 h 33333"/>
                  <a:gd name="connsiteX4" fmla="*/ 3900 w 33534"/>
                  <a:gd name="connsiteY4" fmla="*/ 27197 h 3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4" h="33333">
                    <a:moveTo>
                      <a:pt x="3900" y="27197"/>
                    </a:moveTo>
                    <a:cubicBezTo>
                      <a:pt x="9644" y="34333"/>
                      <a:pt x="20261" y="35377"/>
                      <a:pt x="27398" y="29633"/>
                    </a:cubicBezTo>
                    <a:cubicBezTo>
                      <a:pt x="34534" y="23890"/>
                      <a:pt x="35578" y="13273"/>
                      <a:pt x="29835" y="6136"/>
                    </a:cubicBezTo>
                    <a:cubicBezTo>
                      <a:pt x="24091" y="-1000"/>
                      <a:pt x="13474" y="-2044"/>
                      <a:pt x="6337" y="3699"/>
                    </a:cubicBezTo>
                    <a:cubicBezTo>
                      <a:pt x="-973" y="9617"/>
                      <a:pt x="-2191" y="19887"/>
                      <a:pt x="3900" y="27197"/>
                    </a:cubicBezTo>
                    <a:close/>
                  </a:path>
                </a:pathLst>
              </a:custGeom>
              <a:solidFill>
                <a:srgbClr val="0078D4"/>
              </a:soli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B4E564CF-7DD1-4BC1-B529-1C16BD73F4A7}"/>
                  </a:ext>
                </a:extLst>
              </p:cNvPr>
              <p:cNvSpPr/>
              <p:nvPr/>
            </p:nvSpPr>
            <p:spPr>
              <a:xfrm>
                <a:off x="6425710" y="3718513"/>
                <a:ext cx="10095" cy="118182"/>
              </a:xfrm>
              <a:custGeom>
                <a:avLst/>
                <a:gdLst>
                  <a:gd name="connsiteX0" fmla="*/ 9747 w 10095"/>
                  <a:gd name="connsiteY0" fmla="*/ 0 h 118182"/>
                  <a:gd name="connsiteX1" fmla="*/ 0 w 10095"/>
                  <a:gd name="connsiteY1" fmla="*/ 0 h 118182"/>
                  <a:gd name="connsiteX2" fmla="*/ 348 w 10095"/>
                  <a:gd name="connsiteY2" fmla="*/ 118182 h 118182"/>
                  <a:gd name="connsiteX3" fmla="*/ 10095 w 10095"/>
                  <a:gd name="connsiteY3" fmla="*/ 118182 h 118182"/>
                  <a:gd name="connsiteX4" fmla="*/ 9747 w 10095"/>
                  <a:gd name="connsiteY4" fmla="*/ 0 h 11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18182">
                    <a:moveTo>
                      <a:pt x="9747" y="0"/>
                    </a:moveTo>
                    <a:lnTo>
                      <a:pt x="0" y="0"/>
                    </a:lnTo>
                    <a:lnTo>
                      <a:pt x="348" y="118182"/>
                    </a:lnTo>
                    <a:lnTo>
                      <a:pt x="10095" y="118182"/>
                    </a:lnTo>
                    <a:lnTo>
                      <a:pt x="9747" y="0"/>
                    </a:lnTo>
                    <a:close/>
                  </a:path>
                </a:pathLst>
              </a:custGeom>
              <a:solidFill>
                <a:srgbClr val="0078D4"/>
              </a:soli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50" name="TextBox 49">
            <a:extLst>
              <a:ext uri="{FF2B5EF4-FFF2-40B4-BE49-F238E27FC236}">
                <a16:creationId xmlns:a16="http://schemas.microsoft.com/office/drawing/2014/main" id="{8C19A8F6-E444-4FD4-8205-648434D836F9}"/>
              </a:ext>
            </a:extLst>
          </p:cNvPr>
          <p:cNvSpPr txBox="1"/>
          <p:nvPr/>
        </p:nvSpPr>
        <p:spPr>
          <a:xfrm>
            <a:off x="6808992" y="4712759"/>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1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Built</a:t>
            </a:r>
            <a:r>
              <a:rPr lang="en-US" sz="1600" dirty="0">
                <a:solidFill>
                  <a:srgbClr val="000000"/>
                </a:solidFill>
                <a:latin typeface="Segoe UI Semibold"/>
              </a:rPr>
              <a:t>-</a:t>
            </a:r>
            <a:r>
              <a:rPr kumimoji="0" lang="en-US" sz="1600" b="0" i="0" u="none" strike="noStrike" kern="1200" cap="none" spc="0" normalizeH="0" noProof="0" dirty="0">
                <a:ln>
                  <a:noFill/>
                </a:ln>
                <a:solidFill>
                  <a:srgbClr val="000000"/>
                </a:solidFill>
                <a:effectLst/>
                <a:uLnTx/>
                <a:uFillTx/>
                <a:latin typeface="Segoe UI Semibold"/>
                <a:ea typeface="+mn-ea"/>
                <a:cs typeface="+mn-cs"/>
              </a:rPr>
              <a:t>in integration for 20+ event sources</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54" name="Graphic 53">
            <a:extLst>
              <a:ext uri="{FF2B5EF4-FFF2-40B4-BE49-F238E27FC236}">
                <a16:creationId xmlns:a16="http://schemas.microsoft.com/office/drawing/2014/main" id="{3047D69E-DB94-4B39-95DA-B145537693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0481" y="5176768"/>
            <a:ext cx="272404" cy="271413"/>
          </a:xfrm>
          <a:prstGeom prst="rect">
            <a:avLst/>
          </a:prstGeom>
        </p:spPr>
      </p:pic>
      <p:grpSp>
        <p:nvGrpSpPr>
          <p:cNvPr id="71" name="nodes">
            <a:extLst>
              <a:ext uri="{FF2B5EF4-FFF2-40B4-BE49-F238E27FC236}">
                <a16:creationId xmlns:a16="http://schemas.microsoft.com/office/drawing/2014/main" id="{EC4DC30B-E380-444A-89DB-E9701884CE7A}"/>
              </a:ext>
              <a:ext uri="{C183D7F6-B498-43B3-948B-1728B52AA6E4}">
                <adec:decorative xmlns:adec="http://schemas.microsoft.com/office/drawing/2017/decorative" val="1"/>
              </a:ext>
            </a:extLst>
          </p:cNvPr>
          <p:cNvGrpSpPr>
            <a:grpSpLocks noChangeAspect="1"/>
          </p:cNvGrpSpPr>
          <p:nvPr/>
        </p:nvGrpSpPr>
        <p:grpSpPr bwMode="auto">
          <a:xfrm>
            <a:off x="6367899" y="4203774"/>
            <a:ext cx="326950" cy="325922"/>
            <a:chOff x="1016" y="765"/>
            <a:chExt cx="318" cy="317"/>
          </a:xfrm>
        </p:grpSpPr>
        <p:sp>
          <p:nvSpPr>
            <p:cNvPr id="72" name="AutoShape 3">
              <a:extLst>
                <a:ext uri="{FF2B5EF4-FFF2-40B4-BE49-F238E27FC236}">
                  <a16:creationId xmlns:a16="http://schemas.microsoft.com/office/drawing/2014/main" id="{B5C9D6F3-0741-442E-946F-58A6FD53C0D0}"/>
                </a:ext>
                <a:ext uri="{C183D7F6-B498-43B3-948B-1728B52AA6E4}">
                  <adec:decorative xmlns:adec="http://schemas.microsoft.com/office/drawing/2017/decorative" val="1"/>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5">
              <a:extLst>
                <a:ext uri="{FF2B5EF4-FFF2-40B4-BE49-F238E27FC236}">
                  <a16:creationId xmlns:a16="http://schemas.microsoft.com/office/drawing/2014/main" id="{04733FFC-CB52-4361-A067-96D2772D1414}"/>
                </a:ext>
                <a:ext uri="{C183D7F6-B498-43B3-948B-1728B52AA6E4}">
                  <adec:decorative xmlns:adec="http://schemas.microsoft.com/office/drawing/2017/decorative" val="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Freeform 6">
              <a:extLst>
                <a:ext uri="{FF2B5EF4-FFF2-40B4-BE49-F238E27FC236}">
                  <a16:creationId xmlns:a16="http://schemas.microsoft.com/office/drawing/2014/main" id="{346CB020-B486-4EFB-ADA9-E144DCECEB59}"/>
                </a:ext>
                <a:ext uri="{C183D7F6-B498-43B3-948B-1728B52AA6E4}">
                  <adec:decorative xmlns:adec="http://schemas.microsoft.com/office/drawing/2017/decorative" val="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Freeform 7">
              <a:extLst>
                <a:ext uri="{FF2B5EF4-FFF2-40B4-BE49-F238E27FC236}">
                  <a16:creationId xmlns:a16="http://schemas.microsoft.com/office/drawing/2014/main" id="{98341D76-07FD-4547-A91D-BAA0868A4708}"/>
                </a:ext>
                <a:ext uri="{C183D7F6-B498-43B3-948B-1728B52AA6E4}">
                  <adec:decorative xmlns:adec="http://schemas.microsoft.com/office/drawing/2017/decorative" val="1"/>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Freeform 8">
              <a:extLst>
                <a:ext uri="{FF2B5EF4-FFF2-40B4-BE49-F238E27FC236}">
                  <a16:creationId xmlns:a16="http://schemas.microsoft.com/office/drawing/2014/main" id="{7072BC88-2D32-4996-9F9F-0E2CA93D1E57}"/>
                </a:ext>
                <a:ext uri="{C183D7F6-B498-43B3-948B-1728B52AA6E4}">
                  <adec:decorative xmlns:adec="http://schemas.microsoft.com/office/drawing/2017/decorative" val="1"/>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Freeform 9">
              <a:extLst>
                <a:ext uri="{FF2B5EF4-FFF2-40B4-BE49-F238E27FC236}">
                  <a16:creationId xmlns:a16="http://schemas.microsoft.com/office/drawing/2014/main" id="{32A36EDF-87EA-4098-8DD3-F46FE9B4FB97}"/>
                </a:ext>
                <a:ext uri="{C183D7F6-B498-43B3-948B-1728B52AA6E4}">
                  <adec:decorative xmlns:adec="http://schemas.microsoft.com/office/drawing/2017/decorative" val="1"/>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Freeform 10">
              <a:extLst>
                <a:ext uri="{FF2B5EF4-FFF2-40B4-BE49-F238E27FC236}">
                  <a16:creationId xmlns:a16="http://schemas.microsoft.com/office/drawing/2014/main" id="{C65FAC29-B897-45BC-ABE9-C3F5D3048EB1}"/>
                </a:ext>
                <a:ext uri="{C183D7F6-B498-43B3-948B-1728B52AA6E4}">
                  <adec:decorative xmlns:adec="http://schemas.microsoft.com/office/drawing/2017/decorative" val="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Oval 11">
              <a:extLst>
                <a:ext uri="{FF2B5EF4-FFF2-40B4-BE49-F238E27FC236}">
                  <a16:creationId xmlns:a16="http://schemas.microsoft.com/office/drawing/2014/main" id="{6B599973-5DD0-4BF1-B1E4-E42A0CB00179}"/>
                </a:ext>
                <a:ext uri="{C183D7F6-B498-43B3-948B-1728B52AA6E4}">
                  <adec:decorative xmlns:adec="http://schemas.microsoft.com/office/drawing/2017/decorative" val="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Oval 12">
              <a:extLst>
                <a:ext uri="{FF2B5EF4-FFF2-40B4-BE49-F238E27FC236}">
                  <a16:creationId xmlns:a16="http://schemas.microsoft.com/office/drawing/2014/main" id="{CEADFCEE-9EF4-4DF3-A55D-B7D1962AB6DD}"/>
                </a:ext>
                <a:ext uri="{C183D7F6-B498-43B3-948B-1728B52AA6E4}">
                  <adec:decorative xmlns:adec="http://schemas.microsoft.com/office/drawing/2017/decorative" val="1"/>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Oval 13">
              <a:extLst>
                <a:ext uri="{FF2B5EF4-FFF2-40B4-BE49-F238E27FC236}">
                  <a16:creationId xmlns:a16="http://schemas.microsoft.com/office/drawing/2014/main" id="{0ABA81D8-34A2-469A-8ED7-684099E3349F}"/>
                </a:ext>
                <a:ext uri="{C183D7F6-B498-43B3-948B-1728B52AA6E4}">
                  <adec:decorative xmlns:adec="http://schemas.microsoft.com/office/drawing/2017/decorative" val="1"/>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Oval 14">
              <a:extLst>
                <a:ext uri="{FF2B5EF4-FFF2-40B4-BE49-F238E27FC236}">
                  <a16:creationId xmlns:a16="http://schemas.microsoft.com/office/drawing/2014/main" id="{DFA3E914-8A9F-479D-B355-A75D363A6CC1}"/>
                </a:ext>
                <a:ext uri="{C183D7F6-B498-43B3-948B-1728B52AA6E4}">
                  <adec:decorative xmlns:adec="http://schemas.microsoft.com/office/drawing/2017/decorative" val="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15">
              <a:extLst>
                <a:ext uri="{FF2B5EF4-FFF2-40B4-BE49-F238E27FC236}">
                  <a16:creationId xmlns:a16="http://schemas.microsoft.com/office/drawing/2014/main" id="{78B8385B-AA30-456C-9573-F3A51E8DEE0A}"/>
                </a:ext>
                <a:ext uri="{C183D7F6-B498-43B3-948B-1728B52AA6E4}">
                  <adec:decorative xmlns:adec="http://schemas.microsoft.com/office/drawing/2017/decorative" val="1"/>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16">
              <a:extLst>
                <a:ext uri="{FF2B5EF4-FFF2-40B4-BE49-F238E27FC236}">
                  <a16:creationId xmlns:a16="http://schemas.microsoft.com/office/drawing/2014/main" id="{FFC8D0BF-5AC5-4D34-A95F-F2B79270282B}"/>
                </a:ext>
                <a:ext uri="{C183D7F6-B498-43B3-948B-1728B52AA6E4}">
                  <adec:decorative xmlns:adec="http://schemas.microsoft.com/office/drawing/2017/decorative" val="1"/>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17">
              <a:extLst>
                <a:ext uri="{FF2B5EF4-FFF2-40B4-BE49-F238E27FC236}">
                  <a16:creationId xmlns:a16="http://schemas.microsoft.com/office/drawing/2014/main" id="{BBD9A4F0-A277-4ECE-AB4B-EE71097327F9}"/>
                </a:ext>
                <a:ext uri="{C183D7F6-B498-43B3-948B-1728B52AA6E4}">
                  <adec:decorative xmlns:adec="http://schemas.microsoft.com/office/drawing/2017/decorative" val="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Oval 18">
              <a:extLst>
                <a:ext uri="{FF2B5EF4-FFF2-40B4-BE49-F238E27FC236}">
                  <a16:creationId xmlns:a16="http://schemas.microsoft.com/office/drawing/2014/main" id="{CE37E9F7-C280-4B07-AB34-90EB457B941A}"/>
                </a:ext>
                <a:ext uri="{C183D7F6-B498-43B3-948B-1728B52AA6E4}">
                  <adec:decorative xmlns:adec="http://schemas.microsoft.com/office/drawing/2017/decorative" val="1"/>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7" name="TextBox 86">
            <a:extLst>
              <a:ext uri="{FF2B5EF4-FFF2-40B4-BE49-F238E27FC236}">
                <a16:creationId xmlns:a16="http://schemas.microsoft.com/office/drawing/2014/main" id="{457570EA-DF51-4820-8775-7FAB3DBF6787}"/>
              </a:ext>
            </a:extLst>
          </p:cNvPr>
          <p:cNvSpPr txBox="1"/>
          <p:nvPr/>
        </p:nvSpPr>
        <p:spPr>
          <a:xfrm>
            <a:off x="6811472" y="5191126"/>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1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Flexible hosting options for</a:t>
            </a:r>
            <a:r>
              <a:rPr kumimoji="0" lang="en-US" sz="1600" b="0" i="0" u="none" strike="noStrike" kern="1200" cap="none" spc="0" normalizeH="0" noProof="0" dirty="0">
                <a:ln>
                  <a:noFill/>
                </a:ln>
                <a:solidFill>
                  <a:srgbClr val="000000"/>
                </a:solidFill>
                <a:effectLst/>
                <a:uLnTx/>
                <a:uFillTx/>
                <a:latin typeface="Segoe UI Semibold"/>
                <a:ea typeface="+mn-ea"/>
                <a:cs typeface="+mn-cs"/>
              </a:rPr>
              <a:t> diverse applications</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147F762A-A8BA-D315-071C-FCBAD7DDC661}"/>
              </a:ext>
            </a:extLst>
          </p:cNvPr>
          <p:cNvSpPr txBox="1"/>
          <p:nvPr/>
        </p:nvSpPr>
        <p:spPr>
          <a:xfrm>
            <a:off x="6808992" y="5643378"/>
            <a:ext cx="5577170" cy="246221"/>
          </a:xfrm>
          <a:prstGeom prst="rect">
            <a:avLst/>
          </a:prstGeom>
          <a:noFill/>
        </p:spPr>
        <p:txBody>
          <a:bodyPr wrap="square" lIns="0" tIns="0" rIns="0" bIns="0" rtlCol="0" anchor="t">
            <a:spAutoFit/>
          </a:bodyPr>
          <a:lstStyle/>
          <a:p>
            <a:pPr>
              <a:spcBef>
                <a:spcPts val="0"/>
              </a:spcBef>
              <a:spcAft>
                <a:spcPts val="2400"/>
              </a:spcAft>
              <a:buSzPct val="100000"/>
            </a:pPr>
            <a:r>
              <a:rPr lang="en-US" sz="1600" dirty="0">
                <a:solidFill>
                  <a:srgbClr val="000000"/>
                </a:solidFill>
                <a:latin typeface="Segoe UI Semibold"/>
              </a:rPr>
              <a:t>Orchestration with Durable Functions</a:t>
            </a:r>
          </a:p>
        </p:txBody>
      </p:sp>
      <p:pic>
        <p:nvPicPr>
          <p:cNvPr id="7" name="Graphic 6" descr="Scales of justice with solid fill">
            <a:extLst>
              <a:ext uri="{FF2B5EF4-FFF2-40B4-BE49-F238E27FC236}">
                <a16:creationId xmlns:a16="http://schemas.microsoft.com/office/drawing/2014/main" id="{B305EFC9-3CF4-2B16-CFCF-F7E999A0E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08260" y="5613115"/>
            <a:ext cx="354901" cy="354901"/>
          </a:xfrm>
          <a:prstGeom prst="rect">
            <a:avLst/>
          </a:prstGeom>
        </p:spPr>
      </p:pic>
      <p:pic>
        <p:nvPicPr>
          <p:cNvPr id="4" name="Graphic 3" descr="Functions icon">
            <a:extLst>
              <a:ext uri="{FF2B5EF4-FFF2-40B4-BE49-F238E27FC236}">
                <a16:creationId xmlns:a16="http://schemas.microsoft.com/office/drawing/2014/main" id="{CE184DA0-E6A7-2F72-7A1B-2977BDB803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87679" y="819866"/>
            <a:ext cx="701277" cy="725142"/>
          </a:xfrm>
          <a:prstGeom prst="rect">
            <a:avLst/>
          </a:prstGeom>
        </p:spPr>
      </p:pic>
      <p:sp>
        <p:nvSpPr>
          <p:cNvPr id="21" name="Graphic 343">
            <a:extLst>
              <a:ext uri="{FF2B5EF4-FFF2-40B4-BE49-F238E27FC236}">
                <a16:creationId xmlns:a16="http://schemas.microsoft.com/office/drawing/2014/main" id="{212B5DEF-FC9F-4CD1-EE6C-208BA78420A1}"/>
              </a:ext>
              <a:ext uri="{C183D7F6-B498-43B3-948B-1728B52AA6E4}">
                <adec:decorative xmlns:adec="http://schemas.microsoft.com/office/drawing/2017/decorative" val="1"/>
              </a:ext>
            </a:extLst>
          </p:cNvPr>
          <p:cNvSpPr/>
          <p:nvPr/>
        </p:nvSpPr>
        <p:spPr>
          <a:xfrm>
            <a:off x="6372515" y="4714235"/>
            <a:ext cx="272404" cy="271414"/>
          </a:xfrm>
          <a:custGeom>
            <a:avLst/>
            <a:gdLst>
              <a:gd name="connsiteX0" fmla="*/ 137160 w 365760"/>
              <a:gd name="connsiteY0" fmla="*/ 68580 h 365760"/>
              <a:gd name="connsiteX1" fmla="*/ 80010 w 365760"/>
              <a:gd name="connsiteY1" fmla="*/ 136212 h 365760"/>
              <a:gd name="connsiteX2" fmla="*/ 80010 w 365760"/>
              <a:gd name="connsiteY2" fmla="*/ 229549 h 365760"/>
              <a:gd name="connsiteX3" fmla="*/ 137160 w 365760"/>
              <a:gd name="connsiteY3" fmla="*/ 297180 h 365760"/>
              <a:gd name="connsiteX4" fmla="*/ 68580 w 365760"/>
              <a:gd name="connsiteY4" fmla="*/ 365760 h 365760"/>
              <a:gd name="connsiteX5" fmla="*/ 0 w 365760"/>
              <a:gd name="connsiteY5" fmla="*/ 297180 h 365760"/>
              <a:gd name="connsiteX6" fmla="*/ 57150 w 365760"/>
              <a:gd name="connsiteY6" fmla="*/ 229549 h 365760"/>
              <a:gd name="connsiteX7" fmla="*/ 57150 w 365760"/>
              <a:gd name="connsiteY7" fmla="*/ 136212 h 365760"/>
              <a:gd name="connsiteX8" fmla="*/ 0 w 365760"/>
              <a:gd name="connsiteY8" fmla="*/ 68580 h 365760"/>
              <a:gd name="connsiteX9" fmla="*/ 68580 w 365760"/>
              <a:gd name="connsiteY9" fmla="*/ 0 h 365760"/>
              <a:gd name="connsiteX10" fmla="*/ 137160 w 365760"/>
              <a:gd name="connsiteY10" fmla="*/ 68580 h 365760"/>
              <a:gd name="connsiteX11" fmla="*/ 225253 w 365760"/>
              <a:gd name="connsiteY11" fmla="*/ 110952 h 365760"/>
              <a:gd name="connsiteX12" fmla="*/ 209087 w 365760"/>
              <a:gd name="connsiteY12" fmla="*/ 110952 h 365760"/>
              <a:gd name="connsiteX13" fmla="*/ 163368 w 365760"/>
              <a:gd name="connsiteY13" fmla="*/ 65232 h 365760"/>
              <a:gd name="connsiteX14" fmla="*/ 163368 w 365760"/>
              <a:gd name="connsiteY14" fmla="*/ 49068 h 365760"/>
              <a:gd name="connsiteX15" fmla="*/ 209087 w 365760"/>
              <a:gd name="connsiteY15" fmla="*/ 3348 h 365760"/>
              <a:gd name="connsiteX16" fmla="*/ 225253 w 365760"/>
              <a:gd name="connsiteY16" fmla="*/ 3348 h 365760"/>
              <a:gd name="connsiteX17" fmla="*/ 225253 w 365760"/>
              <a:gd name="connsiteY17" fmla="*/ 19512 h 365760"/>
              <a:gd name="connsiteX18" fmla="*/ 199044 w 365760"/>
              <a:gd name="connsiteY18" fmla="*/ 45720 h 365760"/>
              <a:gd name="connsiteX19" fmla="*/ 240030 w 365760"/>
              <a:gd name="connsiteY19" fmla="*/ 45720 h 365760"/>
              <a:gd name="connsiteX20" fmla="*/ 320040 w 365760"/>
              <a:gd name="connsiteY20" fmla="*/ 125730 h 365760"/>
              <a:gd name="connsiteX21" fmla="*/ 320040 w 365760"/>
              <a:gd name="connsiteY21" fmla="*/ 232502 h 365760"/>
              <a:gd name="connsiteX22" fmla="*/ 365760 w 365760"/>
              <a:gd name="connsiteY22" fmla="*/ 297180 h 365760"/>
              <a:gd name="connsiteX23" fmla="*/ 297180 w 365760"/>
              <a:gd name="connsiteY23" fmla="*/ 365760 h 365760"/>
              <a:gd name="connsiteX24" fmla="*/ 228600 w 365760"/>
              <a:gd name="connsiteY24" fmla="*/ 297180 h 365760"/>
              <a:gd name="connsiteX25" fmla="*/ 297180 w 365760"/>
              <a:gd name="connsiteY25" fmla="*/ 228600 h 365760"/>
              <a:gd name="connsiteX26" fmla="*/ 297180 w 365760"/>
              <a:gd name="connsiteY26" fmla="*/ 125730 h 365760"/>
              <a:gd name="connsiteX27" fmla="*/ 240030 w 365760"/>
              <a:gd name="connsiteY27" fmla="*/ 68580 h 365760"/>
              <a:gd name="connsiteX28" fmla="*/ 199044 w 365760"/>
              <a:gd name="connsiteY28" fmla="*/ 68580 h 365760"/>
              <a:gd name="connsiteX29" fmla="*/ 225253 w 365760"/>
              <a:gd name="connsiteY29" fmla="*/ 94788 h 365760"/>
              <a:gd name="connsiteX30" fmla="*/ 225253 w 365760"/>
              <a:gd name="connsiteY30" fmla="*/ 11095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0" h="365760">
                <a:moveTo>
                  <a:pt x="137160" y="68580"/>
                </a:moveTo>
                <a:cubicBezTo>
                  <a:pt x="137160" y="102561"/>
                  <a:pt x="112445" y="130770"/>
                  <a:pt x="80010" y="136212"/>
                </a:cubicBezTo>
                <a:lnTo>
                  <a:pt x="80010" y="229549"/>
                </a:lnTo>
                <a:cubicBezTo>
                  <a:pt x="112445" y="234989"/>
                  <a:pt x="137160" y="263199"/>
                  <a:pt x="137160" y="297180"/>
                </a:cubicBezTo>
                <a:cubicBezTo>
                  <a:pt x="137160" y="335057"/>
                  <a:pt x="106456" y="365760"/>
                  <a:pt x="68580" y="365760"/>
                </a:cubicBezTo>
                <a:cubicBezTo>
                  <a:pt x="30704" y="365760"/>
                  <a:pt x="0" y="335057"/>
                  <a:pt x="0" y="297180"/>
                </a:cubicBezTo>
                <a:cubicBezTo>
                  <a:pt x="0" y="263199"/>
                  <a:pt x="24715" y="234989"/>
                  <a:pt x="57150" y="229549"/>
                </a:cubicBezTo>
                <a:lnTo>
                  <a:pt x="57150" y="136212"/>
                </a:lnTo>
                <a:cubicBezTo>
                  <a:pt x="24715" y="130770"/>
                  <a:pt x="0" y="102561"/>
                  <a:pt x="0" y="68580"/>
                </a:cubicBezTo>
                <a:cubicBezTo>
                  <a:pt x="0" y="30704"/>
                  <a:pt x="30704" y="0"/>
                  <a:pt x="68580" y="0"/>
                </a:cubicBezTo>
                <a:cubicBezTo>
                  <a:pt x="106456" y="0"/>
                  <a:pt x="137160" y="30704"/>
                  <a:pt x="137160" y="68580"/>
                </a:cubicBezTo>
                <a:close/>
                <a:moveTo>
                  <a:pt x="225253" y="110952"/>
                </a:moveTo>
                <a:cubicBezTo>
                  <a:pt x="220789" y="115416"/>
                  <a:pt x="213551" y="115416"/>
                  <a:pt x="209087" y="110952"/>
                </a:cubicBezTo>
                <a:lnTo>
                  <a:pt x="163368" y="65232"/>
                </a:lnTo>
                <a:cubicBezTo>
                  <a:pt x="158904" y="60769"/>
                  <a:pt x="158904" y="53532"/>
                  <a:pt x="163368" y="49068"/>
                </a:cubicBezTo>
                <a:lnTo>
                  <a:pt x="209087" y="3348"/>
                </a:lnTo>
                <a:cubicBezTo>
                  <a:pt x="213551" y="-1116"/>
                  <a:pt x="220789" y="-1116"/>
                  <a:pt x="225253" y="3348"/>
                </a:cubicBezTo>
                <a:cubicBezTo>
                  <a:pt x="229716" y="7812"/>
                  <a:pt x="229716" y="15049"/>
                  <a:pt x="225253" y="19512"/>
                </a:cubicBezTo>
                <a:lnTo>
                  <a:pt x="199044" y="45720"/>
                </a:lnTo>
                <a:lnTo>
                  <a:pt x="240030" y="45720"/>
                </a:lnTo>
                <a:cubicBezTo>
                  <a:pt x="284218" y="45720"/>
                  <a:pt x="320040" y="81542"/>
                  <a:pt x="320040" y="125730"/>
                </a:cubicBezTo>
                <a:lnTo>
                  <a:pt x="320040" y="232502"/>
                </a:lnTo>
                <a:cubicBezTo>
                  <a:pt x="346676" y="241916"/>
                  <a:pt x="365760" y="267320"/>
                  <a:pt x="365760" y="297180"/>
                </a:cubicBezTo>
                <a:cubicBezTo>
                  <a:pt x="365760" y="335057"/>
                  <a:pt x="335057" y="365760"/>
                  <a:pt x="297180" y="365760"/>
                </a:cubicBezTo>
                <a:cubicBezTo>
                  <a:pt x="259303" y="365760"/>
                  <a:pt x="228600" y="335057"/>
                  <a:pt x="228600" y="297180"/>
                </a:cubicBezTo>
                <a:cubicBezTo>
                  <a:pt x="228600" y="259303"/>
                  <a:pt x="259303" y="228600"/>
                  <a:pt x="297180" y="228600"/>
                </a:cubicBezTo>
                <a:lnTo>
                  <a:pt x="297180" y="125730"/>
                </a:lnTo>
                <a:cubicBezTo>
                  <a:pt x="297180" y="94167"/>
                  <a:pt x="271593" y="68580"/>
                  <a:pt x="240030" y="68580"/>
                </a:cubicBezTo>
                <a:lnTo>
                  <a:pt x="199044" y="68580"/>
                </a:lnTo>
                <a:lnTo>
                  <a:pt x="225253" y="94788"/>
                </a:lnTo>
                <a:cubicBezTo>
                  <a:pt x="229716" y="99252"/>
                  <a:pt x="229716" y="106489"/>
                  <a:pt x="225253" y="110952"/>
                </a:cubicBezTo>
                <a:close/>
              </a:path>
            </a:pathLst>
          </a:custGeom>
          <a:solidFill>
            <a:srgbClr val="0069B8"/>
          </a:solidFill>
          <a:ln>
            <a:solidFill>
              <a:srgbClr val="50E6FF"/>
            </a:solidFill>
          </a:ln>
          <a:effectLst>
            <a:outerShdw blurRad="63500" dist="63500" dir="2700000" algn="ctr" rotWithShape="0">
              <a:schemeClr val="bg1">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dirty="0">
              <a:gradFill flip="none" rotWithShape="1">
                <a:gsLst>
                  <a:gs pos="1629">
                    <a:srgbClr val="2F2F2F"/>
                  </a:gs>
                  <a:gs pos="39000">
                    <a:srgbClr val="2F2F2F"/>
                  </a:gs>
                </a:gsLst>
                <a:lin ang="2700000" scaled="1"/>
                <a:tileRect/>
              </a:gradFill>
              <a:latin typeface="Segoe UI Semibold"/>
            </a:endParaRPr>
          </a:p>
        </p:txBody>
      </p:sp>
      <p:grpSp>
        <p:nvGrpSpPr>
          <p:cNvPr id="8" name="Group 7">
            <a:extLst>
              <a:ext uri="{FF2B5EF4-FFF2-40B4-BE49-F238E27FC236}">
                <a16:creationId xmlns:a16="http://schemas.microsoft.com/office/drawing/2014/main" id="{86768AC3-0594-7AD6-0D19-27768FB05564}"/>
              </a:ext>
              <a:ext uri="{C183D7F6-B498-43B3-948B-1728B52AA6E4}">
                <adec:decorative xmlns:adec="http://schemas.microsoft.com/office/drawing/2017/decorative" val="1"/>
              </a:ext>
            </a:extLst>
          </p:cNvPr>
          <p:cNvGrpSpPr/>
          <p:nvPr/>
        </p:nvGrpSpPr>
        <p:grpSpPr>
          <a:xfrm>
            <a:off x="129974" y="912669"/>
            <a:ext cx="5021575" cy="3349697"/>
            <a:chOff x="129974" y="912669"/>
            <a:chExt cx="5021575" cy="3349697"/>
          </a:xfrm>
        </p:grpSpPr>
        <p:pic>
          <p:nvPicPr>
            <p:cNvPr id="11" name="Picture 10">
              <a:extLst>
                <a:ext uri="{FF2B5EF4-FFF2-40B4-BE49-F238E27FC236}">
                  <a16:creationId xmlns:a16="http://schemas.microsoft.com/office/drawing/2014/main" id="{611EFF3F-A89E-F074-C783-3C9C14E39A29}"/>
                </a:ext>
              </a:extLst>
            </p:cNvPr>
            <p:cNvPicPr>
              <a:picLocks noChangeAspect="1"/>
            </p:cNvPicPr>
            <p:nvPr/>
          </p:nvPicPr>
          <p:blipFill rotWithShape="1">
            <a:blip r:embed="rId12">
              <a:extLst>
                <a:ext uri="{28A0092B-C50C-407E-A947-70E740481C1C}">
                  <a14:useLocalDpi xmlns:a14="http://schemas.microsoft.com/office/drawing/2010/main"/>
                </a:ext>
              </a:extLst>
            </a:blip>
            <a:srcRect r="19777" b="24612"/>
            <a:stretch/>
          </p:blipFill>
          <p:spPr>
            <a:xfrm>
              <a:off x="129974" y="1309277"/>
              <a:ext cx="5021575" cy="2953089"/>
            </a:xfrm>
            <a:prstGeom prst="rect">
              <a:avLst/>
            </a:prstGeom>
          </p:spPr>
        </p:pic>
        <p:pic>
          <p:nvPicPr>
            <p:cNvPr id="6" name="Picture 5">
              <a:extLst>
                <a:ext uri="{FF2B5EF4-FFF2-40B4-BE49-F238E27FC236}">
                  <a16:creationId xmlns:a16="http://schemas.microsoft.com/office/drawing/2014/main" id="{0A7D1EA5-7A7F-0743-9F93-EDF7B2E6F8DE}"/>
                </a:ext>
              </a:extLst>
            </p:cNvPr>
            <p:cNvPicPr>
              <a:picLocks noChangeAspect="1"/>
            </p:cNvPicPr>
            <p:nvPr/>
          </p:nvPicPr>
          <p:blipFill>
            <a:blip r:embed="rId13"/>
            <a:stretch>
              <a:fillRect/>
            </a:stretch>
          </p:blipFill>
          <p:spPr>
            <a:xfrm>
              <a:off x="129974" y="912669"/>
              <a:ext cx="5021575" cy="396608"/>
            </a:xfrm>
            <a:prstGeom prst="rect">
              <a:avLst/>
            </a:prstGeom>
          </p:spPr>
        </p:pic>
      </p:grpSp>
    </p:spTree>
    <p:extLst>
      <p:ext uri="{BB962C8B-B14F-4D97-AF65-F5344CB8AC3E}">
        <p14:creationId xmlns:p14="http://schemas.microsoft.com/office/powerpoint/2010/main" val="28172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80DCD01-7329-4E0A-B8DE-81509B77F066}"/>
              </a:ext>
            </a:extLst>
          </p:cNvPr>
          <p:cNvSpPr txBox="1">
            <a:spLocks noGrp="1"/>
          </p:cNvSpPr>
          <p:nvPr>
            <p:ph type="title"/>
          </p:nvPr>
        </p:nvSpPr>
        <p:spPr>
          <a:xfrm>
            <a:off x="6211028" y="1544163"/>
            <a:ext cx="5547211" cy="701716"/>
          </a:xfrm>
          <a:prstGeom prst="rect">
            <a:avLst/>
          </a:prstGeom>
          <a:noFill/>
          <a:ln>
            <a:noFill/>
            <a:prstDash/>
          </a:ln>
          <a:effectLst/>
        </p:spPr>
        <p:txBody>
          <a:bodyPr rot="0" spcFirstLastPara="0" vertOverflow="overflow" horzOverflow="overflow" vert="horz" wrap="none" lIns="0" tIns="45713" rIns="91427" bIns="45713"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lnSpc>
                <a:spcPct val="90000"/>
              </a:lnSpc>
              <a:defRPr/>
            </a:pPr>
            <a:r>
              <a:rPr lang="en-US" sz="4400" dirty="0">
                <a:latin typeface="Segoe UI Semibold"/>
                <a:ea typeface="+mj-lt"/>
                <a:cs typeface="Segoe UI Semibold"/>
              </a:rPr>
              <a:t>Azure Container Apps</a:t>
            </a:r>
          </a:p>
        </p:txBody>
      </p:sp>
      <p:sp>
        <p:nvSpPr>
          <p:cNvPr id="20" name="TextBox 19">
            <a:extLst>
              <a:ext uri="{FF2B5EF4-FFF2-40B4-BE49-F238E27FC236}">
                <a16:creationId xmlns:a16="http://schemas.microsoft.com/office/drawing/2014/main" id="{9C8DA027-EC1C-423F-9015-45F18464CEBF}"/>
              </a:ext>
            </a:extLst>
          </p:cNvPr>
          <p:cNvSpPr txBox="1"/>
          <p:nvPr/>
        </p:nvSpPr>
        <p:spPr>
          <a:xfrm>
            <a:off x="6211028" y="2546277"/>
            <a:ext cx="5719386" cy="276999"/>
          </a:xfrm>
          <a:prstGeom prst="rect">
            <a:avLst/>
          </a:prstGeom>
          <a:noFill/>
        </p:spPr>
        <p:txBody>
          <a:bodyPr wrap="none" lIns="0" tIns="0" rIns="0" bIns="0" rtlCol="0" anchor="t">
            <a:spAutoFit/>
          </a:bodyPr>
          <a:lstStyle/>
          <a:p>
            <a:pPr marL="0" marR="0" lvl="0" indent="0" algn="l" defTabSz="1828383"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Developer-first,</a:t>
            </a:r>
            <a:r>
              <a:rPr kumimoji="0" lang="en-US" sz="2000" b="0" i="0" u="none" strike="noStrike" kern="1200" cap="none" spc="0" normalizeH="0" noProof="0" dirty="0">
                <a:ln>
                  <a:noFill/>
                </a:ln>
                <a:solidFill>
                  <a:srgbClr val="000000"/>
                </a:solidFill>
                <a:effectLst/>
                <a:uLnTx/>
                <a:uFillTx/>
                <a:latin typeface="Segoe UI Semibold"/>
                <a:ea typeface="+mn-ea"/>
                <a:cs typeface="+mn-cs"/>
              </a:rPr>
              <a:t> serverless containers at any scale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70B8AE1C-E78E-4F42-AD3F-56893B71813E}"/>
              </a:ext>
              <a:ext uri="{C183D7F6-B498-43B3-948B-1728B52AA6E4}">
                <adec:decorative xmlns:adec="http://schemas.microsoft.com/office/drawing/2017/decorative" val="1"/>
              </a:ext>
            </a:extLst>
          </p:cNvPr>
          <p:cNvCxnSpPr>
            <a:cxnSpLocks/>
          </p:cNvCxnSpPr>
          <p:nvPr/>
        </p:nvCxnSpPr>
        <p:spPr>
          <a:xfrm>
            <a:off x="6526009" y="3274628"/>
            <a:ext cx="8697" cy="3713524"/>
          </a:xfrm>
          <a:prstGeom prst="line">
            <a:avLst/>
          </a:prstGeom>
          <a:ln w="12700">
            <a:gradFill>
              <a:gsLst>
                <a:gs pos="0">
                  <a:schemeClr val="bg1">
                    <a:lumMod val="50000"/>
                    <a:lumOff val="50000"/>
                    <a:alpha val="0"/>
                  </a:schemeClr>
                </a:gs>
                <a:gs pos="46000">
                  <a:schemeClr val="tx1">
                    <a:lumMod val="65000"/>
                  </a:schemeClr>
                </a:gs>
                <a:gs pos="100000">
                  <a:schemeClr val="bg1">
                    <a:lumMod val="50000"/>
                    <a:lumOff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35CE55C-D42E-438D-80B2-7476DD230825}"/>
              </a:ext>
            </a:extLst>
          </p:cNvPr>
          <p:cNvSpPr txBox="1"/>
          <p:nvPr/>
        </p:nvSpPr>
        <p:spPr>
          <a:xfrm>
            <a:off x="6837107" y="3318942"/>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noProof="0" dirty="0">
                <a:solidFill>
                  <a:srgbClr val="000000"/>
                </a:solidFill>
                <a:latin typeface="Segoe UI Semibold"/>
              </a:rPr>
              <a:t>Simple: Fully managed service with built in DevOps</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76B688E1-1413-45B3-8D9F-FCB849950F63}"/>
              </a:ext>
            </a:extLst>
          </p:cNvPr>
          <p:cNvSpPr txBox="1"/>
          <p:nvPr/>
        </p:nvSpPr>
        <p:spPr>
          <a:xfrm>
            <a:off x="6840617" y="3878934"/>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Scalable:</a:t>
            </a:r>
            <a:r>
              <a:rPr kumimoji="0" lang="en-US" sz="1600" b="0" i="0" u="none" strike="noStrike" kern="1200" cap="none" spc="0" normalizeH="0" noProof="0" dirty="0">
                <a:ln>
                  <a:noFill/>
                </a:ln>
                <a:solidFill>
                  <a:srgbClr val="000000"/>
                </a:solidFill>
                <a:effectLst/>
                <a:uLnTx/>
                <a:uFillTx/>
                <a:latin typeface="Segoe UI Semibold"/>
                <a:ea typeface="+mn-ea"/>
                <a:cs typeface="+mn-cs"/>
              </a:rPr>
              <a:t> Seamlessly scale from zero to hyperscale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DF1526F1-7E50-4C38-9BED-7E13944C6853}"/>
              </a:ext>
            </a:extLst>
          </p:cNvPr>
          <p:cNvSpPr txBox="1"/>
          <p:nvPr/>
        </p:nvSpPr>
        <p:spPr>
          <a:xfrm>
            <a:off x="6838310" y="5082476"/>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Secure:</a:t>
            </a:r>
            <a:r>
              <a:rPr kumimoji="0" lang="en-US" sz="1600" b="0" i="0" u="none" strike="noStrike" kern="1200" cap="none" spc="0" normalizeH="0" noProof="0" dirty="0">
                <a:ln>
                  <a:noFill/>
                </a:ln>
                <a:solidFill>
                  <a:srgbClr val="000000"/>
                </a:solidFill>
                <a:effectLst/>
                <a:uLnTx/>
                <a:uFillTx/>
                <a:latin typeface="Segoe UI Semibold"/>
                <a:ea typeface="+mn-ea"/>
                <a:cs typeface="+mn-cs"/>
              </a:rPr>
              <a:t> No root needed -- ever</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2" name="Picture 1">
            <a:extLst>
              <a:ext uri="{FF2B5EF4-FFF2-40B4-BE49-F238E27FC236}">
                <a16:creationId xmlns:a16="http://schemas.microsoft.com/office/drawing/2014/main" id="{EEED6F9E-C0DA-4A24-87B3-7FBE70003BE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68118" y="-136290"/>
            <a:ext cx="7727717" cy="5807438"/>
          </a:xfrm>
          <a:prstGeom prst="rect">
            <a:avLst/>
          </a:prstGeom>
        </p:spPr>
      </p:pic>
      <p:grpSp>
        <p:nvGrpSpPr>
          <p:cNvPr id="16" name="availability zones" descr="availability zones">
            <a:extLst>
              <a:ext uri="{FF2B5EF4-FFF2-40B4-BE49-F238E27FC236}">
                <a16:creationId xmlns:a16="http://schemas.microsoft.com/office/drawing/2014/main" id="{0D4FA211-1DD8-4C94-8337-FBB24AEF9F49}"/>
              </a:ext>
            </a:extLst>
          </p:cNvPr>
          <p:cNvGrpSpPr>
            <a:grpSpLocks noChangeAspect="1"/>
          </p:cNvGrpSpPr>
          <p:nvPr/>
        </p:nvGrpSpPr>
        <p:grpSpPr bwMode="auto">
          <a:xfrm>
            <a:off x="6353554" y="3300521"/>
            <a:ext cx="346141" cy="313339"/>
            <a:chOff x="3409" y="755"/>
            <a:chExt cx="306" cy="277"/>
          </a:xfrm>
        </p:grpSpPr>
        <p:sp>
          <p:nvSpPr>
            <p:cNvPr id="17" name="AutoShape 109">
              <a:extLst>
                <a:ext uri="{FF2B5EF4-FFF2-40B4-BE49-F238E27FC236}">
                  <a16:creationId xmlns:a16="http://schemas.microsoft.com/office/drawing/2014/main" id="{7CEDC5E0-B3E8-4803-8640-A81D99F3ADEC}"/>
                </a:ext>
              </a:extLst>
            </p:cNvPr>
            <p:cNvSpPr>
              <a:spLocks noChangeAspect="1" noChangeArrowheads="1" noTextEdit="1"/>
            </p:cNvSpPr>
            <p:nvPr/>
          </p:nvSpPr>
          <p:spPr bwMode="auto">
            <a:xfrm>
              <a:off x="3413" y="760"/>
              <a:ext cx="29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111">
              <a:extLst>
                <a:ext uri="{FF2B5EF4-FFF2-40B4-BE49-F238E27FC236}">
                  <a16:creationId xmlns:a16="http://schemas.microsoft.com/office/drawing/2014/main" id="{D2542F76-07C2-4D83-8D28-CB1B979F3B32}"/>
                </a:ext>
              </a:extLst>
            </p:cNvPr>
            <p:cNvSpPr>
              <a:spLocks/>
            </p:cNvSpPr>
            <p:nvPr/>
          </p:nvSpPr>
          <p:spPr bwMode="auto">
            <a:xfrm>
              <a:off x="3435" y="955"/>
              <a:ext cx="52" cy="51"/>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4"/>
                    <a:pt x="66" y="43"/>
                    <a:pt x="54" y="54"/>
                  </a:cubicBezTo>
                  <a:cubicBezTo>
                    <a:pt x="42" y="66"/>
                    <a:pt x="23" y="66"/>
                    <a:pt x="11" y="54"/>
                  </a:cubicBezTo>
                  <a:cubicBezTo>
                    <a:pt x="0" y="43"/>
                    <a:pt x="0" y="24"/>
                    <a:pt x="11"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Freeform 112">
              <a:extLst>
                <a:ext uri="{FF2B5EF4-FFF2-40B4-BE49-F238E27FC236}">
                  <a16:creationId xmlns:a16="http://schemas.microsoft.com/office/drawing/2014/main" id="{8501C15C-9AC1-42A6-85E1-49D1CDABD4E0}"/>
                </a:ext>
              </a:extLst>
            </p:cNvPr>
            <p:cNvSpPr>
              <a:spLocks noEditPoints="1"/>
            </p:cNvSpPr>
            <p:nvPr/>
          </p:nvSpPr>
          <p:spPr bwMode="auto">
            <a:xfrm>
              <a:off x="3409" y="889"/>
              <a:ext cx="146" cy="143"/>
            </a:xfrm>
            <a:custGeom>
              <a:avLst/>
              <a:gdLst>
                <a:gd name="T0" fmla="*/ 181 w 189"/>
                <a:gd name="T1" fmla="*/ 104 h 186"/>
                <a:gd name="T2" fmla="*/ 153 w 189"/>
                <a:gd name="T3" fmla="*/ 104 h 186"/>
                <a:gd name="T4" fmla="*/ 147 w 189"/>
                <a:gd name="T5" fmla="*/ 114 h 186"/>
                <a:gd name="T6" fmla="*/ 127 w 189"/>
                <a:gd name="T7" fmla="*/ 114 h 186"/>
                <a:gd name="T8" fmla="*/ 110 w 189"/>
                <a:gd name="T9" fmla="*/ 76 h 186"/>
                <a:gd name="T10" fmla="*/ 89 w 189"/>
                <a:gd name="T11" fmla="*/ 63 h 186"/>
                <a:gd name="T12" fmla="*/ 102 w 189"/>
                <a:gd name="T13" fmla="*/ 41 h 186"/>
                <a:gd name="T14" fmla="*/ 113 w 189"/>
                <a:gd name="T15" fmla="*/ 42 h 186"/>
                <a:gd name="T16" fmla="*/ 128 w 189"/>
                <a:gd name="T17" fmla="*/ 18 h 186"/>
                <a:gd name="T18" fmla="*/ 104 w 189"/>
                <a:gd name="T19" fmla="*/ 2 h 186"/>
                <a:gd name="T20" fmla="*/ 89 w 189"/>
                <a:gd name="T21" fmla="*/ 27 h 186"/>
                <a:gd name="T22" fmla="*/ 94 w 189"/>
                <a:gd name="T23" fmla="*/ 36 h 186"/>
                <a:gd name="T24" fmla="*/ 79 w 189"/>
                <a:gd name="T25" fmla="*/ 60 h 186"/>
                <a:gd name="T26" fmla="*/ 24 w 189"/>
                <a:gd name="T27" fmla="*/ 76 h 186"/>
                <a:gd name="T28" fmla="*/ 24 w 189"/>
                <a:gd name="T29" fmla="*/ 162 h 186"/>
                <a:gd name="T30" fmla="*/ 110 w 189"/>
                <a:gd name="T31" fmla="*/ 162 h 186"/>
                <a:gd name="T32" fmla="*/ 127 w 189"/>
                <a:gd name="T33" fmla="*/ 124 h 186"/>
                <a:gd name="T34" fmla="*/ 147 w 189"/>
                <a:gd name="T35" fmla="*/ 124 h 186"/>
                <a:gd name="T36" fmla="*/ 153 w 189"/>
                <a:gd name="T37" fmla="*/ 133 h 186"/>
                <a:gd name="T38" fmla="*/ 181 w 189"/>
                <a:gd name="T39" fmla="*/ 133 h 186"/>
                <a:gd name="T40" fmla="*/ 181 w 189"/>
                <a:gd name="T41" fmla="*/ 104 h 186"/>
                <a:gd name="T42" fmla="*/ 100 w 189"/>
                <a:gd name="T43" fmla="*/ 153 h 186"/>
                <a:gd name="T44" fmla="*/ 33 w 189"/>
                <a:gd name="T45" fmla="*/ 153 h 186"/>
                <a:gd name="T46" fmla="*/ 33 w 189"/>
                <a:gd name="T47" fmla="*/ 86 h 186"/>
                <a:gd name="T48" fmla="*/ 100 w 189"/>
                <a:gd name="T49" fmla="*/ 86 h 186"/>
                <a:gd name="T50" fmla="*/ 100 w 189"/>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86">
                  <a:moveTo>
                    <a:pt x="181" y="104"/>
                  </a:moveTo>
                  <a:cubicBezTo>
                    <a:pt x="173" y="97"/>
                    <a:pt x="160" y="97"/>
                    <a:pt x="153" y="104"/>
                  </a:cubicBezTo>
                  <a:cubicBezTo>
                    <a:pt x="150" y="107"/>
                    <a:pt x="148" y="110"/>
                    <a:pt x="147" y="114"/>
                  </a:cubicBezTo>
                  <a:cubicBezTo>
                    <a:pt x="127" y="114"/>
                    <a:pt x="127" y="114"/>
                    <a:pt x="127" y="114"/>
                  </a:cubicBezTo>
                  <a:cubicBezTo>
                    <a:pt x="126" y="100"/>
                    <a:pt x="120" y="87"/>
                    <a:pt x="110" y="76"/>
                  </a:cubicBezTo>
                  <a:cubicBezTo>
                    <a:pt x="104" y="70"/>
                    <a:pt x="97" y="66"/>
                    <a:pt x="89" y="63"/>
                  </a:cubicBezTo>
                  <a:cubicBezTo>
                    <a:pt x="102" y="41"/>
                    <a:pt x="102" y="41"/>
                    <a:pt x="102" y="41"/>
                  </a:cubicBezTo>
                  <a:cubicBezTo>
                    <a:pt x="106" y="42"/>
                    <a:pt x="109" y="43"/>
                    <a:pt x="113" y="42"/>
                  </a:cubicBezTo>
                  <a:cubicBezTo>
                    <a:pt x="124" y="39"/>
                    <a:pt x="131" y="28"/>
                    <a:pt x="128" y="18"/>
                  </a:cubicBezTo>
                  <a:cubicBezTo>
                    <a:pt x="126" y="7"/>
                    <a:pt x="115" y="0"/>
                    <a:pt x="104" y="2"/>
                  </a:cubicBezTo>
                  <a:cubicBezTo>
                    <a:pt x="93" y="5"/>
                    <a:pt x="86" y="16"/>
                    <a:pt x="89" y="27"/>
                  </a:cubicBezTo>
                  <a:cubicBezTo>
                    <a:pt x="90" y="30"/>
                    <a:pt x="92" y="34"/>
                    <a:pt x="94" y="36"/>
                  </a:cubicBezTo>
                  <a:cubicBezTo>
                    <a:pt x="79" y="60"/>
                    <a:pt x="79" y="60"/>
                    <a:pt x="79" y="60"/>
                  </a:cubicBezTo>
                  <a:cubicBezTo>
                    <a:pt x="60" y="55"/>
                    <a:pt x="39" y="61"/>
                    <a:pt x="24" y="76"/>
                  </a:cubicBezTo>
                  <a:cubicBezTo>
                    <a:pt x="0" y="100"/>
                    <a:pt x="0" y="138"/>
                    <a:pt x="24" y="162"/>
                  </a:cubicBezTo>
                  <a:cubicBezTo>
                    <a:pt x="48" y="186"/>
                    <a:pt x="86" y="186"/>
                    <a:pt x="110" y="162"/>
                  </a:cubicBezTo>
                  <a:cubicBezTo>
                    <a:pt x="121" y="151"/>
                    <a:pt x="126" y="138"/>
                    <a:pt x="127" y="124"/>
                  </a:cubicBezTo>
                  <a:cubicBezTo>
                    <a:pt x="147" y="124"/>
                    <a:pt x="147" y="124"/>
                    <a:pt x="147" y="124"/>
                  </a:cubicBezTo>
                  <a:cubicBezTo>
                    <a:pt x="148" y="127"/>
                    <a:pt x="150" y="130"/>
                    <a:pt x="153" y="133"/>
                  </a:cubicBezTo>
                  <a:cubicBezTo>
                    <a:pt x="160" y="141"/>
                    <a:pt x="173" y="141"/>
                    <a:pt x="181" y="133"/>
                  </a:cubicBezTo>
                  <a:cubicBezTo>
                    <a:pt x="189" y="125"/>
                    <a:pt x="189" y="112"/>
                    <a:pt x="181" y="104"/>
                  </a:cubicBezTo>
                  <a:close/>
                  <a:moveTo>
                    <a:pt x="100" y="153"/>
                  </a:moveTo>
                  <a:cubicBezTo>
                    <a:pt x="82" y="171"/>
                    <a:pt x="52" y="171"/>
                    <a:pt x="33" y="153"/>
                  </a:cubicBezTo>
                  <a:cubicBezTo>
                    <a:pt x="15" y="134"/>
                    <a:pt x="15" y="104"/>
                    <a:pt x="33" y="86"/>
                  </a:cubicBezTo>
                  <a:cubicBezTo>
                    <a:pt x="52" y="67"/>
                    <a:pt x="82" y="67"/>
                    <a:pt x="100" y="86"/>
                  </a:cubicBezTo>
                  <a:cubicBezTo>
                    <a:pt x="119" y="104"/>
                    <a:pt x="119" y="134"/>
                    <a:pt x="100"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 name="Freeform 113">
              <a:extLst>
                <a:ext uri="{FF2B5EF4-FFF2-40B4-BE49-F238E27FC236}">
                  <a16:creationId xmlns:a16="http://schemas.microsoft.com/office/drawing/2014/main" id="{773DC13C-94E8-4D51-BABB-97C3297F9933}"/>
                </a:ext>
              </a:extLst>
            </p:cNvPr>
            <p:cNvSpPr>
              <a:spLocks/>
            </p:cNvSpPr>
            <p:nvPr/>
          </p:nvSpPr>
          <p:spPr bwMode="auto">
            <a:xfrm>
              <a:off x="3537" y="782"/>
              <a:ext cx="51" cy="50"/>
            </a:xfrm>
            <a:custGeom>
              <a:avLst/>
              <a:gdLst>
                <a:gd name="T0" fmla="*/ 11 w 66"/>
                <a:gd name="T1" fmla="*/ 11 h 65"/>
                <a:gd name="T2" fmla="*/ 54 w 66"/>
                <a:gd name="T3" fmla="*/ 11 h 65"/>
                <a:gd name="T4" fmla="*/ 54 w 66"/>
                <a:gd name="T5" fmla="*/ 54 h 65"/>
                <a:gd name="T6" fmla="*/ 11 w 66"/>
                <a:gd name="T7" fmla="*/ 54 h 65"/>
                <a:gd name="T8" fmla="*/ 11 w 66"/>
                <a:gd name="T9" fmla="*/ 11 h 65"/>
              </a:gdLst>
              <a:ahLst/>
              <a:cxnLst>
                <a:cxn ang="0">
                  <a:pos x="T0" y="T1"/>
                </a:cxn>
                <a:cxn ang="0">
                  <a:pos x="T2" y="T3"/>
                </a:cxn>
                <a:cxn ang="0">
                  <a:pos x="T4" y="T5"/>
                </a:cxn>
                <a:cxn ang="0">
                  <a:pos x="T6" y="T7"/>
                </a:cxn>
                <a:cxn ang="0">
                  <a:pos x="T8" y="T9"/>
                </a:cxn>
              </a:cxnLst>
              <a:rect l="0" t="0" r="r" b="b"/>
              <a:pathLst>
                <a:path w="66" h="65">
                  <a:moveTo>
                    <a:pt x="11" y="11"/>
                  </a:moveTo>
                  <a:cubicBezTo>
                    <a:pt x="23" y="0"/>
                    <a:pt x="42" y="0"/>
                    <a:pt x="54" y="11"/>
                  </a:cubicBezTo>
                  <a:cubicBezTo>
                    <a:pt x="66" y="23"/>
                    <a:pt x="66" y="42"/>
                    <a:pt x="54" y="54"/>
                  </a:cubicBezTo>
                  <a:cubicBezTo>
                    <a:pt x="42" y="65"/>
                    <a:pt x="23" y="65"/>
                    <a:pt x="11" y="54"/>
                  </a:cubicBezTo>
                  <a:cubicBezTo>
                    <a:pt x="0" y="42"/>
                    <a:pt x="0" y="23"/>
                    <a:pt x="11"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15">
              <a:extLst>
                <a:ext uri="{FF2B5EF4-FFF2-40B4-BE49-F238E27FC236}">
                  <a16:creationId xmlns:a16="http://schemas.microsoft.com/office/drawing/2014/main" id="{68704BB6-0AB3-4073-8B84-95D96C28B77F}"/>
                </a:ext>
              </a:extLst>
            </p:cNvPr>
            <p:cNvSpPr>
              <a:spLocks/>
            </p:cNvSpPr>
            <p:nvPr/>
          </p:nvSpPr>
          <p:spPr bwMode="auto">
            <a:xfrm>
              <a:off x="3638" y="955"/>
              <a:ext cx="51" cy="51"/>
            </a:xfrm>
            <a:custGeom>
              <a:avLst/>
              <a:gdLst>
                <a:gd name="T0" fmla="*/ 12 w 66"/>
                <a:gd name="T1" fmla="*/ 12 h 66"/>
                <a:gd name="T2" fmla="*/ 54 w 66"/>
                <a:gd name="T3" fmla="*/ 12 h 66"/>
                <a:gd name="T4" fmla="*/ 54 w 66"/>
                <a:gd name="T5" fmla="*/ 54 h 66"/>
                <a:gd name="T6" fmla="*/ 11 w 66"/>
                <a:gd name="T7" fmla="*/ 54 h 66"/>
                <a:gd name="T8" fmla="*/ 12 w 66"/>
                <a:gd name="T9" fmla="*/ 12 h 66"/>
              </a:gdLst>
              <a:ahLst/>
              <a:cxnLst>
                <a:cxn ang="0">
                  <a:pos x="T0" y="T1"/>
                </a:cxn>
                <a:cxn ang="0">
                  <a:pos x="T2" y="T3"/>
                </a:cxn>
                <a:cxn ang="0">
                  <a:pos x="T4" y="T5"/>
                </a:cxn>
                <a:cxn ang="0">
                  <a:pos x="T6" y="T7"/>
                </a:cxn>
                <a:cxn ang="0">
                  <a:pos x="T8" y="T9"/>
                </a:cxn>
              </a:cxnLst>
              <a:rect l="0" t="0" r="r" b="b"/>
              <a:pathLst>
                <a:path w="66" h="66">
                  <a:moveTo>
                    <a:pt x="12" y="12"/>
                  </a:moveTo>
                  <a:cubicBezTo>
                    <a:pt x="23" y="0"/>
                    <a:pt x="42" y="0"/>
                    <a:pt x="54" y="12"/>
                  </a:cubicBezTo>
                  <a:cubicBezTo>
                    <a:pt x="66" y="24"/>
                    <a:pt x="66" y="43"/>
                    <a:pt x="54" y="54"/>
                  </a:cubicBezTo>
                  <a:cubicBezTo>
                    <a:pt x="42" y="66"/>
                    <a:pt x="23" y="66"/>
                    <a:pt x="11" y="54"/>
                  </a:cubicBezTo>
                  <a:cubicBezTo>
                    <a:pt x="0" y="42"/>
                    <a:pt x="0" y="23"/>
                    <a:pt x="1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Freeform 116">
              <a:extLst>
                <a:ext uri="{FF2B5EF4-FFF2-40B4-BE49-F238E27FC236}">
                  <a16:creationId xmlns:a16="http://schemas.microsoft.com/office/drawing/2014/main" id="{DE97E109-A7B0-4848-B049-756A5D4C985A}"/>
                </a:ext>
              </a:extLst>
            </p:cNvPr>
            <p:cNvSpPr>
              <a:spLocks noEditPoints="1"/>
            </p:cNvSpPr>
            <p:nvPr/>
          </p:nvSpPr>
          <p:spPr bwMode="auto">
            <a:xfrm>
              <a:off x="3568" y="889"/>
              <a:ext cx="147" cy="143"/>
            </a:xfrm>
            <a:custGeom>
              <a:avLst/>
              <a:gdLst>
                <a:gd name="T0" fmla="*/ 166 w 190"/>
                <a:gd name="T1" fmla="*/ 76 h 186"/>
                <a:gd name="T2" fmla="*/ 109 w 190"/>
                <a:gd name="T3" fmla="*/ 60 h 186"/>
                <a:gd name="T4" fmla="*/ 95 w 190"/>
                <a:gd name="T5" fmla="*/ 36 h 186"/>
                <a:gd name="T6" fmla="*/ 100 w 190"/>
                <a:gd name="T7" fmla="*/ 27 h 186"/>
                <a:gd name="T8" fmla="*/ 85 w 190"/>
                <a:gd name="T9" fmla="*/ 3 h 186"/>
                <a:gd name="T10" fmla="*/ 61 w 190"/>
                <a:gd name="T11" fmla="*/ 18 h 186"/>
                <a:gd name="T12" fmla="*/ 76 w 190"/>
                <a:gd name="T13" fmla="*/ 42 h 186"/>
                <a:gd name="T14" fmla="*/ 86 w 190"/>
                <a:gd name="T15" fmla="*/ 42 h 186"/>
                <a:gd name="T16" fmla="*/ 99 w 190"/>
                <a:gd name="T17" fmla="*/ 63 h 186"/>
                <a:gd name="T18" fmla="*/ 80 w 190"/>
                <a:gd name="T19" fmla="*/ 76 h 186"/>
                <a:gd name="T20" fmla="*/ 62 w 190"/>
                <a:gd name="T21" fmla="*/ 114 h 186"/>
                <a:gd name="T22" fmla="*/ 41 w 190"/>
                <a:gd name="T23" fmla="*/ 114 h 186"/>
                <a:gd name="T24" fmla="*/ 36 w 190"/>
                <a:gd name="T25" fmla="*/ 104 h 186"/>
                <a:gd name="T26" fmla="*/ 8 w 190"/>
                <a:gd name="T27" fmla="*/ 104 h 186"/>
                <a:gd name="T28" fmla="*/ 8 w 190"/>
                <a:gd name="T29" fmla="*/ 133 h 186"/>
                <a:gd name="T30" fmla="*/ 36 w 190"/>
                <a:gd name="T31" fmla="*/ 133 h 186"/>
                <a:gd name="T32" fmla="*/ 41 w 190"/>
                <a:gd name="T33" fmla="*/ 124 h 186"/>
                <a:gd name="T34" fmla="*/ 62 w 190"/>
                <a:gd name="T35" fmla="*/ 124 h 186"/>
                <a:gd name="T36" fmla="*/ 80 w 190"/>
                <a:gd name="T37" fmla="*/ 162 h 186"/>
                <a:gd name="T38" fmla="*/ 166 w 190"/>
                <a:gd name="T39" fmla="*/ 162 h 186"/>
                <a:gd name="T40" fmla="*/ 166 w 190"/>
                <a:gd name="T41" fmla="*/ 76 h 186"/>
                <a:gd name="T42" fmla="*/ 156 w 190"/>
                <a:gd name="T43" fmla="*/ 153 h 186"/>
                <a:gd name="T44" fmla="*/ 89 w 190"/>
                <a:gd name="T45" fmla="*/ 152 h 186"/>
                <a:gd name="T46" fmla="*/ 89 w 190"/>
                <a:gd name="T47" fmla="*/ 85 h 186"/>
                <a:gd name="T48" fmla="*/ 156 w 190"/>
                <a:gd name="T49" fmla="*/ 86 h 186"/>
                <a:gd name="T50" fmla="*/ 156 w 190"/>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186">
                  <a:moveTo>
                    <a:pt x="166" y="76"/>
                  </a:moveTo>
                  <a:cubicBezTo>
                    <a:pt x="151" y="61"/>
                    <a:pt x="129" y="55"/>
                    <a:pt x="109" y="60"/>
                  </a:cubicBezTo>
                  <a:cubicBezTo>
                    <a:pt x="95" y="36"/>
                    <a:pt x="95" y="36"/>
                    <a:pt x="95" y="36"/>
                  </a:cubicBezTo>
                  <a:cubicBezTo>
                    <a:pt x="97" y="34"/>
                    <a:pt x="99" y="31"/>
                    <a:pt x="100" y="27"/>
                  </a:cubicBezTo>
                  <a:cubicBezTo>
                    <a:pt x="103" y="16"/>
                    <a:pt x="96" y="5"/>
                    <a:pt x="85" y="3"/>
                  </a:cubicBezTo>
                  <a:cubicBezTo>
                    <a:pt x="74" y="0"/>
                    <a:pt x="63" y="7"/>
                    <a:pt x="61" y="18"/>
                  </a:cubicBezTo>
                  <a:cubicBezTo>
                    <a:pt x="58" y="28"/>
                    <a:pt x="65" y="39"/>
                    <a:pt x="76" y="42"/>
                  </a:cubicBezTo>
                  <a:cubicBezTo>
                    <a:pt x="79" y="43"/>
                    <a:pt x="83" y="43"/>
                    <a:pt x="86" y="42"/>
                  </a:cubicBezTo>
                  <a:cubicBezTo>
                    <a:pt x="99" y="63"/>
                    <a:pt x="99" y="63"/>
                    <a:pt x="99" y="63"/>
                  </a:cubicBezTo>
                  <a:cubicBezTo>
                    <a:pt x="92" y="66"/>
                    <a:pt x="86" y="70"/>
                    <a:pt x="80" y="76"/>
                  </a:cubicBezTo>
                  <a:cubicBezTo>
                    <a:pt x="69" y="86"/>
                    <a:pt x="63" y="100"/>
                    <a:pt x="62" y="114"/>
                  </a:cubicBezTo>
                  <a:cubicBezTo>
                    <a:pt x="41" y="114"/>
                    <a:pt x="41" y="114"/>
                    <a:pt x="41" y="114"/>
                  </a:cubicBezTo>
                  <a:cubicBezTo>
                    <a:pt x="41" y="110"/>
                    <a:pt x="39" y="107"/>
                    <a:pt x="36" y="104"/>
                  </a:cubicBezTo>
                  <a:cubicBezTo>
                    <a:pt x="28" y="97"/>
                    <a:pt x="15" y="97"/>
                    <a:pt x="8" y="104"/>
                  </a:cubicBezTo>
                  <a:cubicBezTo>
                    <a:pt x="0" y="112"/>
                    <a:pt x="0" y="125"/>
                    <a:pt x="8" y="133"/>
                  </a:cubicBezTo>
                  <a:cubicBezTo>
                    <a:pt x="15" y="141"/>
                    <a:pt x="28" y="141"/>
                    <a:pt x="36" y="133"/>
                  </a:cubicBezTo>
                  <a:cubicBezTo>
                    <a:pt x="39" y="130"/>
                    <a:pt x="41" y="127"/>
                    <a:pt x="41" y="124"/>
                  </a:cubicBezTo>
                  <a:cubicBezTo>
                    <a:pt x="62" y="124"/>
                    <a:pt x="62" y="124"/>
                    <a:pt x="62" y="124"/>
                  </a:cubicBezTo>
                  <a:cubicBezTo>
                    <a:pt x="63" y="138"/>
                    <a:pt x="69" y="151"/>
                    <a:pt x="80" y="162"/>
                  </a:cubicBezTo>
                  <a:cubicBezTo>
                    <a:pt x="103" y="186"/>
                    <a:pt x="142" y="186"/>
                    <a:pt x="166" y="162"/>
                  </a:cubicBezTo>
                  <a:cubicBezTo>
                    <a:pt x="189" y="138"/>
                    <a:pt x="190" y="100"/>
                    <a:pt x="166" y="76"/>
                  </a:cubicBezTo>
                  <a:close/>
                  <a:moveTo>
                    <a:pt x="156" y="153"/>
                  </a:moveTo>
                  <a:cubicBezTo>
                    <a:pt x="137" y="171"/>
                    <a:pt x="107" y="171"/>
                    <a:pt x="89" y="152"/>
                  </a:cubicBezTo>
                  <a:cubicBezTo>
                    <a:pt x="71" y="134"/>
                    <a:pt x="71" y="104"/>
                    <a:pt x="89" y="85"/>
                  </a:cubicBezTo>
                  <a:cubicBezTo>
                    <a:pt x="108" y="67"/>
                    <a:pt x="138" y="67"/>
                    <a:pt x="156" y="86"/>
                  </a:cubicBezTo>
                  <a:cubicBezTo>
                    <a:pt x="175" y="104"/>
                    <a:pt x="175" y="134"/>
                    <a:pt x="156"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114">
              <a:extLst>
                <a:ext uri="{FF2B5EF4-FFF2-40B4-BE49-F238E27FC236}">
                  <a16:creationId xmlns:a16="http://schemas.microsoft.com/office/drawing/2014/main" id="{81E9CEA6-9720-45BA-B95B-6A04DEDEAF77}"/>
                </a:ext>
              </a:extLst>
            </p:cNvPr>
            <p:cNvSpPr>
              <a:spLocks noEditPoints="1"/>
            </p:cNvSpPr>
            <p:nvPr/>
          </p:nvSpPr>
          <p:spPr bwMode="auto">
            <a:xfrm>
              <a:off x="3500" y="755"/>
              <a:ext cx="123" cy="128"/>
            </a:xfrm>
            <a:custGeom>
              <a:avLst/>
              <a:gdLst>
                <a:gd name="T0" fmla="*/ 141 w 158"/>
                <a:gd name="T1" fmla="*/ 123 h 165"/>
                <a:gd name="T2" fmla="*/ 130 w 158"/>
                <a:gd name="T3" fmla="*/ 123 h 165"/>
                <a:gd name="T4" fmla="*/ 122 w 158"/>
                <a:gd name="T5" fmla="*/ 110 h 165"/>
                <a:gd name="T6" fmla="*/ 123 w 158"/>
                <a:gd name="T7" fmla="*/ 110 h 165"/>
                <a:gd name="T8" fmla="*/ 123 w 158"/>
                <a:gd name="T9" fmla="*/ 24 h 165"/>
                <a:gd name="T10" fmla="*/ 37 w 158"/>
                <a:gd name="T11" fmla="*/ 24 h 165"/>
                <a:gd name="T12" fmla="*/ 37 w 158"/>
                <a:gd name="T13" fmla="*/ 110 h 165"/>
                <a:gd name="T14" fmla="*/ 37 w 158"/>
                <a:gd name="T15" fmla="*/ 110 h 165"/>
                <a:gd name="T16" fmla="*/ 28 w 158"/>
                <a:gd name="T17" fmla="*/ 123 h 165"/>
                <a:gd name="T18" fmla="*/ 18 w 158"/>
                <a:gd name="T19" fmla="*/ 123 h 165"/>
                <a:gd name="T20" fmla="*/ 3 w 158"/>
                <a:gd name="T21" fmla="*/ 147 h 165"/>
                <a:gd name="T22" fmla="*/ 27 w 158"/>
                <a:gd name="T23" fmla="*/ 162 h 165"/>
                <a:gd name="T24" fmla="*/ 42 w 158"/>
                <a:gd name="T25" fmla="*/ 138 h 165"/>
                <a:gd name="T26" fmla="*/ 37 w 158"/>
                <a:gd name="T27" fmla="*/ 128 h 165"/>
                <a:gd name="T28" fmla="*/ 45 w 158"/>
                <a:gd name="T29" fmla="*/ 116 h 165"/>
                <a:gd name="T30" fmla="*/ 114 w 158"/>
                <a:gd name="T31" fmla="*/ 117 h 165"/>
                <a:gd name="T32" fmla="*/ 122 w 158"/>
                <a:gd name="T33" fmla="*/ 128 h 165"/>
                <a:gd name="T34" fmla="*/ 117 w 158"/>
                <a:gd name="T35" fmla="*/ 138 h 165"/>
                <a:gd name="T36" fmla="*/ 132 w 158"/>
                <a:gd name="T37" fmla="*/ 162 h 165"/>
                <a:gd name="T38" fmla="*/ 156 w 158"/>
                <a:gd name="T39" fmla="*/ 147 h 165"/>
                <a:gd name="T40" fmla="*/ 141 w 158"/>
                <a:gd name="T41" fmla="*/ 123 h 165"/>
                <a:gd name="T42" fmla="*/ 46 w 158"/>
                <a:gd name="T43" fmla="*/ 100 h 165"/>
                <a:gd name="T44" fmla="*/ 46 w 158"/>
                <a:gd name="T45" fmla="*/ 33 h 165"/>
                <a:gd name="T46" fmla="*/ 113 w 158"/>
                <a:gd name="T47" fmla="*/ 33 h 165"/>
                <a:gd name="T48" fmla="*/ 113 w 158"/>
                <a:gd name="T49" fmla="*/ 100 h 165"/>
                <a:gd name="T50" fmla="*/ 46 w 158"/>
                <a:gd name="T51" fmla="*/ 10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141" y="123"/>
                  </a:moveTo>
                  <a:cubicBezTo>
                    <a:pt x="137" y="122"/>
                    <a:pt x="134" y="122"/>
                    <a:pt x="130" y="123"/>
                  </a:cubicBezTo>
                  <a:cubicBezTo>
                    <a:pt x="122" y="110"/>
                    <a:pt x="122" y="110"/>
                    <a:pt x="122" y="110"/>
                  </a:cubicBezTo>
                  <a:cubicBezTo>
                    <a:pt x="122" y="110"/>
                    <a:pt x="123" y="110"/>
                    <a:pt x="123" y="110"/>
                  </a:cubicBezTo>
                  <a:cubicBezTo>
                    <a:pt x="146" y="86"/>
                    <a:pt x="146" y="47"/>
                    <a:pt x="123" y="24"/>
                  </a:cubicBezTo>
                  <a:cubicBezTo>
                    <a:pt x="99" y="0"/>
                    <a:pt x="60" y="0"/>
                    <a:pt x="37" y="24"/>
                  </a:cubicBezTo>
                  <a:cubicBezTo>
                    <a:pt x="13" y="47"/>
                    <a:pt x="13" y="86"/>
                    <a:pt x="37" y="110"/>
                  </a:cubicBezTo>
                  <a:cubicBezTo>
                    <a:pt x="37" y="110"/>
                    <a:pt x="37" y="110"/>
                    <a:pt x="37" y="110"/>
                  </a:cubicBezTo>
                  <a:cubicBezTo>
                    <a:pt x="28" y="123"/>
                    <a:pt x="28" y="123"/>
                    <a:pt x="28" y="123"/>
                  </a:cubicBezTo>
                  <a:cubicBezTo>
                    <a:pt x="25" y="122"/>
                    <a:pt x="21" y="122"/>
                    <a:pt x="18" y="123"/>
                  </a:cubicBezTo>
                  <a:cubicBezTo>
                    <a:pt x="7" y="125"/>
                    <a:pt x="0" y="136"/>
                    <a:pt x="3" y="147"/>
                  </a:cubicBezTo>
                  <a:cubicBezTo>
                    <a:pt x="5" y="158"/>
                    <a:pt x="16" y="165"/>
                    <a:pt x="27" y="162"/>
                  </a:cubicBezTo>
                  <a:cubicBezTo>
                    <a:pt x="38" y="159"/>
                    <a:pt x="45" y="149"/>
                    <a:pt x="42" y="138"/>
                  </a:cubicBezTo>
                  <a:cubicBezTo>
                    <a:pt x="41" y="134"/>
                    <a:pt x="39" y="131"/>
                    <a:pt x="37" y="128"/>
                  </a:cubicBezTo>
                  <a:cubicBezTo>
                    <a:pt x="45" y="116"/>
                    <a:pt x="45" y="116"/>
                    <a:pt x="45" y="116"/>
                  </a:cubicBezTo>
                  <a:cubicBezTo>
                    <a:pt x="65" y="131"/>
                    <a:pt x="93" y="131"/>
                    <a:pt x="114" y="117"/>
                  </a:cubicBezTo>
                  <a:cubicBezTo>
                    <a:pt x="122" y="128"/>
                    <a:pt x="122" y="128"/>
                    <a:pt x="122" y="128"/>
                  </a:cubicBezTo>
                  <a:cubicBezTo>
                    <a:pt x="119" y="131"/>
                    <a:pt x="117" y="134"/>
                    <a:pt x="117" y="138"/>
                  </a:cubicBezTo>
                  <a:cubicBezTo>
                    <a:pt x="114" y="149"/>
                    <a:pt x="121" y="160"/>
                    <a:pt x="132" y="162"/>
                  </a:cubicBezTo>
                  <a:cubicBezTo>
                    <a:pt x="142" y="165"/>
                    <a:pt x="153" y="158"/>
                    <a:pt x="156" y="147"/>
                  </a:cubicBezTo>
                  <a:cubicBezTo>
                    <a:pt x="158" y="136"/>
                    <a:pt x="152" y="125"/>
                    <a:pt x="141" y="123"/>
                  </a:cubicBezTo>
                  <a:close/>
                  <a:moveTo>
                    <a:pt x="46" y="100"/>
                  </a:moveTo>
                  <a:cubicBezTo>
                    <a:pt x="28" y="82"/>
                    <a:pt x="28" y="51"/>
                    <a:pt x="46" y="33"/>
                  </a:cubicBezTo>
                  <a:cubicBezTo>
                    <a:pt x="65" y="15"/>
                    <a:pt x="95" y="15"/>
                    <a:pt x="113" y="33"/>
                  </a:cubicBezTo>
                  <a:cubicBezTo>
                    <a:pt x="132" y="52"/>
                    <a:pt x="132" y="82"/>
                    <a:pt x="113" y="100"/>
                  </a:cubicBezTo>
                  <a:cubicBezTo>
                    <a:pt x="95" y="118"/>
                    <a:pt x="65" y="118"/>
                    <a:pt x="46" y="10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C58B6632-EE25-4001-8715-0FA5EEECC34E}"/>
              </a:ext>
              <a:ext uri="{C183D7F6-B498-43B3-948B-1728B52AA6E4}">
                <adec:decorative xmlns:adec="http://schemas.microsoft.com/office/drawing/2017/decorative" val="1"/>
              </a:ext>
            </a:extLst>
          </p:cNvPr>
          <p:cNvGrpSpPr/>
          <p:nvPr/>
        </p:nvGrpSpPr>
        <p:grpSpPr>
          <a:xfrm>
            <a:off x="6393113" y="4441426"/>
            <a:ext cx="272404" cy="325498"/>
            <a:chOff x="6816561" y="3832745"/>
            <a:chExt cx="298961" cy="357232"/>
          </a:xfrm>
        </p:grpSpPr>
        <p:pic>
          <p:nvPicPr>
            <p:cNvPr id="35" name="Graphic 34">
              <a:extLst>
                <a:ext uri="{FF2B5EF4-FFF2-40B4-BE49-F238E27FC236}">
                  <a16:creationId xmlns:a16="http://schemas.microsoft.com/office/drawing/2014/main" id="{9B9C6D8F-5120-46F8-BCD2-3F0F24B4C8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6561" y="3832745"/>
              <a:ext cx="298961" cy="357232"/>
            </a:xfrm>
            <a:prstGeom prst="rect">
              <a:avLst/>
            </a:prstGeom>
          </p:spPr>
        </p:pic>
        <p:sp>
          <p:nvSpPr>
            <p:cNvPr id="36" name="Freeform: Shape 35">
              <a:extLst>
                <a:ext uri="{FF2B5EF4-FFF2-40B4-BE49-F238E27FC236}">
                  <a16:creationId xmlns:a16="http://schemas.microsoft.com/office/drawing/2014/main" id="{522A7D24-78B4-4CB7-B2C9-2B6C266F39B7}"/>
                </a:ext>
              </a:extLst>
            </p:cNvPr>
            <p:cNvSpPr/>
            <p:nvPr/>
          </p:nvSpPr>
          <p:spPr>
            <a:xfrm>
              <a:off x="6841655" y="3915188"/>
              <a:ext cx="247882" cy="250583"/>
            </a:xfrm>
            <a:custGeom>
              <a:avLst/>
              <a:gdLst>
                <a:gd name="connsiteX0" fmla="*/ 134973 w 247882"/>
                <a:gd name="connsiteY0" fmla="*/ 174 h 250583"/>
                <a:gd name="connsiteX1" fmla="*/ 247239 w 247882"/>
                <a:gd name="connsiteY1" fmla="*/ 137676 h 250583"/>
                <a:gd name="connsiteX2" fmla="*/ 109735 w 247882"/>
                <a:gd name="connsiteY2" fmla="*/ 249940 h 250583"/>
                <a:gd name="connsiteX3" fmla="*/ 778 w 247882"/>
                <a:gd name="connsiteY3" fmla="*/ 156300 h 250583"/>
                <a:gd name="connsiteX4" fmla="*/ 81 w 247882"/>
                <a:gd name="connsiteY4" fmla="*/ 153689 h 250583"/>
                <a:gd name="connsiteX5" fmla="*/ 123660 w 247882"/>
                <a:gd name="connsiteY5" fmla="*/ 126363 h 250583"/>
                <a:gd name="connsiteX6" fmla="*/ 118090 w 247882"/>
                <a:gd name="connsiteY6" fmla="*/ 0 h 250583"/>
                <a:gd name="connsiteX7" fmla="*/ 134973 w 247882"/>
                <a:gd name="connsiteY7" fmla="*/ 174 h 2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882" h="250583">
                  <a:moveTo>
                    <a:pt x="134973" y="174"/>
                  </a:moveTo>
                  <a:cubicBezTo>
                    <a:pt x="203899" y="7136"/>
                    <a:pt x="254201" y="68751"/>
                    <a:pt x="247239" y="137676"/>
                  </a:cubicBezTo>
                  <a:cubicBezTo>
                    <a:pt x="240276" y="206601"/>
                    <a:pt x="178661" y="256902"/>
                    <a:pt x="109735" y="249940"/>
                  </a:cubicBezTo>
                  <a:cubicBezTo>
                    <a:pt x="55779" y="244546"/>
                    <a:pt x="13484" y="205732"/>
                    <a:pt x="778" y="156300"/>
                  </a:cubicBezTo>
                  <a:cubicBezTo>
                    <a:pt x="604" y="155430"/>
                    <a:pt x="-267" y="154560"/>
                    <a:pt x="81" y="153689"/>
                  </a:cubicBezTo>
                  <a:cubicBezTo>
                    <a:pt x="430" y="152993"/>
                    <a:pt x="123660" y="126363"/>
                    <a:pt x="123660" y="126363"/>
                  </a:cubicBezTo>
                  <a:lnTo>
                    <a:pt x="118090" y="0"/>
                  </a:lnTo>
                  <a:lnTo>
                    <a:pt x="134973" y="174"/>
                  </a:lnTo>
                  <a:close/>
                </a:path>
              </a:pathLst>
            </a:custGeom>
            <a:gradFill>
              <a:gsLst>
                <a:gs pos="0">
                  <a:srgbClr val="50E6FF"/>
                </a:gs>
                <a:gs pos="100000">
                  <a:srgbClr val="00BBDA"/>
                </a:gs>
              </a:gsLst>
              <a:lin ang="5400000" scaled="1"/>
            </a:gra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16C8F9BF-5F1D-4D45-8B5C-A120649F855C}"/>
                </a:ext>
              </a:extLst>
            </p:cNvPr>
            <p:cNvGrpSpPr/>
            <p:nvPr/>
          </p:nvGrpSpPr>
          <p:grpSpPr>
            <a:xfrm>
              <a:off x="6946130" y="3915346"/>
              <a:ext cx="33534" cy="142074"/>
              <a:chOff x="6414325" y="3718513"/>
              <a:chExt cx="33534" cy="142074"/>
            </a:xfrm>
          </p:grpSpPr>
          <p:sp>
            <p:nvSpPr>
              <p:cNvPr id="38" name="Freeform: Shape 37">
                <a:extLst>
                  <a:ext uri="{FF2B5EF4-FFF2-40B4-BE49-F238E27FC236}">
                    <a16:creationId xmlns:a16="http://schemas.microsoft.com/office/drawing/2014/main" id="{E6B707C9-E31A-4458-BD46-D8D86E2873C1}"/>
                  </a:ext>
                </a:extLst>
              </p:cNvPr>
              <p:cNvSpPr/>
              <p:nvPr/>
            </p:nvSpPr>
            <p:spPr>
              <a:xfrm>
                <a:off x="6414325" y="3827254"/>
                <a:ext cx="33534" cy="33333"/>
              </a:xfrm>
              <a:custGeom>
                <a:avLst/>
                <a:gdLst>
                  <a:gd name="connsiteX0" fmla="*/ 3900 w 33534"/>
                  <a:gd name="connsiteY0" fmla="*/ 27197 h 33333"/>
                  <a:gd name="connsiteX1" fmla="*/ 27398 w 33534"/>
                  <a:gd name="connsiteY1" fmla="*/ 29633 h 33333"/>
                  <a:gd name="connsiteX2" fmla="*/ 29835 w 33534"/>
                  <a:gd name="connsiteY2" fmla="*/ 6136 h 33333"/>
                  <a:gd name="connsiteX3" fmla="*/ 6337 w 33534"/>
                  <a:gd name="connsiteY3" fmla="*/ 3699 h 33333"/>
                  <a:gd name="connsiteX4" fmla="*/ 3900 w 33534"/>
                  <a:gd name="connsiteY4" fmla="*/ 27197 h 3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4" h="33333">
                    <a:moveTo>
                      <a:pt x="3900" y="27197"/>
                    </a:moveTo>
                    <a:cubicBezTo>
                      <a:pt x="9644" y="34333"/>
                      <a:pt x="20261" y="35377"/>
                      <a:pt x="27398" y="29633"/>
                    </a:cubicBezTo>
                    <a:cubicBezTo>
                      <a:pt x="34534" y="23890"/>
                      <a:pt x="35578" y="13273"/>
                      <a:pt x="29835" y="6136"/>
                    </a:cubicBezTo>
                    <a:cubicBezTo>
                      <a:pt x="24091" y="-1000"/>
                      <a:pt x="13474" y="-2044"/>
                      <a:pt x="6337" y="3699"/>
                    </a:cubicBezTo>
                    <a:cubicBezTo>
                      <a:pt x="-973" y="9617"/>
                      <a:pt x="-2191" y="19887"/>
                      <a:pt x="3900" y="27197"/>
                    </a:cubicBezTo>
                    <a:close/>
                  </a:path>
                </a:pathLst>
              </a:custGeom>
              <a:solidFill>
                <a:srgbClr val="0078D4"/>
              </a:soli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B4E564CF-7DD1-4BC1-B529-1C16BD73F4A7}"/>
                  </a:ext>
                </a:extLst>
              </p:cNvPr>
              <p:cNvSpPr/>
              <p:nvPr/>
            </p:nvSpPr>
            <p:spPr>
              <a:xfrm>
                <a:off x="6425710" y="3718513"/>
                <a:ext cx="10095" cy="118182"/>
              </a:xfrm>
              <a:custGeom>
                <a:avLst/>
                <a:gdLst>
                  <a:gd name="connsiteX0" fmla="*/ 9747 w 10095"/>
                  <a:gd name="connsiteY0" fmla="*/ 0 h 118182"/>
                  <a:gd name="connsiteX1" fmla="*/ 0 w 10095"/>
                  <a:gd name="connsiteY1" fmla="*/ 0 h 118182"/>
                  <a:gd name="connsiteX2" fmla="*/ 348 w 10095"/>
                  <a:gd name="connsiteY2" fmla="*/ 118182 h 118182"/>
                  <a:gd name="connsiteX3" fmla="*/ 10095 w 10095"/>
                  <a:gd name="connsiteY3" fmla="*/ 118182 h 118182"/>
                  <a:gd name="connsiteX4" fmla="*/ 9747 w 10095"/>
                  <a:gd name="connsiteY4" fmla="*/ 0 h 11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5" h="118182">
                    <a:moveTo>
                      <a:pt x="9747" y="0"/>
                    </a:moveTo>
                    <a:lnTo>
                      <a:pt x="0" y="0"/>
                    </a:lnTo>
                    <a:lnTo>
                      <a:pt x="348" y="118182"/>
                    </a:lnTo>
                    <a:lnTo>
                      <a:pt x="10095" y="118182"/>
                    </a:lnTo>
                    <a:lnTo>
                      <a:pt x="9747" y="0"/>
                    </a:lnTo>
                    <a:close/>
                  </a:path>
                </a:pathLst>
              </a:custGeom>
              <a:solidFill>
                <a:srgbClr val="0078D4"/>
              </a:solidFill>
              <a:ln w="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447A1256-85D8-4DE4-B781-3445F587D838}"/>
              </a:ext>
              <a:ext uri="{C183D7F6-B498-43B3-948B-1728B52AA6E4}">
                <adec:decorative xmlns:adec="http://schemas.microsoft.com/office/drawing/2017/decorative" val="1"/>
              </a:ext>
            </a:extLst>
          </p:cNvPr>
          <p:cNvGrpSpPr/>
          <p:nvPr/>
        </p:nvGrpSpPr>
        <p:grpSpPr>
          <a:xfrm>
            <a:off x="6421348" y="5036588"/>
            <a:ext cx="224714" cy="326960"/>
            <a:chOff x="8568743" y="3763384"/>
            <a:chExt cx="295428" cy="429849"/>
          </a:xfrm>
        </p:grpSpPr>
        <p:sp>
          <p:nvSpPr>
            <p:cNvPr id="41" name="Freeform: Shape 40">
              <a:extLst>
                <a:ext uri="{FF2B5EF4-FFF2-40B4-BE49-F238E27FC236}">
                  <a16:creationId xmlns:a16="http://schemas.microsoft.com/office/drawing/2014/main" id="{E27D0E52-ADCA-4AF5-9C58-85B2F1F4AF58}"/>
                </a:ext>
              </a:extLst>
            </p:cNvPr>
            <p:cNvSpPr/>
            <p:nvPr/>
          </p:nvSpPr>
          <p:spPr>
            <a:xfrm>
              <a:off x="8568743" y="3964831"/>
              <a:ext cx="295428" cy="228402"/>
            </a:xfrm>
            <a:custGeom>
              <a:avLst/>
              <a:gdLst>
                <a:gd name="connsiteX0" fmla="*/ 295429 w 295428"/>
                <a:gd name="connsiteY0" fmla="*/ 201627 h 228402"/>
                <a:gd name="connsiteX1" fmla="*/ 268654 w 295428"/>
                <a:gd name="connsiteY1" fmla="*/ 228402 h 228402"/>
                <a:gd name="connsiteX2" fmla="*/ 26774 w 295428"/>
                <a:gd name="connsiteY2" fmla="*/ 228402 h 228402"/>
                <a:gd name="connsiteX3" fmla="*/ 0 w 295428"/>
                <a:gd name="connsiteY3" fmla="*/ 201627 h 228402"/>
                <a:gd name="connsiteX4" fmla="*/ 0 w 295428"/>
                <a:gd name="connsiteY4" fmla="*/ 0 h 228402"/>
                <a:gd name="connsiteX5" fmla="*/ 295429 w 295428"/>
                <a:gd name="connsiteY5" fmla="*/ 0 h 228402"/>
                <a:gd name="connsiteX6" fmla="*/ 295429 w 295428"/>
                <a:gd name="connsiteY6" fmla="*/ 201627 h 22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28" h="228402">
                  <a:moveTo>
                    <a:pt x="295429" y="201627"/>
                  </a:moveTo>
                  <a:cubicBezTo>
                    <a:pt x="295429" y="216381"/>
                    <a:pt x="283225" y="228402"/>
                    <a:pt x="268654" y="228402"/>
                  </a:cubicBezTo>
                  <a:lnTo>
                    <a:pt x="26774" y="228402"/>
                  </a:lnTo>
                  <a:cubicBezTo>
                    <a:pt x="12203" y="228402"/>
                    <a:pt x="0" y="216381"/>
                    <a:pt x="0" y="201627"/>
                  </a:cubicBezTo>
                  <a:lnTo>
                    <a:pt x="0" y="0"/>
                  </a:lnTo>
                  <a:lnTo>
                    <a:pt x="295429" y="0"/>
                  </a:lnTo>
                  <a:lnTo>
                    <a:pt x="295429" y="201627"/>
                  </a:lnTo>
                  <a:close/>
                </a:path>
              </a:pathLst>
            </a:custGeom>
            <a:solidFill>
              <a:srgbClr val="0069B8"/>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230B6C4-AA2D-45B0-B4E6-DADE44E1A19D}"/>
                </a:ext>
              </a:extLst>
            </p:cNvPr>
            <p:cNvSpPr/>
            <p:nvPr/>
          </p:nvSpPr>
          <p:spPr>
            <a:xfrm>
              <a:off x="8568743" y="3911282"/>
              <a:ext cx="295428" cy="80324"/>
            </a:xfrm>
            <a:custGeom>
              <a:avLst/>
              <a:gdLst>
                <a:gd name="connsiteX0" fmla="*/ 295429 w 295428"/>
                <a:gd name="connsiteY0" fmla="*/ 53549 h 80324"/>
                <a:gd name="connsiteX1" fmla="*/ 268654 w 295428"/>
                <a:gd name="connsiteY1" fmla="*/ 80323 h 80324"/>
                <a:gd name="connsiteX2" fmla="*/ 26774 w 295428"/>
                <a:gd name="connsiteY2" fmla="*/ 80323 h 80324"/>
                <a:gd name="connsiteX3" fmla="*/ 0 w 295428"/>
                <a:gd name="connsiteY3" fmla="*/ 53549 h 80324"/>
                <a:gd name="connsiteX4" fmla="*/ 0 w 295428"/>
                <a:gd name="connsiteY4" fmla="*/ 26774 h 80324"/>
                <a:gd name="connsiteX5" fmla="*/ 26774 w 295428"/>
                <a:gd name="connsiteY5" fmla="*/ 0 h 80324"/>
                <a:gd name="connsiteX6" fmla="*/ 268654 w 295428"/>
                <a:gd name="connsiteY6" fmla="*/ 0 h 80324"/>
                <a:gd name="connsiteX7" fmla="*/ 295429 w 295428"/>
                <a:gd name="connsiteY7" fmla="*/ 26774 h 80324"/>
                <a:gd name="connsiteX8" fmla="*/ 295429 w 295428"/>
                <a:gd name="connsiteY8" fmla="*/ 53549 h 8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428" h="80324">
                  <a:moveTo>
                    <a:pt x="295429" y="53549"/>
                  </a:moveTo>
                  <a:cubicBezTo>
                    <a:pt x="295429" y="68302"/>
                    <a:pt x="283225" y="80323"/>
                    <a:pt x="268654" y="80323"/>
                  </a:cubicBezTo>
                  <a:lnTo>
                    <a:pt x="26774" y="80323"/>
                  </a:lnTo>
                  <a:cubicBezTo>
                    <a:pt x="12203" y="80505"/>
                    <a:pt x="0" y="68302"/>
                    <a:pt x="0" y="53549"/>
                  </a:cubicBezTo>
                  <a:lnTo>
                    <a:pt x="0" y="26774"/>
                  </a:lnTo>
                  <a:cubicBezTo>
                    <a:pt x="0" y="12021"/>
                    <a:pt x="12203" y="0"/>
                    <a:pt x="26774" y="0"/>
                  </a:cubicBezTo>
                  <a:lnTo>
                    <a:pt x="268654" y="0"/>
                  </a:lnTo>
                  <a:cubicBezTo>
                    <a:pt x="283408" y="0"/>
                    <a:pt x="295429" y="12203"/>
                    <a:pt x="295429" y="26774"/>
                  </a:cubicBezTo>
                  <a:lnTo>
                    <a:pt x="295429" y="53549"/>
                  </a:lnTo>
                  <a:close/>
                </a:path>
              </a:pathLst>
            </a:custGeom>
            <a:solidFill>
              <a:schemeClr val="accent1"/>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B4834710-B6B9-4869-B298-0A059CDD5F98}"/>
                </a:ext>
              </a:extLst>
            </p:cNvPr>
            <p:cNvSpPr/>
            <p:nvPr/>
          </p:nvSpPr>
          <p:spPr>
            <a:xfrm>
              <a:off x="8568743" y="3971565"/>
              <a:ext cx="295428" cy="221662"/>
            </a:xfrm>
            <a:custGeom>
              <a:avLst/>
              <a:gdLst>
                <a:gd name="connsiteX0" fmla="*/ 268654 w 295428"/>
                <a:gd name="connsiteY0" fmla="*/ 26956 h 221662"/>
                <a:gd name="connsiteX1" fmla="*/ 161010 w 295428"/>
                <a:gd name="connsiteY1" fmla="*/ 26956 h 221662"/>
                <a:gd name="connsiteX2" fmla="*/ 147532 w 295428"/>
                <a:gd name="connsiteY2" fmla="*/ 40435 h 221662"/>
                <a:gd name="connsiteX3" fmla="*/ 147532 w 295428"/>
                <a:gd name="connsiteY3" fmla="*/ 194888 h 221662"/>
                <a:gd name="connsiteX4" fmla="*/ 134054 w 295428"/>
                <a:gd name="connsiteY4" fmla="*/ 208366 h 221662"/>
                <a:gd name="connsiteX5" fmla="*/ 26774 w 295428"/>
                <a:gd name="connsiteY5" fmla="*/ 208366 h 221662"/>
                <a:gd name="connsiteX6" fmla="*/ 0 w 295428"/>
                <a:gd name="connsiteY6" fmla="*/ 181410 h 221662"/>
                <a:gd name="connsiteX7" fmla="*/ 0 w 295428"/>
                <a:gd name="connsiteY7" fmla="*/ 194888 h 221662"/>
                <a:gd name="connsiteX8" fmla="*/ 26774 w 295428"/>
                <a:gd name="connsiteY8" fmla="*/ 221663 h 221662"/>
                <a:gd name="connsiteX9" fmla="*/ 268654 w 295428"/>
                <a:gd name="connsiteY9" fmla="*/ 221663 h 221662"/>
                <a:gd name="connsiteX10" fmla="*/ 295429 w 295428"/>
                <a:gd name="connsiteY10" fmla="*/ 194888 h 221662"/>
                <a:gd name="connsiteX11" fmla="*/ 295429 w 295428"/>
                <a:gd name="connsiteY11" fmla="*/ 0 h 221662"/>
                <a:gd name="connsiteX12" fmla="*/ 268654 w 295428"/>
                <a:gd name="connsiteY12" fmla="*/ 26956 h 22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428" h="221662">
                  <a:moveTo>
                    <a:pt x="268654" y="26956"/>
                  </a:moveTo>
                  <a:lnTo>
                    <a:pt x="161010" y="26956"/>
                  </a:lnTo>
                  <a:cubicBezTo>
                    <a:pt x="153725" y="26956"/>
                    <a:pt x="147532" y="32967"/>
                    <a:pt x="147532" y="40435"/>
                  </a:cubicBezTo>
                  <a:lnTo>
                    <a:pt x="147532" y="194888"/>
                  </a:lnTo>
                  <a:cubicBezTo>
                    <a:pt x="147532" y="202174"/>
                    <a:pt x="141522" y="208366"/>
                    <a:pt x="134054" y="208366"/>
                  </a:cubicBezTo>
                  <a:lnTo>
                    <a:pt x="26774" y="208366"/>
                  </a:lnTo>
                  <a:cubicBezTo>
                    <a:pt x="12203" y="208366"/>
                    <a:pt x="0" y="196163"/>
                    <a:pt x="0" y="181410"/>
                  </a:cubicBezTo>
                  <a:lnTo>
                    <a:pt x="0" y="194888"/>
                  </a:lnTo>
                  <a:cubicBezTo>
                    <a:pt x="0" y="209641"/>
                    <a:pt x="12203" y="221663"/>
                    <a:pt x="26774" y="221663"/>
                  </a:cubicBezTo>
                  <a:lnTo>
                    <a:pt x="268654" y="221663"/>
                  </a:lnTo>
                  <a:cubicBezTo>
                    <a:pt x="283408" y="221663"/>
                    <a:pt x="295429" y="209459"/>
                    <a:pt x="295429" y="194888"/>
                  </a:cubicBezTo>
                  <a:lnTo>
                    <a:pt x="295429" y="0"/>
                  </a:lnTo>
                  <a:cubicBezTo>
                    <a:pt x="295429" y="14753"/>
                    <a:pt x="283408" y="26956"/>
                    <a:pt x="268654" y="26956"/>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61A0F8B-A62E-4059-B694-844379E249B4}"/>
                </a:ext>
              </a:extLst>
            </p:cNvPr>
            <p:cNvSpPr/>
            <p:nvPr/>
          </p:nvSpPr>
          <p:spPr>
            <a:xfrm>
              <a:off x="8673289" y="4047520"/>
              <a:ext cx="86152" cy="86333"/>
            </a:xfrm>
            <a:custGeom>
              <a:avLst/>
              <a:gdLst>
                <a:gd name="connsiteX0" fmla="*/ 43167 w 86152"/>
                <a:gd name="connsiteY0" fmla="*/ 0 h 86333"/>
                <a:gd name="connsiteX1" fmla="*/ 0 w 86152"/>
                <a:gd name="connsiteY1" fmla="*/ 43167 h 86333"/>
                <a:gd name="connsiteX2" fmla="*/ 43167 w 86152"/>
                <a:gd name="connsiteY2" fmla="*/ 86334 h 86333"/>
                <a:gd name="connsiteX3" fmla="*/ 86152 w 86152"/>
                <a:gd name="connsiteY3" fmla="*/ 43167 h 86333"/>
                <a:gd name="connsiteX4" fmla="*/ 43167 w 86152"/>
                <a:gd name="connsiteY4" fmla="*/ 0 h 86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52" h="86333">
                  <a:moveTo>
                    <a:pt x="43167" y="0"/>
                  </a:moveTo>
                  <a:cubicBezTo>
                    <a:pt x="19307" y="0"/>
                    <a:pt x="0" y="19307"/>
                    <a:pt x="0" y="43167"/>
                  </a:cubicBezTo>
                  <a:cubicBezTo>
                    <a:pt x="0" y="67027"/>
                    <a:pt x="19307" y="86334"/>
                    <a:pt x="43167" y="86334"/>
                  </a:cubicBezTo>
                  <a:cubicBezTo>
                    <a:pt x="67027" y="86334"/>
                    <a:pt x="86152" y="66844"/>
                    <a:pt x="86152" y="43167"/>
                  </a:cubicBezTo>
                  <a:cubicBezTo>
                    <a:pt x="86334" y="19307"/>
                    <a:pt x="67027" y="0"/>
                    <a:pt x="43167" y="0"/>
                  </a:cubicBezTo>
                  <a:close/>
                </a:path>
              </a:pathLst>
            </a:custGeom>
            <a:solidFill>
              <a:srgbClr val="50E6FF"/>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B47259B-568E-4E50-B6E6-E341365E3F49}"/>
                </a:ext>
              </a:extLst>
            </p:cNvPr>
            <p:cNvSpPr/>
            <p:nvPr/>
          </p:nvSpPr>
          <p:spPr>
            <a:xfrm>
              <a:off x="8602439" y="3931315"/>
              <a:ext cx="53548" cy="40434"/>
            </a:xfrm>
            <a:custGeom>
              <a:avLst/>
              <a:gdLst>
                <a:gd name="connsiteX0" fmla="*/ 53549 w 53548"/>
                <a:gd name="connsiteY0" fmla="*/ 20217 h 40434"/>
                <a:gd name="connsiteX1" fmla="*/ 26774 w 53548"/>
                <a:gd name="connsiteY1" fmla="*/ 40435 h 40434"/>
                <a:gd name="connsiteX2" fmla="*/ 0 w 53548"/>
                <a:gd name="connsiteY2" fmla="*/ 20217 h 40434"/>
                <a:gd name="connsiteX3" fmla="*/ 26774 w 53548"/>
                <a:gd name="connsiteY3" fmla="*/ 0 h 40434"/>
                <a:gd name="connsiteX4" fmla="*/ 53549 w 53548"/>
                <a:gd name="connsiteY4" fmla="*/ 20217 h 4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48" h="40434">
                  <a:moveTo>
                    <a:pt x="53549" y="20217"/>
                  </a:moveTo>
                  <a:cubicBezTo>
                    <a:pt x="53549" y="31328"/>
                    <a:pt x="41527" y="40435"/>
                    <a:pt x="26774" y="40435"/>
                  </a:cubicBezTo>
                  <a:cubicBezTo>
                    <a:pt x="12021" y="40435"/>
                    <a:pt x="0" y="31328"/>
                    <a:pt x="0" y="20217"/>
                  </a:cubicBezTo>
                  <a:cubicBezTo>
                    <a:pt x="0" y="9107"/>
                    <a:pt x="12021" y="0"/>
                    <a:pt x="26774" y="0"/>
                  </a:cubicBezTo>
                  <a:cubicBezTo>
                    <a:pt x="41527" y="0"/>
                    <a:pt x="53549" y="8925"/>
                    <a:pt x="53549" y="20217"/>
                  </a:cubicBezTo>
                  <a:close/>
                </a:path>
              </a:pathLst>
            </a:custGeom>
            <a:solidFill>
              <a:srgbClr val="182A37"/>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C11BC10-6BD4-4635-89D0-6767AF4ED89C}"/>
                </a:ext>
              </a:extLst>
            </p:cNvPr>
            <p:cNvSpPr/>
            <p:nvPr/>
          </p:nvSpPr>
          <p:spPr>
            <a:xfrm>
              <a:off x="8777108" y="3931315"/>
              <a:ext cx="53549" cy="40437"/>
            </a:xfrm>
            <a:custGeom>
              <a:avLst/>
              <a:gdLst>
                <a:gd name="connsiteX0" fmla="*/ 53549 w 53549"/>
                <a:gd name="connsiteY0" fmla="*/ 20220 h 40437"/>
                <a:gd name="connsiteX1" fmla="*/ 26775 w 53549"/>
                <a:gd name="connsiteY1" fmla="*/ 40437 h 40437"/>
                <a:gd name="connsiteX2" fmla="*/ 0 w 53549"/>
                <a:gd name="connsiteY2" fmla="*/ 20220 h 40437"/>
                <a:gd name="connsiteX3" fmla="*/ 26775 w 53549"/>
                <a:gd name="connsiteY3" fmla="*/ 3 h 40437"/>
                <a:gd name="connsiteX4" fmla="*/ 53549 w 53549"/>
                <a:gd name="connsiteY4" fmla="*/ 20220 h 4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49" h="40437">
                  <a:moveTo>
                    <a:pt x="53549" y="20220"/>
                  </a:moveTo>
                  <a:cubicBezTo>
                    <a:pt x="53549" y="31331"/>
                    <a:pt x="41528" y="40437"/>
                    <a:pt x="26775" y="40437"/>
                  </a:cubicBezTo>
                  <a:cubicBezTo>
                    <a:pt x="12021" y="40437"/>
                    <a:pt x="0" y="31513"/>
                    <a:pt x="0" y="20220"/>
                  </a:cubicBezTo>
                  <a:cubicBezTo>
                    <a:pt x="0" y="9109"/>
                    <a:pt x="12021" y="3"/>
                    <a:pt x="26775" y="3"/>
                  </a:cubicBezTo>
                  <a:cubicBezTo>
                    <a:pt x="41528" y="-179"/>
                    <a:pt x="53549" y="8927"/>
                    <a:pt x="53549" y="20220"/>
                  </a:cubicBezTo>
                  <a:close/>
                </a:path>
              </a:pathLst>
            </a:custGeom>
            <a:solidFill>
              <a:srgbClr val="182A37"/>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7C1FA3E-CB0A-4864-B3BB-C9168E78EC42}"/>
                </a:ext>
              </a:extLst>
            </p:cNvPr>
            <p:cNvSpPr/>
            <p:nvPr/>
          </p:nvSpPr>
          <p:spPr>
            <a:xfrm>
              <a:off x="8608814" y="3763384"/>
              <a:ext cx="214923" cy="208366"/>
            </a:xfrm>
            <a:custGeom>
              <a:avLst/>
              <a:gdLst>
                <a:gd name="connsiteX0" fmla="*/ 107644 w 214923"/>
                <a:gd name="connsiteY0" fmla="*/ 0 h 208366"/>
                <a:gd name="connsiteX1" fmla="*/ 0 w 214923"/>
                <a:gd name="connsiteY1" fmla="*/ 107644 h 208366"/>
                <a:gd name="connsiteX2" fmla="*/ 0 w 214923"/>
                <a:gd name="connsiteY2" fmla="*/ 201445 h 208366"/>
                <a:gd name="connsiteX3" fmla="*/ 20217 w 214923"/>
                <a:gd name="connsiteY3" fmla="*/ 208366 h 208366"/>
                <a:gd name="connsiteX4" fmla="*/ 40435 w 214923"/>
                <a:gd name="connsiteY4" fmla="*/ 201445 h 208366"/>
                <a:gd name="connsiteX5" fmla="*/ 40435 w 214923"/>
                <a:gd name="connsiteY5" fmla="*/ 107644 h 208366"/>
                <a:gd name="connsiteX6" fmla="*/ 107462 w 214923"/>
                <a:gd name="connsiteY6" fmla="*/ 40617 h 208366"/>
                <a:gd name="connsiteX7" fmla="*/ 174489 w 214923"/>
                <a:gd name="connsiteY7" fmla="*/ 107644 h 208366"/>
                <a:gd name="connsiteX8" fmla="*/ 174489 w 214923"/>
                <a:gd name="connsiteY8" fmla="*/ 188149 h 208366"/>
                <a:gd name="connsiteX9" fmla="*/ 194706 w 214923"/>
                <a:gd name="connsiteY9" fmla="*/ 201627 h 208366"/>
                <a:gd name="connsiteX10" fmla="*/ 214923 w 214923"/>
                <a:gd name="connsiteY10" fmla="*/ 188149 h 208366"/>
                <a:gd name="connsiteX11" fmla="*/ 214923 w 214923"/>
                <a:gd name="connsiteY11" fmla="*/ 107644 h 208366"/>
                <a:gd name="connsiteX12" fmla="*/ 107644 w 214923"/>
                <a:gd name="connsiteY12" fmla="*/ 0 h 20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923" h="208366">
                  <a:moveTo>
                    <a:pt x="107644" y="0"/>
                  </a:moveTo>
                  <a:cubicBezTo>
                    <a:pt x="48267" y="0"/>
                    <a:pt x="0" y="48085"/>
                    <a:pt x="0" y="107644"/>
                  </a:cubicBezTo>
                  <a:lnTo>
                    <a:pt x="0" y="201445"/>
                  </a:lnTo>
                  <a:cubicBezTo>
                    <a:pt x="4918" y="205634"/>
                    <a:pt x="12021" y="208366"/>
                    <a:pt x="20217" y="208366"/>
                  </a:cubicBezTo>
                  <a:cubicBezTo>
                    <a:pt x="28414" y="208366"/>
                    <a:pt x="35335" y="205634"/>
                    <a:pt x="40435" y="201445"/>
                  </a:cubicBezTo>
                  <a:lnTo>
                    <a:pt x="40435" y="107644"/>
                  </a:lnTo>
                  <a:cubicBezTo>
                    <a:pt x="40435" y="70670"/>
                    <a:pt x="70670" y="40617"/>
                    <a:pt x="107462" y="40617"/>
                  </a:cubicBezTo>
                  <a:cubicBezTo>
                    <a:pt x="144436" y="40617"/>
                    <a:pt x="174489" y="70852"/>
                    <a:pt x="174489" y="107644"/>
                  </a:cubicBezTo>
                  <a:lnTo>
                    <a:pt x="174489" y="188149"/>
                  </a:lnTo>
                  <a:cubicBezTo>
                    <a:pt x="174489" y="195434"/>
                    <a:pt x="183413" y="201627"/>
                    <a:pt x="194706" y="201627"/>
                  </a:cubicBezTo>
                  <a:cubicBezTo>
                    <a:pt x="205817" y="201627"/>
                    <a:pt x="214923" y="195617"/>
                    <a:pt x="214923" y="188149"/>
                  </a:cubicBezTo>
                  <a:lnTo>
                    <a:pt x="214923" y="107644"/>
                  </a:lnTo>
                  <a:cubicBezTo>
                    <a:pt x="215105" y="48085"/>
                    <a:pt x="166839" y="0"/>
                    <a:pt x="107644" y="0"/>
                  </a:cubicBezTo>
                  <a:close/>
                </a:path>
              </a:pathLst>
            </a:custGeom>
            <a:solidFill>
              <a:srgbClr val="005696"/>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2EADEE6-AD8C-415D-B12C-F2819F789AC9}"/>
                </a:ext>
              </a:extLst>
            </p:cNvPr>
            <p:cNvSpPr/>
            <p:nvPr/>
          </p:nvSpPr>
          <p:spPr>
            <a:xfrm>
              <a:off x="8608628" y="3803790"/>
              <a:ext cx="100722" cy="167776"/>
            </a:xfrm>
            <a:custGeom>
              <a:avLst/>
              <a:gdLst>
                <a:gd name="connsiteX0" fmla="*/ 69212 w 100722"/>
                <a:gd name="connsiteY0" fmla="*/ 4944 h 167776"/>
                <a:gd name="connsiteX1" fmla="*/ 27139 w 100722"/>
                <a:gd name="connsiteY1" fmla="*/ 70150 h 167776"/>
                <a:gd name="connsiteX2" fmla="*/ 27139 w 100722"/>
                <a:gd name="connsiteY2" fmla="*/ 138998 h 167776"/>
                <a:gd name="connsiteX3" fmla="*/ 10200 w 100722"/>
                <a:gd name="connsiteY3" fmla="*/ 151930 h 167776"/>
                <a:gd name="connsiteX4" fmla="*/ 0 w 100722"/>
                <a:gd name="connsiteY4" fmla="*/ 147377 h 167776"/>
                <a:gd name="connsiteX5" fmla="*/ 0 w 100722"/>
                <a:gd name="connsiteY5" fmla="*/ 160855 h 167776"/>
                <a:gd name="connsiteX6" fmla="*/ 20218 w 100722"/>
                <a:gd name="connsiteY6" fmla="*/ 167776 h 167776"/>
                <a:gd name="connsiteX7" fmla="*/ 26957 w 100722"/>
                <a:gd name="connsiteY7" fmla="*/ 167048 h 167776"/>
                <a:gd name="connsiteX8" fmla="*/ 30964 w 100722"/>
                <a:gd name="connsiteY8" fmla="*/ 166137 h 167776"/>
                <a:gd name="connsiteX9" fmla="*/ 32785 w 100722"/>
                <a:gd name="connsiteY9" fmla="*/ 165408 h 167776"/>
                <a:gd name="connsiteX10" fmla="*/ 35335 w 100722"/>
                <a:gd name="connsiteY10" fmla="*/ 164133 h 167776"/>
                <a:gd name="connsiteX11" fmla="*/ 36610 w 100722"/>
                <a:gd name="connsiteY11" fmla="*/ 163405 h 167776"/>
                <a:gd name="connsiteX12" fmla="*/ 40252 w 100722"/>
                <a:gd name="connsiteY12" fmla="*/ 161037 h 167776"/>
                <a:gd name="connsiteX13" fmla="*/ 40252 w 100722"/>
                <a:gd name="connsiteY13" fmla="*/ 67418 h 167776"/>
                <a:gd name="connsiteX14" fmla="*/ 100722 w 100722"/>
                <a:gd name="connsiteY14" fmla="*/ 573 h 167776"/>
                <a:gd name="connsiteX15" fmla="*/ 69212 w 100722"/>
                <a:gd name="connsiteY15" fmla="*/ 4944 h 16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722" h="167776">
                  <a:moveTo>
                    <a:pt x="69212" y="4944"/>
                  </a:moveTo>
                  <a:cubicBezTo>
                    <a:pt x="43349" y="15872"/>
                    <a:pt x="27139" y="42101"/>
                    <a:pt x="27139" y="70150"/>
                  </a:cubicBezTo>
                  <a:lnTo>
                    <a:pt x="27139" y="138998"/>
                  </a:lnTo>
                  <a:cubicBezTo>
                    <a:pt x="27139" y="147741"/>
                    <a:pt x="18760" y="154298"/>
                    <a:pt x="10200" y="151930"/>
                  </a:cubicBezTo>
                  <a:cubicBezTo>
                    <a:pt x="6011" y="150837"/>
                    <a:pt x="2368" y="149380"/>
                    <a:pt x="0" y="147377"/>
                  </a:cubicBezTo>
                  <a:lnTo>
                    <a:pt x="0" y="160855"/>
                  </a:lnTo>
                  <a:cubicBezTo>
                    <a:pt x="4918" y="165044"/>
                    <a:pt x="12021" y="167776"/>
                    <a:pt x="20218" y="167776"/>
                  </a:cubicBezTo>
                  <a:cubicBezTo>
                    <a:pt x="22403" y="167776"/>
                    <a:pt x="24771" y="167594"/>
                    <a:pt x="26957" y="167048"/>
                  </a:cubicBezTo>
                  <a:cubicBezTo>
                    <a:pt x="28232" y="166866"/>
                    <a:pt x="29506" y="166501"/>
                    <a:pt x="30964" y="166137"/>
                  </a:cubicBezTo>
                  <a:cubicBezTo>
                    <a:pt x="31510" y="165955"/>
                    <a:pt x="32238" y="165772"/>
                    <a:pt x="32785" y="165408"/>
                  </a:cubicBezTo>
                  <a:cubicBezTo>
                    <a:pt x="33695" y="165044"/>
                    <a:pt x="34606" y="164680"/>
                    <a:pt x="35335" y="164133"/>
                  </a:cubicBezTo>
                  <a:cubicBezTo>
                    <a:pt x="35699" y="163951"/>
                    <a:pt x="36245" y="163769"/>
                    <a:pt x="36610" y="163405"/>
                  </a:cubicBezTo>
                  <a:cubicBezTo>
                    <a:pt x="37885" y="162676"/>
                    <a:pt x="38978" y="161765"/>
                    <a:pt x="40252" y="161037"/>
                  </a:cubicBezTo>
                  <a:lnTo>
                    <a:pt x="40252" y="67418"/>
                  </a:lnTo>
                  <a:cubicBezTo>
                    <a:pt x="40252" y="32629"/>
                    <a:pt x="66845" y="3851"/>
                    <a:pt x="100722" y="573"/>
                  </a:cubicBezTo>
                  <a:cubicBezTo>
                    <a:pt x="91069" y="-884"/>
                    <a:pt x="80323" y="391"/>
                    <a:pt x="69212" y="4944"/>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CF7FA0F1-C54A-4BEF-9499-84AE09575E8D}"/>
                </a:ext>
              </a:extLst>
            </p:cNvPr>
            <p:cNvSpPr/>
            <p:nvPr/>
          </p:nvSpPr>
          <p:spPr>
            <a:xfrm>
              <a:off x="8709719" y="3763384"/>
              <a:ext cx="114018" cy="208002"/>
            </a:xfrm>
            <a:custGeom>
              <a:avLst/>
              <a:gdLst>
                <a:gd name="connsiteX0" fmla="*/ 6739 w 114018"/>
                <a:gd name="connsiteY0" fmla="*/ 0 h 208002"/>
                <a:gd name="connsiteX1" fmla="*/ 0 w 114018"/>
                <a:gd name="connsiteY1" fmla="*/ 364 h 208002"/>
                <a:gd name="connsiteX2" fmla="*/ 100723 w 114018"/>
                <a:gd name="connsiteY2" fmla="*/ 107462 h 208002"/>
                <a:gd name="connsiteX3" fmla="*/ 100723 w 114018"/>
                <a:gd name="connsiteY3" fmla="*/ 179224 h 208002"/>
                <a:gd name="connsiteX4" fmla="*/ 83784 w 114018"/>
                <a:gd name="connsiteY4" fmla="*/ 192156 h 208002"/>
                <a:gd name="connsiteX5" fmla="*/ 73584 w 114018"/>
                <a:gd name="connsiteY5" fmla="*/ 187603 h 208002"/>
                <a:gd name="connsiteX6" fmla="*/ 73584 w 114018"/>
                <a:gd name="connsiteY6" fmla="*/ 201081 h 208002"/>
                <a:gd name="connsiteX7" fmla="*/ 93801 w 114018"/>
                <a:gd name="connsiteY7" fmla="*/ 208002 h 208002"/>
                <a:gd name="connsiteX8" fmla="*/ 114018 w 114018"/>
                <a:gd name="connsiteY8" fmla="*/ 201081 h 208002"/>
                <a:gd name="connsiteX9" fmla="*/ 114018 w 114018"/>
                <a:gd name="connsiteY9" fmla="*/ 107462 h 208002"/>
                <a:gd name="connsiteX10" fmla="*/ 6739 w 114018"/>
                <a:gd name="connsiteY10" fmla="*/ 0 h 20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018" h="208002">
                  <a:moveTo>
                    <a:pt x="6739" y="0"/>
                  </a:moveTo>
                  <a:cubicBezTo>
                    <a:pt x="4553" y="0"/>
                    <a:pt x="2185" y="182"/>
                    <a:pt x="0" y="364"/>
                  </a:cubicBezTo>
                  <a:cubicBezTo>
                    <a:pt x="56280" y="4007"/>
                    <a:pt x="100723" y="50453"/>
                    <a:pt x="100723" y="107462"/>
                  </a:cubicBezTo>
                  <a:lnTo>
                    <a:pt x="100723" y="179224"/>
                  </a:lnTo>
                  <a:cubicBezTo>
                    <a:pt x="100723" y="187967"/>
                    <a:pt x="92344" y="194524"/>
                    <a:pt x="83784" y="192156"/>
                  </a:cubicBezTo>
                  <a:cubicBezTo>
                    <a:pt x="79594" y="191063"/>
                    <a:pt x="75952" y="189606"/>
                    <a:pt x="73584" y="187603"/>
                  </a:cubicBezTo>
                  <a:lnTo>
                    <a:pt x="73584" y="201081"/>
                  </a:lnTo>
                  <a:cubicBezTo>
                    <a:pt x="78501" y="205270"/>
                    <a:pt x="85787" y="208002"/>
                    <a:pt x="93801" y="208002"/>
                  </a:cubicBezTo>
                  <a:cubicBezTo>
                    <a:pt x="101815" y="208002"/>
                    <a:pt x="108919" y="205270"/>
                    <a:pt x="114018" y="201081"/>
                  </a:cubicBezTo>
                  <a:lnTo>
                    <a:pt x="114018" y="107462"/>
                  </a:lnTo>
                  <a:cubicBezTo>
                    <a:pt x="114200" y="48085"/>
                    <a:pt x="65934" y="0"/>
                    <a:pt x="6739" y="0"/>
                  </a:cubicBezTo>
                  <a:close/>
                </a:path>
              </a:pathLst>
            </a:custGeom>
            <a:solidFill>
              <a:srgbClr val="004A82"/>
            </a:solidFill>
            <a:ln w="5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0" name="TextBox 49">
            <a:extLst>
              <a:ext uri="{FF2B5EF4-FFF2-40B4-BE49-F238E27FC236}">
                <a16:creationId xmlns:a16="http://schemas.microsoft.com/office/drawing/2014/main" id="{8C19A8F6-E444-4FD4-8205-648434D836F9}"/>
              </a:ext>
            </a:extLst>
          </p:cNvPr>
          <p:cNvSpPr txBox="1"/>
          <p:nvPr/>
        </p:nvSpPr>
        <p:spPr>
          <a:xfrm>
            <a:off x="6855915" y="4473394"/>
            <a:ext cx="5577170" cy="246221"/>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1000"/>
              </a:spcAft>
              <a:buClrTx/>
              <a:buSzTx/>
              <a:buFontTx/>
              <a:buNone/>
              <a:tabLst/>
              <a:defRPr/>
            </a:pPr>
            <a:r>
              <a:rPr lang="en-US" sz="1600" noProof="0" dirty="0">
                <a:solidFill>
                  <a:srgbClr val="000000"/>
                </a:solidFill>
                <a:latin typeface="Segoe UI Semibold"/>
              </a:rPr>
              <a:t>Efficient: </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Use our curated stacks</a:t>
            </a:r>
            <a:r>
              <a:rPr kumimoji="0" lang="en-US" sz="1600" b="0" i="0" u="none" strike="noStrike" kern="1200" cap="none" spc="0" normalizeH="0" noProof="0" dirty="0">
                <a:ln>
                  <a:noFill/>
                </a:ln>
                <a:solidFill>
                  <a:srgbClr val="000000"/>
                </a:solidFill>
                <a:effectLst/>
                <a:uLnTx/>
                <a:uFillTx/>
                <a:latin typeface="Segoe UI Semibold"/>
                <a:ea typeface="+mn-ea"/>
                <a:cs typeface="+mn-cs"/>
              </a:rPr>
              <a:t> to deliver more quickly</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71" name="nodes">
            <a:extLst>
              <a:ext uri="{FF2B5EF4-FFF2-40B4-BE49-F238E27FC236}">
                <a16:creationId xmlns:a16="http://schemas.microsoft.com/office/drawing/2014/main" id="{EC4DC30B-E380-444A-89DB-E9701884CE7A}"/>
              </a:ext>
              <a:ext uri="{C183D7F6-B498-43B3-948B-1728B52AA6E4}">
                <adec:decorative xmlns:adec="http://schemas.microsoft.com/office/drawing/2017/decorative" val="1"/>
              </a:ext>
            </a:extLst>
          </p:cNvPr>
          <p:cNvGrpSpPr>
            <a:grpSpLocks noChangeAspect="1"/>
          </p:cNvGrpSpPr>
          <p:nvPr/>
        </p:nvGrpSpPr>
        <p:grpSpPr bwMode="auto">
          <a:xfrm>
            <a:off x="6396072" y="3885924"/>
            <a:ext cx="326950" cy="325922"/>
            <a:chOff x="1016" y="765"/>
            <a:chExt cx="318" cy="317"/>
          </a:xfrm>
        </p:grpSpPr>
        <p:sp>
          <p:nvSpPr>
            <p:cNvPr id="72" name="AutoShape 3">
              <a:extLst>
                <a:ext uri="{FF2B5EF4-FFF2-40B4-BE49-F238E27FC236}">
                  <a16:creationId xmlns:a16="http://schemas.microsoft.com/office/drawing/2014/main" id="{B5C9D6F3-0741-442E-946F-58A6FD53C0D0}"/>
                </a:ext>
                <a:ext uri="{C183D7F6-B498-43B3-948B-1728B52AA6E4}">
                  <adec:decorative xmlns:adec="http://schemas.microsoft.com/office/drawing/2017/decorative" val="1"/>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5">
              <a:extLst>
                <a:ext uri="{FF2B5EF4-FFF2-40B4-BE49-F238E27FC236}">
                  <a16:creationId xmlns:a16="http://schemas.microsoft.com/office/drawing/2014/main" id="{04733FFC-CB52-4361-A067-96D2772D1414}"/>
                </a:ext>
                <a:ext uri="{C183D7F6-B498-43B3-948B-1728B52AA6E4}">
                  <adec:decorative xmlns:adec="http://schemas.microsoft.com/office/drawing/2017/decorative" val="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Freeform 6">
              <a:extLst>
                <a:ext uri="{FF2B5EF4-FFF2-40B4-BE49-F238E27FC236}">
                  <a16:creationId xmlns:a16="http://schemas.microsoft.com/office/drawing/2014/main" id="{346CB020-B486-4EFB-ADA9-E144DCECEB59}"/>
                </a:ext>
                <a:ext uri="{C183D7F6-B498-43B3-948B-1728B52AA6E4}">
                  <adec:decorative xmlns:adec="http://schemas.microsoft.com/office/drawing/2017/decorative" val="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Freeform 7">
              <a:extLst>
                <a:ext uri="{FF2B5EF4-FFF2-40B4-BE49-F238E27FC236}">
                  <a16:creationId xmlns:a16="http://schemas.microsoft.com/office/drawing/2014/main" id="{98341D76-07FD-4547-A91D-BAA0868A4708}"/>
                </a:ext>
                <a:ext uri="{C183D7F6-B498-43B3-948B-1728B52AA6E4}">
                  <adec:decorative xmlns:adec="http://schemas.microsoft.com/office/drawing/2017/decorative" val="1"/>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Freeform 8">
              <a:extLst>
                <a:ext uri="{FF2B5EF4-FFF2-40B4-BE49-F238E27FC236}">
                  <a16:creationId xmlns:a16="http://schemas.microsoft.com/office/drawing/2014/main" id="{7072BC88-2D32-4996-9F9F-0E2CA93D1E57}"/>
                </a:ext>
                <a:ext uri="{C183D7F6-B498-43B3-948B-1728B52AA6E4}">
                  <adec:decorative xmlns:adec="http://schemas.microsoft.com/office/drawing/2017/decorative" val="1"/>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Freeform 9">
              <a:extLst>
                <a:ext uri="{FF2B5EF4-FFF2-40B4-BE49-F238E27FC236}">
                  <a16:creationId xmlns:a16="http://schemas.microsoft.com/office/drawing/2014/main" id="{32A36EDF-87EA-4098-8DD3-F46FE9B4FB97}"/>
                </a:ext>
                <a:ext uri="{C183D7F6-B498-43B3-948B-1728B52AA6E4}">
                  <adec:decorative xmlns:adec="http://schemas.microsoft.com/office/drawing/2017/decorative" val="1"/>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Freeform 10">
              <a:extLst>
                <a:ext uri="{FF2B5EF4-FFF2-40B4-BE49-F238E27FC236}">
                  <a16:creationId xmlns:a16="http://schemas.microsoft.com/office/drawing/2014/main" id="{C65FAC29-B897-45BC-ABE9-C3F5D3048EB1}"/>
                </a:ext>
                <a:ext uri="{C183D7F6-B498-43B3-948B-1728B52AA6E4}">
                  <adec:decorative xmlns:adec="http://schemas.microsoft.com/office/drawing/2017/decorative" val="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Oval 11">
              <a:extLst>
                <a:ext uri="{FF2B5EF4-FFF2-40B4-BE49-F238E27FC236}">
                  <a16:creationId xmlns:a16="http://schemas.microsoft.com/office/drawing/2014/main" id="{6B599973-5DD0-4BF1-B1E4-E42A0CB00179}"/>
                </a:ext>
                <a:ext uri="{C183D7F6-B498-43B3-948B-1728B52AA6E4}">
                  <adec:decorative xmlns:adec="http://schemas.microsoft.com/office/drawing/2017/decorative" val="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Oval 12">
              <a:extLst>
                <a:ext uri="{FF2B5EF4-FFF2-40B4-BE49-F238E27FC236}">
                  <a16:creationId xmlns:a16="http://schemas.microsoft.com/office/drawing/2014/main" id="{CEADFCEE-9EF4-4DF3-A55D-B7D1962AB6DD}"/>
                </a:ext>
                <a:ext uri="{C183D7F6-B498-43B3-948B-1728B52AA6E4}">
                  <adec:decorative xmlns:adec="http://schemas.microsoft.com/office/drawing/2017/decorative" val="1"/>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Oval 13">
              <a:extLst>
                <a:ext uri="{FF2B5EF4-FFF2-40B4-BE49-F238E27FC236}">
                  <a16:creationId xmlns:a16="http://schemas.microsoft.com/office/drawing/2014/main" id="{0ABA81D8-34A2-469A-8ED7-684099E3349F}"/>
                </a:ext>
                <a:ext uri="{C183D7F6-B498-43B3-948B-1728B52AA6E4}">
                  <adec:decorative xmlns:adec="http://schemas.microsoft.com/office/drawing/2017/decorative" val="1"/>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Oval 14">
              <a:extLst>
                <a:ext uri="{FF2B5EF4-FFF2-40B4-BE49-F238E27FC236}">
                  <a16:creationId xmlns:a16="http://schemas.microsoft.com/office/drawing/2014/main" id="{DFA3E914-8A9F-479D-B355-A75D363A6CC1}"/>
                </a:ext>
                <a:ext uri="{C183D7F6-B498-43B3-948B-1728B52AA6E4}">
                  <adec:decorative xmlns:adec="http://schemas.microsoft.com/office/drawing/2017/decorative" val="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15">
              <a:extLst>
                <a:ext uri="{FF2B5EF4-FFF2-40B4-BE49-F238E27FC236}">
                  <a16:creationId xmlns:a16="http://schemas.microsoft.com/office/drawing/2014/main" id="{78B8385B-AA30-456C-9573-F3A51E8DEE0A}"/>
                </a:ext>
                <a:ext uri="{C183D7F6-B498-43B3-948B-1728B52AA6E4}">
                  <adec:decorative xmlns:adec="http://schemas.microsoft.com/office/drawing/2017/decorative" val="1"/>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16">
              <a:extLst>
                <a:ext uri="{FF2B5EF4-FFF2-40B4-BE49-F238E27FC236}">
                  <a16:creationId xmlns:a16="http://schemas.microsoft.com/office/drawing/2014/main" id="{FFC8D0BF-5AC5-4D34-A95F-F2B79270282B}"/>
                </a:ext>
                <a:ext uri="{C183D7F6-B498-43B3-948B-1728B52AA6E4}">
                  <adec:decorative xmlns:adec="http://schemas.microsoft.com/office/drawing/2017/decorative" val="1"/>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17">
              <a:extLst>
                <a:ext uri="{FF2B5EF4-FFF2-40B4-BE49-F238E27FC236}">
                  <a16:creationId xmlns:a16="http://schemas.microsoft.com/office/drawing/2014/main" id="{BBD9A4F0-A277-4ECE-AB4B-EE71097327F9}"/>
                </a:ext>
                <a:ext uri="{C183D7F6-B498-43B3-948B-1728B52AA6E4}">
                  <adec:decorative xmlns:adec="http://schemas.microsoft.com/office/drawing/2017/decorative" val="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Oval 18">
              <a:extLst>
                <a:ext uri="{FF2B5EF4-FFF2-40B4-BE49-F238E27FC236}">
                  <a16:creationId xmlns:a16="http://schemas.microsoft.com/office/drawing/2014/main" id="{CE37E9F7-C280-4B07-AB34-90EB457B941A}"/>
                </a:ext>
                <a:ext uri="{C183D7F6-B498-43B3-948B-1728B52AA6E4}">
                  <adec:decorative xmlns:adec="http://schemas.microsoft.com/office/drawing/2017/decorative" val="1"/>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6" name="Graphic 5">
            <a:extLst>
              <a:ext uri="{FF2B5EF4-FFF2-40B4-BE49-F238E27FC236}">
                <a16:creationId xmlns:a16="http://schemas.microsoft.com/office/drawing/2014/main" id="{B2E6346F-5F9B-F08D-A848-B2EA5BB3D16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6211028" y="769183"/>
            <a:ext cx="646840" cy="646840"/>
          </a:xfrm>
          <a:prstGeom prst="rect">
            <a:avLst/>
          </a:prstGeom>
        </p:spPr>
      </p:pic>
      <p:sp>
        <p:nvSpPr>
          <p:cNvPr id="14" name="TextBox 13">
            <a:extLst>
              <a:ext uri="{FF2B5EF4-FFF2-40B4-BE49-F238E27FC236}">
                <a16:creationId xmlns:a16="http://schemas.microsoft.com/office/drawing/2014/main" id="{B8B75301-014E-BF55-DCF9-EAAFFDDAC737}"/>
              </a:ext>
            </a:extLst>
          </p:cNvPr>
          <p:cNvSpPr txBox="1"/>
          <p:nvPr/>
        </p:nvSpPr>
        <p:spPr>
          <a:xfrm>
            <a:off x="6831529" y="5748889"/>
            <a:ext cx="5577170" cy="246221"/>
          </a:xfrm>
          <a:prstGeom prst="rect">
            <a:avLst/>
          </a:prstGeom>
          <a:noFill/>
        </p:spPr>
        <p:txBody>
          <a:bodyPr wrap="square" lIns="0" tIns="0" rIns="0" bIns="0" rtlCol="0" anchor="t">
            <a:spAutoFit/>
          </a:bodyPr>
          <a:lstStyle/>
          <a:p>
            <a:pPr lvl="0" defTabSz="914192">
              <a:defRPr/>
            </a:pPr>
            <a:r>
              <a:rPr lang="en-US" sz="1600" dirty="0">
                <a:latin typeface="+mj-lt"/>
              </a:rPr>
              <a:t>Integrated: Built-in Dapr, KEDA, and Envoy</a:t>
            </a:r>
            <a:endParaRPr lang="en-US" sz="1600" dirty="0">
              <a:solidFill>
                <a:srgbClr val="000000"/>
              </a:solidFill>
              <a:latin typeface="+mj-lt"/>
            </a:endParaRPr>
          </a:p>
        </p:txBody>
      </p:sp>
      <p:sp>
        <p:nvSpPr>
          <p:cNvPr id="7" name="Graphic 343">
            <a:extLst>
              <a:ext uri="{FF2B5EF4-FFF2-40B4-BE49-F238E27FC236}">
                <a16:creationId xmlns:a16="http://schemas.microsoft.com/office/drawing/2014/main" id="{A535000F-FDB9-A26F-DD59-D86C618A0CC6}"/>
              </a:ext>
              <a:ext uri="{C183D7F6-B498-43B3-948B-1728B52AA6E4}">
                <adec:decorative xmlns:adec="http://schemas.microsoft.com/office/drawing/2017/decorative" val="1"/>
              </a:ext>
            </a:extLst>
          </p:cNvPr>
          <p:cNvSpPr/>
          <p:nvPr/>
        </p:nvSpPr>
        <p:spPr>
          <a:xfrm>
            <a:off x="6382965" y="5728544"/>
            <a:ext cx="272404" cy="271414"/>
          </a:xfrm>
          <a:custGeom>
            <a:avLst/>
            <a:gdLst>
              <a:gd name="connsiteX0" fmla="*/ 137160 w 365760"/>
              <a:gd name="connsiteY0" fmla="*/ 68580 h 365760"/>
              <a:gd name="connsiteX1" fmla="*/ 80010 w 365760"/>
              <a:gd name="connsiteY1" fmla="*/ 136212 h 365760"/>
              <a:gd name="connsiteX2" fmla="*/ 80010 w 365760"/>
              <a:gd name="connsiteY2" fmla="*/ 229549 h 365760"/>
              <a:gd name="connsiteX3" fmla="*/ 137160 w 365760"/>
              <a:gd name="connsiteY3" fmla="*/ 297180 h 365760"/>
              <a:gd name="connsiteX4" fmla="*/ 68580 w 365760"/>
              <a:gd name="connsiteY4" fmla="*/ 365760 h 365760"/>
              <a:gd name="connsiteX5" fmla="*/ 0 w 365760"/>
              <a:gd name="connsiteY5" fmla="*/ 297180 h 365760"/>
              <a:gd name="connsiteX6" fmla="*/ 57150 w 365760"/>
              <a:gd name="connsiteY6" fmla="*/ 229549 h 365760"/>
              <a:gd name="connsiteX7" fmla="*/ 57150 w 365760"/>
              <a:gd name="connsiteY7" fmla="*/ 136212 h 365760"/>
              <a:gd name="connsiteX8" fmla="*/ 0 w 365760"/>
              <a:gd name="connsiteY8" fmla="*/ 68580 h 365760"/>
              <a:gd name="connsiteX9" fmla="*/ 68580 w 365760"/>
              <a:gd name="connsiteY9" fmla="*/ 0 h 365760"/>
              <a:gd name="connsiteX10" fmla="*/ 137160 w 365760"/>
              <a:gd name="connsiteY10" fmla="*/ 68580 h 365760"/>
              <a:gd name="connsiteX11" fmla="*/ 225253 w 365760"/>
              <a:gd name="connsiteY11" fmla="*/ 110952 h 365760"/>
              <a:gd name="connsiteX12" fmla="*/ 209087 w 365760"/>
              <a:gd name="connsiteY12" fmla="*/ 110952 h 365760"/>
              <a:gd name="connsiteX13" fmla="*/ 163368 w 365760"/>
              <a:gd name="connsiteY13" fmla="*/ 65232 h 365760"/>
              <a:gd name="connsiteX14" fmla="*/ 163368 w 365760"/>
              <a:gd name="connsiteY14" fmla="*/ 49068 h 365760"/>
              <a:gd name="connsiteX15" fmla="*/ 209087 w 365760"/>
              <a:gd name="connsiteY15" fmla="*/ 3348 h 365760"/>
              <a:gd name="connsiteX16" fmla="*/ 225253 w 365760"/>
              <a:gd name="connsiteY16" fmla="*/ 3348 h 365760"/>
              <a:gd name="connsiteX17" fmla="*/ 225253 w 365760"/>
              <a:gd name="connsiteY17" fmla="*/ 19512 h 365760"/>
              <a:gd name="connsiteX18" fmla="*/ 199044 w 365760"/>
              <a:gd name="connsiteY18" fmla="*/ 45720 h 365760"/>
              <a:gd name="connsiteX19" fmla="*/ 240030 w 365760"/>
              <a:gd name="connsiteY19" fmla="*/ 45720 h 365760"/>
              <a:gd name="connsiteX20" fmla="*/ 320040 w 365760"/>
              <a:gd name="connsiteY20" fmla="*/ 125730 h 365760"/>
              <a:gd name="connsiteX21" fmla="*/ 320040 w 365760"/>
              <a:gd name="connsiteY21" fmla="*/ 232502 h 365760"/>
              <a:gd name="connsiteX22" fmla="*/ 365760 w 365760"/>
              <a:gd name="connsiteY22" fmla="*/ 297180 h 365760"/>
              <a:gd name="connsiteX23" fmla="*/ 297180 w 365760"/>
              <a:gd name="connsiteY23" fmla="*/ 365760 h 365760"/>
              <a:gd name="connsiteX24" fmla="*/ 228600 w 365760"/>
              <a:gd name="connsiteY24" fmla="*/ 297180 h 365760"/>
              <a:gd name="connsiteX25" fmla="*/ 297180 w 365760"/>
              <a:gd name="connsiteY25" fmla="*/ 228600 h 365760"/>
              <a:gd name="connsiteX26" fmla="*/ 297180 w 365760"/>
              <a:gd name="connsiteY26" fmla="*/ 125730 h 365760"/>
              <a:gd name="connsiteX27" fmla="*/ 240030 w 365760"/>
              <a:gd name="connsiteY27" fmla="*/ 68580 h 365760"/>
              <a:gd name="connsiteX28" fmla="*/ 199044 w 365760"/>
              <a:gd name="connsiteY28" fmla="*/ 68580 h 365760"/>
              <a:gd name="connsiteX29" fmla="*/ 225253 w 365760"/>
              <a:gd name="connsiteY29" fmla="*/ 94788 h 365760"/>
              <a:gd name="connsiteX30" fmla="*/ 225253 w 365760"/>
              <a:gd name="connsiteY30" fmla="*/ 11095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0" h="365760">
                <a:moveTo>
                  <a:pt x="137160" y="68580"/>
                </a:moveTo>
                <a:cubicBezTo>
                  <a:pt x="137160" y="102561"/>
                  <a:pt x="112445" y="130770"/>
                  <a:pt x="80010" y="136212"/>
                </a:cubicBezTo>
                <a:lnTo>
                  <a:pt x="80010" y="229549"/>
                </a:lnTo>
                <a:cubicBezTo>
                  <a:pt x="112445" y="234989"/>
                  <a:pt x="137160" y="263199"/>
                  <a:pt x="137160" y="297180"/>
                </a:cubicBezTo>
                <a:cubicBezTo>
                  <a:pt x="137160" y="335057"/>
                  <a:pt x="106456" y="365760"/>
                  <a:pt x="68580" y="365760"/>
                </a:cubicBezTo>
                <a:cubicBezTo>
                  <a:pt x="30704" y="365760"/>
                  <a:pt x="0" y="335057"/>
                  <a:pt x="0" y="297180"/>
                </a:cubicBezTo>
                <a:cubicBezTo>
                  <a:pt x="0" y="263199"/>
                  <a:pt x="24715" y="234989"/>
                  <a:pt x="57150" y="229549"/>
                </a:cubicBezTo>
                <a:lnTo>
                  <a:pt x="57150" y="136212"/>
                </a:lnTo>
                <a:cubicBezTo>
                  <a:pt x="24715" y="130770"/>
                  <a:pt x="0" y="102561"/>
                  <a:pt x="0" y="68580"/>
                </a:cubicBezTo>
                <a:cubicBezTo>
                  <a:pt x="0" y="30704"/>
                  <a:pt x="30704" y="0"/>
                  <a:pt x="68580" y="0"/>
                </a:cubicBezTo>
                <a:cubicBezTo>
                  <a:pt x="106456" y="0"/>
                  <a:pt x="137160" y="30704"/>
                  <a:pt x="137160" y="68580"/>
                </a:cubicBezTo>
                <a:close/>
                <a:moveTo>
                  <a:pt x="225253" y="110952"/>
                </a:moveTo>
                <a:cubicBezTo>
                  <a:pt x="220789" y="115416"/>
                  <a:pt x="213551" y="115416"/>
                  <a:pt x="209087" y="110952"/>
                </a:cubicBezTo>
                <a:lnTo>
                  <a:pt x="163368" y="65232"/>
                </a:lnTo>
                <a:cubicBezTo>
                  <a:pt x="158904" y="60769"/>
                  <a:pt x="158904" y="53532"/>
                  <a:pt x="163368" y="49068"/>
                </a:cubicBezTo>
                <a:lnTo>
                  <a:pt x="209087" y="3348"/>
                </a:lnTo>
                <a:cubicBezTo>
                  <a:pt x="213551" y="-1116"/>
                  <a:pt x="220789" y="-1116"/>
                  <a:pt x="225253" y="3348"/>
                </a:cubicBezTo>
                <a:cubicBezTo>
                  <a:pt x="229716" y="7812"/>
                  <a:pt x="229716" y="15049"/>
                  <a:pt x="225253" y="19512"/>
                </a:cubicBezTo>
                <a:lnTo>
                  <a:pt x="199044" y="45720"/>
                </a:lnTo>
                <a:lnTo>
                  <a:pt x="240030" y="45720"/>
                </a:lnTo>
                <a:cubicBezTo>
                  <a:pt x="284218" y="45720"/>
                  <a:pt x="320040" y="81542"/>
                  <a:pt x="320040" y="125730"/>
                </a:cubicBezTo>
                <a:lnTo>
                  <a:pt x="320040" y="232502"/>
                </a:lnTo>
                <a:cubicBezTo>
                  <a:pt x="346676" y="241916"/>
                  <a:pt x="365760" y="267320"/>
                  <a:pt x="365760" y="297180"/>
                </a:cubicBezTo>
                <a:cubicBezTo>
                  <a:pt x="365760" y="335057"/>
                  <a:pt x="335057" y="365760"/>
                  <a:pt x="297180" y="365760"/>
                </a:cubicBezTo>
                <a:cubicBezTo>
                  <a:pt x="259303" y="365760"/>
                  <a:pt x="228600" y="335057"/>
                  <a:pt x="228600" y="297180"/>
                </a:cubicBezTo>
                <a:cubicBezTo>
                  <a:pt x="228600" y="259303"/>
                  <a:pt x="259303" y="228600"/>
                  <a:pt x="297180" y="228600"/>
                </a:cubicBezTo>
                <a:lnTo>
                  <a:pt x="297180" y="125730"/>
                </a:lnTo>
                <a:cubicBezTo>
                  <a:pt x="297180" y="94167"/>
                  <a:pt x="271593" y="68580"/>
                  <a:pt x="240030" y="68580"/>
                </a:cubicBezTo>
                <a:lnTo>
                  <a:pt x="199044" y="68580"/>
                </a:lnTo>
                <a:lnTo>
                  <a:pt x="225253" y="94788"/>
                </a:lnTo>
                <a:cubicBezTo>
                  <a:pt x="229716" y="99252"/>
                  <a:pt x="229716" y="106489"/>
                  <a:pt x="225253" y="110952"/>
                </a:cubicBezTo>
                <a:close/>
              </a:path>
            </a:pathLst>
          </a:custGeom>
          <a:solidFill>
            <a:srgbClr val="0069B8"/>
          </a:solidFill>
          <a:ln>
            <a:solidFill>
              <a:srgbClr val="50E6FF"/>
            </a:solidFill>
          </a:ln>
          <a:effectLst>
            <a:outerShdw blurRad="63500" dist="63500" dir="2700000" algn="ctr" rotWithShape="0">
              <a:schemeClr val="bg1">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dirty="0">
              <a:gradFill flip="none" rotWithShape="1">
                <a:gsLst>
                  <a:gs pos="1629">
                    <a:srgbClr val="2F2F2F"/>
                  </a:gs>
                  <a:gs pos="39000">
                    <a:srgbClr val="2F2F2F"/>
                  </a:gs>
                </a:gsLst>
                <a:lin ang="2700000" scaled="1"/>
                <a:tileRect/>
              </a:gradFill>
              <a:latin typeface="Segoe UI Semibold"/>
            </a:endParaRPr>
          </a:p>
        </p:txBody>
      </p:sp>
      <p:grpSp>
        <p:nvGrpSpPr>
          <p:cNvPr id="12" name="Group 11">
            <a:extLst>
              <a:ext uri="{FF2B5EF4-FFF2-40B4-BE49-F238E27FC236}">
                <a16:creationId xmlns:a16="http://schemas.microsoft.com/office/drawing/2014/main" id="{F5F4C681-5413-4DB2-DE06-48E46B63423A}"/>
              </a:ext>
              <a:ext uri="{C183D7F6-B498-43B3-948B-1728B52AA6E4}">
                <adec:decorative xmlns:adec="http://schemas.microsoft.com/office/drawing/2017/decorative" val="1"/>
              </a:ext>
            </a:extLst>
          </p:cNvPr>
          <p:cNvGrpSpPr/>
          <p:nvPr/>
        </p:nvGrpSpPr>
        <p:grpSpPr>
          <a:xfrm>
            <a:off x="115909" y="912668"/>
            <a:ext cx="5035641" cy="3356257"/>
            <a:chOff x="115909" y="912668"/>
            <a:chExt cx="5035641" cy="3356257"/>
          </a:xfrm>
        </p:grpSpPr>
        <p:pic>
          <p:nvPicPr>
            <p:cNvPr id="9" name="Picture 8">
              <a:extLst>
                <a:ext uri="{FF2B5EF4-FFF2-40B4-BE49-F238E27FC236}">
                  <a16:creationId xmlns:a16="http://schemas.microsoft.com/office/drawing/2014/main" id="{11FAA3BF-B619-4341-069D-6E0B37C9AF48}"/>
                </a:ext>
              </a:extLst>
            </p:cNvPr>
            <p:cNvPicPr>
              <a:picLocks noChangeAspect="1"/>
            </p:cNvPicPr>
            <p:nvPr/>
          </p:nvPicPr>
          <p:blipFill rotWithShape="1">
            <a:blip r:embed="rId8">
              <a:extLst>
                <a:ext uri="{28A0092B-C50C-407E-A947-70E740481C1C}">
                  <a14:useLocalDpi xmlns:a14="http://schemas.microsoft.com/office/drawing/2010/main"/>
                </a:ext>
              </a:extLst>
            </a:blip>
            <a:srcRect l="737" r="9468" b="6361"/>
            <a:stretch/>
          </p:blipFill>
          <p:spPr>
            <a:xfrm>
              <a:off x="115909" y="961721"/>
              <a:ext cx="5035639" cy="3307204"/>
            </a:xfrm>
            <a:prstGeom prst="rect">
              <a:avLst/>
            </a:prstGeom>
          </p:spPr>
        </p:pic>
        <p:pic>
          <p:nvPicPr>
            <p:cNvPr id="11" name="Picture 10">
              <a:extLst>
                <a:ext uri="{FF2B5EF4-FFF2-40B4-BE49-F238E27FC236}">
                  <a16:creationId xmlns:a16="http://schemas.microsoft.com/office/drawing/2014/main" id="{AEF8BA37-6870-638D-019E-C9F55FEC0144}"/>
                </a:ext>
              </a:extLst>
            </p:cNvPr>
            <p:cNvPicPr>
              <a:picLocks noChangeAspect="1"/>
            </p:cNvPicPr>
            <p:nvPr/>
          </p:nvPicPr>
          <p:blipFill>
            <a:blip r:embed="rId9"/>
            <a:stretch>
              <a:fillRect/>
            </a:stretch>
          </p:blipFill>
          <p:spPr>
            <a:xfrm>
              <a:off x="115910" y="912668"/>
              <a:ext cx="5035640" cy="397719"/>
            </a:xfrm>
            <a:prstGeom prst="rect">
              <a:avLst/>
            </a:prstGeom>
          </p:spPr>
        </p:pic>
      </p:grpSp>
    </p:spTree>
    <p:extLst>
      <p:ext uri="{BB962C8B-B14F-4D97-AF65-F5344CB8AC3E}">
        <p14:creationId xmlns:p14="http://schemas.microsoft.com/office/powerpoint/2010/main" val="271990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1005E76C-C1AB-4C63-FB12-D1A6CA42C197}"/>
              </a:ext>
            </a:extLst>
          </p:cNvPr>
          <p:cNvSpPr txBox="1">
            <a:spLocks noGrp="1"/>
          </p:cNvSpPr>
          <p:nvPr>
            <p:ph type="title" idx="4294967295"/>
          </p:nvPr>
        </p:nvSpPr>
        <p:spPr>
          <a:xfrm>
            <a:off x="2047166" y="909625"/>
            <a:ext cx="9294314"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600" b="0" i="0" u="none" strike="noStrike" kern="1200" cap="none" spc="0" normalizeH="0" baseline="0" noProof="0" dirty="0">
                <a:ln w="3175">
                  <a:noFill/>
                </a:ln>
                <a:solidFill>
                  <a:schemeClr val="tx2"/>
                </a:solidFill>
                <a:effectLst/>
                <a:uLnTx/>
                <a:uFillTx/>
                <a:latin typeface="Segoe UI Semibold" panose="020B0502040204020203" pitchFamily="34" charset="0"/>
                <a:ea typeface="+mn-ea"/>
                <a:cs typeface="Segoe UI" pitchFamily="34" charset="0"/>
              </a:rPr>
              <a:t>Azure Cosmos DB</a:t>
            </a:r>
            <a:endParaRPr kumimoji="0" lang="af-ZA" sz="3600" b="0" i="0" u="none" strike="noStrike" kern="1200" cap="none" spc="-50" normalizeH="0" baseline="0" noProof="0" dirty="0">
              <a:ln w="3175">
                <a:noFill/>
              </a:ln>
              <a:solidFill>
                <a:schemeClr val="tx2"/>
              </a:solidFill>
              <a:effectLst/>
              <a:uLnTx/>
              <a:uFillTx/>
              <a:latin typeface="Segoe UI Semibold"/>
              <a:ea typeface="+mn-ea"/>
              <a:cs typeface="Segoe UI"/>
            </a:endParaRP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af-ZA" sz="3600" b="0" i="0" u="none" strike="noStrike" kern="1200" cap="none" spc="-50" normalizeH="0" baseline="0" noProof="0" dirty="0">
              <a:ln w="3175">
                <a:noFill/>
              </a:ln>
              <a:solidFill>
                <a:schemeClr val="tx2"/>
              </a:solidFill>
              <a:effectLst/>
              <a:uLnTx/>
              <a:uFillTx/>
              <a:latin typeface="Segoe UI Semibold"/>
              <a:ea typeface="+mn-ea"/>
              <a:cs typeface="Segoe UI"/>
            </a:endParaRPr>
          </a:p>
        </p:txBody>
      </p:sp>
      <p:sp>
        <p:nvSpPr>
          <p:cNvPr id="17" name="Текст 54">
            <a:extLst>
              <a:ext uri="{FF2B5EF4-FFF2-40B4-BE49-F238E27FC236}">
                <a16:creationId xmlns:a16="http://schemas.microsoft.com/office/drawing/2014/main" id="{B5D3F3DC-EB71-143A-1BC3-E86FCD2CDD23}"/>
              </a:ext>
            </a:extLst>
          </p:cNvPr>
          <p:cNvSpPr txBox="1">
            <a:spLocks/>
          </p:cNvSpPr>
          <p:nvPr/>
        </p:nvSpPr>
        <p:spPr>
          <a:xfrm>
            <a:off x="2047473" y="1519781"/>
            <a:ext cx="9309311" cy="369332"/>
          </a:xfrm>
          <a:prstGeom prst="rect">
            <a:avLst/>
          </a:prstGeom>
        </p:spPr>
        <p:txBody>
          <a:bodyPr vert="horz" wrap="square" lIns="9144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kumimoji="0" lang="en-US" sz="2400" b="0" u="none" strike="noStrike" cap="none" spc="0" normalizeH="0" baseline="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panose="020B0502040204020203" pitchFamily="34" charset="0"/>
              </a:rPr>
              <a:t>Develop AI-powered apps at any scale</a:t>
            </a:r>
          </a:p>
        </p:txBody>
      </p:sp>
      <p:cxnSp>
        <p:nvCxnSpPr>
          <p:cNvPr id="88" name="Straight Connector 87">
            <a:extLst>
              <a:ext uri="{FF2B5EF4-FFF2-40B4-BE49-F238E27FC236}">
                <a16:creationId xmlns:a16="http://schemas.microsoft.com/office/drawing/2014/main" id="{151D0B10-A24D-1D59-83E7-83D060F41E17}"/>
              </a:ext>
              <a:ext uri="{C183D7F6-B498-43B3-948B-1728B52AA6E4}">
                <adec:decorative xmlns:adec="http://schemas.microsoft.com/office/drawing/2017/decorative" val="1"/>
              </a:ext>
            </a:extLst>
          </p:cNvPr>
          <p:cNvCxnSpPr>
            <a:cxnSpLocks/>
          </p:cNvCxnSpPr>
          <p:nvPr/>
        </p:nvCxnSpPr>
        <p:spPr>
          <a:xfrm>
            <a:off x="1705749" y="924740"/>
            <a:ext cx="0" cy="964373"/>
          </a:xfrm>
          <a:prstGeom prst="line">
            <a:avLst/>
          </a:prstGeom>
          <a:ln>
            <a:solidFill>
              <a:schemeClr val="tx1">
                <a:lumMod val="50000"/>
                <a:alpha val="52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B7A7227-6FCA-700A-4944-AB4C9A4ADE5B}"/>
              </a:ext>
              <a:ext uri="{C183D7F6-B498-43B3-948B-1728B52AA6E4}">
                <adec:decorative xmlns:adec="http://schemas.microsoft.com/office/drawing/2017/decorative" val="1"/>
              </a:ext>
            </a:extLst>
          </p:cNvPr>
          <p:cNvGrpSpPr/>
          <p:nvPr/>
        </p:nvGrpSpPr>
        <p:grpSpPr>
          <a:xfrm>
            <a:off x="573817" y="2473540"/>
            <a:ext cx="11043695" cy="3502853"/>
            <a:chOff x="573817" y="2473540"/>
            <a:chExt cx="11043695" cy="3502853"/>
          </a:xfrm>
        </p:grpSpPr>
        <p:sp>
          <p:nvSpPr>
            <p:cNvPr id="26" name="Rounded Rectangle 13">
              <a:extLst>
                <a:ext uri="{FF2B5EF4-FFF2-40B4-BE49-F238E27FC236}">
                  <a16:creationId xmlns:a16="http://schemas.microsoft.com/office/drawing/2014/main" id="{03FF652E-8318-585C-8AE6-F131250B2A8B}"/>
                </a:ext>
                <a:ext uri="{C183D7F6-B498-43B3-948B-1728B52AA6E4}">
                  <adec:decorative xmlns:adec="http://schemas.microsoft.com/office/drawing/2017/decorative" val="1"/>
                </a:ext>
              </a:extLst>
            </p:cNvPr>
            <p:cNvSpPr/>
            <p:nvPr/>
          </p:nvSpPr>
          <p:spPr bwMode="auto">
            <a:xfrm>
              <a:off x="573817" y="2473540"/>
              <a:ext cx="2565372" cy="3502853"/>
            </a:xfrm>
            <a:prstGeom prst="roundRect">
              <a:avLst>
                <a:gd name="adj" fmla="val 9804"/>
              </a:avLst>
            </a:prstGeom>
            <a:no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7" name="Rounded Rectangle 36">
              <a:extLst>
                <a:ext uri="{FF2B5EF4-FFF2-40B4-BE49-F238E27FC236}">
                  <a16:creationId xmlns:a16="http://schemas.microsoft.com/office/drawing/2014/main" id="{DA2038D4-EE2B-41CB-8223-6DA440E2029B}"/>
                </a:ext>
              </a:extLst>
            </p:cNvPr>
            <p:cNvSpPr/>
            <p:nvPr/>
          </p:nvSpPr>
          <p:spPr bwMode="auto">
            <a:xfrm>
              <a:off x="768545" y="2844036"/>
              <a:ext cx="2175917" cy="415766"/>
            </a:xfrm>
            <a:prstGeom prst="roundRect">
              <a:avLst>
                <a:gd name="adj" fmla="val 19602"/>
              </a:avLst>
            </a:prstGeom>
            <a:gradFill flip="none" rotWithShape="1">
              <a:gsLst>
                <a:gs pos="50000">
                  <a:srgbClr val="C03BC4"/>
                </a:gs>
                <a:gs pos="10000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Highly Scalable</a:t>
              </a:r>
            </a:p>
          </p:txBody>
        </p:sp>
        <p:cxnSp>
          <p:nvCxnSpPr>
            <p:cNvPr id="62" name="Straight Connector 61">
              <a:extLst>
                <a:ext uri="{FF2B5EF4-FFF2-40B4-BE49-F238E27FC236}">
                  <a16:creationId xmlns:a16="http://schemas.microsoft.com/office/drawing/2014/main" id="{2A5ED551-D90B-4E63-F566-EBCF8BE373B8}"/>
                </a:ext>
                <a:ext uri="{C183D7F6-B498-43B3-948B-1728B52AA6E4}">
                  <adec:decorative xmlns:adec="http://schemas.microsoft.com/office/drawing/2017/decorative" val="1"/>
                </a:ext>
              </a:extLst>
            </p:cNvPr>
            <p:cNvCxnSpPr>
              <a:cxnSpLocks/>
            </p:cNvCxnSpPr>
            <p:nvPr/>
          </p:nvCxnSpPr>
          <p:spPr>
            <a:xfrm>
              <a:off x="785160" y="4307723"/>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372E0FE-7708-187F-A9D9-782D08394305}"/>
                </a:ext>
                <a:ext uri="{C183D7F6-B498-43B3-948B-1728B52AA6E4}">
                  <adec:decorative xmlns:adec="http://schemas.microsoft.com/office/drawing/2017/decorative" val="1"/>
                </a:ext>
              </a:extLst>
            </p:cNvPr>
            <p:cNvCxnSpPr>
              <a:cxnSpLocks/>
            </p:cNvCxnSpPr>
            <p:nvPr/>
          </p:nvCxnSpPr>
          <p:spPr>
            <a:xfrm>
              <a:off x="785160" y="4930254"/>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A07AD6B-0DF0-FF9A-F167-B163AACB7212}"/>
                </a:ext>
              </a:extLst>
            </p:cNvPr>
            <p:cNvSpPr txBox="1">
              <a:spLocks/>
            </p:cNvSpPr>
            <p:nvPr/>
          </p:nvSpPr>
          <p:spPr>
            <a:xfrm>
              <a:off x="577183" y="3842569"/>
              <a:ext cx="2558641" cy="276999"/>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Handle any data, in any amount </a:t>
              </a:r>
            </a:p>
          </p:txBody>
        </p:sp>
        <p:sp>
          <p:nvSpPr>
            <p:cNvPr id="65" name="TextBox 64">
              <a:extLst>
                <a:ext uri="{FF2B5EF4-FFF2-40B4-BE49-F238E27FC236}">
                  <a16:creationId xmlns:a16="http://schemas.microsoft.com/office/drawing/2014/main" id="{13CBE18E-8F75-3B98-4693-C7A7AC3900F3}"/>
                </a:ext>
              </a:extLst>
            </p:cNvPr>
            <p:cNvSpPr txBox="1">
              <a:spLocks/>
            </p:cNvSpPr>
            <p:nvPr/>
          </p:nvSpPr>
          <p:spPr>
            <a:xfrm>
              <a:off x="577183" y="4407208"/>
              <a:ext cx="2558641" cy="461665"/>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Serverless or unlimited dynamic autoscale</a:t>
              </a:r>
            </a:p>
          </p:txBody>
        </p:sp>
        <p:sp>
          <p:nvSpPr>
            <p:cNvPr id="66" name="TextBox 65">
              <a:extLst>
                <a:ext uri="{FF2B5EF4-FFF2-40B4-BE49-F238E27FC236}">
                  <a16:creationId xmlns:a16="http://schemas.microsoft.com/office/drawing/2014/main" id="{F7B9E527-ACC1-DB69-04B1-1E758577D80D}"/>
                </a:ext>
              </a:extLst>
            </p:cNvPr>
            <p:cNvSpPr txBox="1">
              <a:spLocks/>
            </p:cNvSpPr>
            <p:nvPr/>
          </p:nvSpPr>
          <p:spPr>
            <a:xfrm>
              <a:off x="577183" y="5145633"/>
              <a:ext cx="2558641" cy="276999"/>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Get started with free tier</a:t>
              </a:r>
            </a:p>
          </p:txBody>
        </p:sp>
        <p:cxnSp>
          <p:nvCxnSpPr>
            <p:cNvPr id="73" name="Straight Connector 72">
              <a:extLst>
                <a:ext uri="{FF2B5EF4-FFF2-40B4-BE49-F238E27FC236}">
                  <a16:creationId xmlns:a16="http://schemas.microsoft.com/office/drawing/2014/main" id="{89A78F17-4FA4-7C28-6859-DD9238255427}"/>
                </a:ext>
              </a:extLst>
            </p:cNvPr>
            <p:cNvCxnSpPr>
              <a:cxnSpLocks/>
            </p:cNvCxnSpPr>
            <p:nvPr/>
          </p:nvCxnSpPr>
          <p:spPr>
            <a:xfrm>
              <a:off x="3611518" y="4307723"/>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D422AD4-01F8-7441-8629-596981C48A29}"/>
                </a:ext>
              </a:extLst>
            </p:cNvPr>
            <p:cNvCxnSpPr>
              <a:cxnSpLocks/>
            </p:cNvCxnSpPr>
            <p:nvPr/>
          </p:nvCxnSpPr>
          <p:spPr>
            <a:xfrm>
              <a:off x="3611518" y="4930254"/>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791D9EB-D616-5EC9-5233-4E50FB4F201B}"/>
                </a:ext>
              </a:extLst>
            </p:cNvPr>
            <p:cNvSpPr txBox="1">
              <a:spLocks/>
            </p:cNvSpPr>
            <p:nvPr/>
          </p:nvSpPr>
          <p:spPr>
            <a:xfrm>
              <a:off x="3403541" y="3842569"/>
              <a:ext cx="2558641" cy="276999"/>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Built-in vector database</a:t>
              </a:r>
            </a:p>
          </p:txBody>
        </p:sp>
        <p:sp>
          <p:nvSpPr>
            <p:cNvPr id="76" name="TextBox 75">
              <a:extLst>
                <a:ext uri="{FF2B5EF4-FFF2-40B4-BE49-F238E27FC236}">
                  <a16:creationId xmlns:a16="http://schemas.microsoft.com/office/drawing/2014/main" id="{DDDD97AC-90EA-919A-FEDD-266AB266742B}"/>
                </a:ext>
              </a:extLst>
            </p:cNvPr>
            <p:cNvSpPr txBox="1">
              <a:spLocks/>
            </p:cNvSpPr>
            <p:nvPr/>
          </p:nvSpPr>
          <p:spPr>
            <a:xfrm>
              <a:off x="3403541" y="4461608"/>
              <a:ext cx="2558641" cy="276999"/>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Build and use copilots</a:t>
              </a:r>
            </a:p>
          </p:txBody>
        </p:sp>
        <p:sp>
          <p:nvSpPr>
            <p:cNvPr id="77" name="TextBox 76">
              <a:extLst>
                <a:ext uri="{FF2B5EF4-FFF2-40B4-BE49-F238E27FC236}">
                  <a16:creationId xmlns:a16="http://schemas.microsoft.com/office/drawing/2014/main" id="{914FFC80-3870-A1FA-34C1-9E1CF82905AE}"/>
                </a:ext>
              </a:extLst>
            </p:cNvPr>
            <p:cNvSpPr txBox="1">
              <a:spLocks/>
            </p:cNvSpPr>
            <p:nvPr/>
          </p:nvSpPr>
          <p:spPr>
            <a:xfrm>
              <a:off x="3403541" y="5145633"/>
              <a:ext cx="2558641" cy="276999"/>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Easy integration with OpenAI</a:t>
              </a:r>
            </a:p>
          </p:txBody>
        </p:sp>
        <p:sp>
          <p:nvSpPr>
            <p:cNvPr id="91" name="Rounded Rectangle 13">
              <a:extLst>
                <a:ext uri="{FF2B5EF4-FFF2-40B4-BE49-F238E27FC236}">
                  <a16:creationId xmlns:a16="http://schemas.microsoft.com/office/drawing/2014/main" id="{A8064F4C-2BD8-455A-708F-CABBF196F82D}"/>
                </a:ext>
              </a:extLst>
            </p:cNvPr>
            <p:cNvSpPr/>
            <p:nvPr/>
          </p:nvSpPr>
          <p:spPr bwMode="auto">
            <a:xfrm>
              <a:off x="3400175" y="2473540"/>
              <a:ext cx="2565372" cy="3502853"/>
            </a:xfrm>
            <a:prstGeom prst="roundRect">
              <a:avLst>
                <a:gd name="adj" fmla="val 9804"/>
              </a:avLst>
            </a:prstGeom>
            <a:no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2" name="Rounded Rectangle 91">
              <a:extLst>
                <a:ext uri="{FF2B5EF4-FFF2-40B4-BE49-F238E27FC236}">
                  <a16:creationId xmlns:a16="http://schemas.microsoft.com/office/drawing/2014/main" id="{9BC39473-A193-481C-0AA8-9F17F7F1D63E}"/>
                </a:ext>
              </a:extLst>
            </p:cNvPr>
            <p:cNvSpPr/>
            <p:nvPr/>
          </p:nvSpPr>
          <p:spPr bwMode="auto">
            <a:xfrm>
              <a:off x="3594903" y="2844036"/>
              <a:ext cx="2175917" cy="415766"/>
            </a:xfrm>
            <a:prstGeom prst="roundRect">
              <a:avLst>
                <a:gd name="adj" fmla="val 19602"/>
              </a:avLst>
            </a:prstGeom>
            <a:gradFill flip="none" rotWithShape="1">
              <a:gsLst>
                <a:gs pos="88000">
                  <a:srgbClr val="C03BC4"/>
                </a:gs>
                <a:gs pos="23000">
                  <a:srgbClr val="0078D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AI-ready</a:t>
              </a:r>
            </a:p>
          </p:txBody>
        </p:sp>
        <p:cxnSp>
          <p:nvCxnSpPr>
            <p:cNvPr id="78" name="Straight Connector 77">
              <a:extLst>
                <a:ext uri="{FF2B5EF4-FFF2-40B4-BE49-F238E27FC236}">
                  <a16:creationId xmlns:a16="http://schemas.microsoft.com/office/drawing/2014/main" id="{F735E6D2-D02A-FD2E-5BEC-D878453A8114}"/>
                </a:ext>
              </a:extLst>
            </p:cNvPr>
            <p:cNvCxnSpPr>
              <a:cxnSpLocks/>
            </p:cNvCxnSpPr>
            <p:nvPr/>
          </p:nvCxnSpPr>
          <p:spPr>
            <a:xfrm>
              <a:off x="6433331" y="4307723"/>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D324328-1B20-D363-648E-B88A71637160}"/>
                </a:ext>
              </a:extLst>
            </p:cNvPr>
            <p:cNvCxnSpPr>
              <a:cxnSpLocks/>
            </p:cNvCxnSpPr>
            <p:nvPr/>
          </p:nvCxnSpPr>
          <p:spPr>
            <a:xfrm>
              <a:off x="6433331" y="4930254"/>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B074FB0-1EBD-7BC7-52A1-DAF4A937072A}"/>
                </a:ext>
              </a:extLst>
            </p:cNvPr>
            <p:cNvSpPr txBox="1">
              <a:spLocks/>
            </p:cNvSpPr>
            <p:nvPr/>
          </p:nvSpPr>
          <p:spPr>
            <a:xfrm>
              <a:off x="6321034" y="3842569"/>
              <a:ext cx="2367279" cy="461665"/>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Power AI apps and models with real-time data at any scale </a:t>
              </a:r>
            </a:p>
          </p:txBody>
        </p:sp>
        <p:sp>
          <p:nvSpPr>
            <p:cNvPr id="81" name="TextBox 80">
              <a:extLst>
                <a:ext uri="{FF2B5EF4-FFF2-40B4-BE49-F238E27FC236}">
                  <a16:creationId xmlns:a16="http://schemas.microsoft.com/office/drawing/2014/main" id="{309169F9-7814-4D2D-DDF9-56AE8C2EA32E}"/>
                </a:ext>
              </a:extLst>
            </p:cNvPr>
            <p:cNvSpPr txBox="1">
              <a:spLocks/>
            </p:cNvSpPr>
            <p:nvPr/>
          </p:nvSpPr>
          <p:spPr>
            <a:xfrm>
              <a:off x="6225354" y="4461608"/>
              <a:ext cx="2558641" cy="276999"/>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&lt;10ms latency SLA</a:t>
              </a:r>
            </a:p>
          </p:txBody>
        </p:sp>
        <p:sp>
          <p:nvSpPr>
            <p:cNvPr id="82" name="TextBox 81">
              <a:extLst>
                <a:ext uri="{FF2B5EF4-FFF2-40B4-BE49-F238E27FC236}">
                  <a16:creationId xmlns:a16="http://schemas.microsoft.com/office/drawing/2014/main" id="{661BACDD-5250-0DC1-58E9-F368DC4D2AD3}"/>
                </a:ext>
              </a:extLst>
            </p:cNvPr>
            <p:cNvSpPr txBox="1">
              <a:spLocks/>
            </p:cNvSpPr>
            <p:nvPr/>
          </p:nvSpPr>
          <p:spPr>
            <a:xfrm>
              <a:off x="6225354" y="5145633"/>
              <a:ext cx="2558641" cy="276999"/>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Build with any language</a:t>
              </a:r>
            </a:p>
          </p:txBody>
        </p:sp>
        <p:sp>
          <p:nvSpPr>
            <p:cNvPr id="93" name="Rounded Rectangle 13">
              <a:extLst>
                <a:ext uri="{FF2B5EF4-FFF2-40B4-BE49-F238E27FC236}">
                  <a16:creationId xmlns:a16="http://schemas.microsoft.com/office/drawing/2014/main" id="{FA62C491-A60D-8B18-791D-CC45B80EAC5B}"/>
                </a:ext>
              </a:extLst>
            </p:cNvPr>
            <p:cNvSpPr/>
            <p:nvPr/>
          </p:nvSpPr>
          <p:spPr bwMode="auto">
            <a:xfrm>
              <a:off x="6221988" y="2473540"/>
              <a:ext cx="2565372" cy="3502853"/>
            </a:xfrm>
            <a:prstGeom prst="roundRect">
              <a:avLst>
                <a:gd name="adj" fmla="val 9804"/>
              </a:avLst>
            </a:prstGeom>
            <a:no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4" name="Rounded Rectangle 93">
              <a:extLst>
                <a:ext uri="{FF2B5EF4-FFF2-40B4-BE49-F238E27FC236}">
                  <a16:creationId xmlns:a16="http://schemas.microsoft.com/office/drawing/2014/main" id="{27DA8BE4-C205-6474-4752-AD879DE20CFA}"/>
                </a:ext>
              </a:extLst>
            </p:cNvPr>
            <p:cNvSpPr/>
            <p:nvPr/>
          </p:nvSpPr>
          <p:spPr bwMode="auto">
            <a:xfrm>
              <a:off x="6416716" y="2844036"/>
              <a:ext cx="2175917" cy="415766"/>
            </a:xfrm>
            <a:prstGeom prst="roundRect">
              <a:avLst>
                <a:gd name="adj" fmla="val 19602"/>
              </a:avLst>
            </a:prstGeom>
            <a:gradFill flip="none" rotWithShape="1">
              <a:gsLst>
                <a:gs pos="81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Real-time</a:t>
              </a:r>
            </a:p>
          </p:txBody>
        </p:sp>
        <p:cxnSp>
          <p:nvCxnSpPr>
            <p:cNvPr id="83" name="Straight Connector 82">
              <a:extLst>
                <a:ext uri="{FF2B5EF4-FFF2-40B4-BE49-F238E27FC236}">
                  <a16:creationId xmlns:a16="http://schemas.microsoft.com/office/drawing/2014/main" id="{A831C581-2F71-65C3-56F1-ADFB01179327}"/>
                </a:ext>
              </a:extLst>
            </p:cNvPr>
            <p:cNvCxnSpPr>
              <a:cxnSpLocks/>
            </p:cNvCxnSpPr>
            <p:nvPr/>
          </p:nvCxnSpPr>
          <p:spPr>
            <a:xfrm>
              <a:off x="9263483" y="4307723"/>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F3D3E5-DA1B-4357-FB49-5F776BCC6716}"/>
                </a:ext>
              </a:extLst>
            </p:cNvPr>
            <p:cNvCxnSpPr>
              <a:cxnSpLocks/>
            </p:cNvCxnSpPr>
            <p:nvPr/>
          </p:nvCxnSpPr>
          <p:spPr>
            <a:xfrm>
              <a:off x="9263483" y="4930254"/>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7CA37C09-B398-E7A7-0606-FF87CB749496}"/>
                </a:ext>
              </a:extLst>
            </p:cNvPr>
            <p:cNvSpPr txBox="1">
              <a:spLocks/>
            </p:cNvSpPr>
            <p:nvPr/>
          </p:nvSpPr>
          <p:spPr>
            <a:xfrm>
              <a:off x="9151186" y="3842569"/>
              <a:ext cx="2367279" cy="461665"/>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Enterprise-grade, multilayer security</a:t>
              </a:r>
            </a:p>
          </p:txBody>
        </p:sp>
        <p:sp>
          <p:nvSpPr>
            <p:cNvPr id="86" name="TextBox 85">
              <a:extLst>
                <a:ext uri="{FF2B5EF4-FFF2-40B4-BE49-F238E27FC236}">
                  <a16:creationId xmlns:a16="http://schemas.microsoft.com/office/drawing/2014/main" id="{FA8FDD3A-2794-EC38-65CC-32C38415A51C}"/>
                </a:ext>
              </a:extLst>
            </p:cNvPr>
            <p:cNvSpPr txBox="1">
              <a:spLocks/>
            </p:cNvSpPr>
            <p:nvPr/>
          </p:nvSpPr>
          <p:spPr>
            <a:xfrm>
              <a:off x="9055506" y="4461608"/>
              <a:ext cx="2558641" cy="276999"/>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SLA-backed 99.999% availability</a:t>
              </a:r>
            </a:p>
          </p:txBody>
        </p:sp>
        <p:sp>
          <p:nvSpPr>
            <p:cNvPr id="87" name="TextBox 86">
              <a:extLst>
                <a:ext uri="{FF2B5EF4-FFF2-40B4-BE49-F238E27FC236}">
                  <a16:creationId xmlns:a16="http://schemas.microsoft.com/office/drawing/2014/main" id="{058A8E70-42D6-5C31-5B92-089F2775FAE4}"/>
                </a:ext>
              </a:extLst>
            </p:cNvPr>
            <p:cNvSpPr txBox="1">
              <a:spLocks/>
            </p:cNvSpPr>
            <p:nvPr/>
          </p:nvSpPr>
          <p:spPr>
            <a:xfrm>
              <a:off x="9055506" y="5087629"/>
              <a:ext cx="2558641" cy="461665"/>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Segoe UI" pitchFamily="34" charset="0"/>
                </a:rPr>
                <a:t>Flexible options for continuous backups and point-in-time restore</a:t>
              </a:r>
            </a:p>
          </p:txBody>
        </p:sp>
        <p:sp>
          <p:nvSpPr>
            <p:cNvPr id="95" name="Rounded Rectangle 13">
              <a:extLst>
                <a:ext uri="{FF2B5EF4-FFF2-40B4-BE49-F238E27FC236}">
                  <a16:creationId xmlns:a16="http://schemas.microsoft.com/office/drawing/2014/main" id="{C8657F62-D342-DCC0-5DE9-938727295410}"/>
                </a:ext>
              </a:extLst>
            </p:cNvPr>
            <p:cNvSpPr/>
            <p:nvPr/>
          </p:nvSpPr>
          <p:spPr bwMode="auto">
            <a:xfrm>
              <a:off x="9052140" y="2473540"/>
              <a:ext cx="2565372" cy="3502853"/>
            </a:xfrm>
            <a:prstGeom prst="roundRect">
              <a:avLst>
                <a:gd name="adj" fmla="val 9804"/>
              </a:avLst>
            </a:prstGeom>
            <a:no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6" name="Rounded Rectangle 95">
              <a:extLst>
                <a:ext uri="{FF2B5EF4-FFF2-40B4-BE49-F238E27FC236}">
                  <a16:creationId xmlns:a16="http://schemas.microsoft.com/office/drawing/2014/main" id="{8B8302CC-8920-8088-08AB-B28B898984F7}"/>
                </a:ext>
              </a:extLst>
            </p:cNvPr>
            <p:cNvSpPr/>
            <p:nvPr/>
          </p:nvSpPr>
          <p:spPr bwMode="auto">
            <a:xfrm>
              <a:off x="9246868" y="2688124"/>
              <a:ext cx="2175917" cy="727591"/>
            </a:xfrm>
            <a:prstGeom prst="roundRect">
              <a:avLst>
                <a:gd name="adj" fmla="val 19602"/>
              </a:avLst>
            </a:prstGeom>
            <a:gradFill flip="none" rotWithShape="1">
              <a:gsLst>
                <a:gs pos="0">
                  <a:srgbClr val="49C5B1"/>
                </a:gs>
                <a:gs pos="64000">
                  <a:schemeClr val="accent3"/>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Secure and available</a:t>
              </a:r>
            </a:p>
          </p:txBody>
        </p:sp>
      </p:grpSp>
      <p:pic>
        <p:nvPicPr>
          <p:cNvPr id="2" name="Picture 1">
            <a:extLst>
              <a:ext uri="{FF2B5EF4-FFF2-40B4-BE49-F238E27FC236}">
                <a16:creationId xmlns:a16="http://schemas.microsoft.com/office/drawing/2014/main" id="{2171B9FD-5F77-C440-94F4-ADCA311328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7996" y="873480"/>
            <a:ext cx="1066892" cy="1066892"/>
          </a:xfrm>
          <a:prstGeom prst="rect">
            <a:avLst/>
          </a:prstGeom>
        </p:spPr>
      </p:pic>
    </p:spTree>
    <p:extLst>
      <p:ext uri="{BB962C8B-B14F-4D97-AF65-F5344CB8AC3E}">
        <p14:creationId xmlns:p14="http://schemas.microsoft.com/office/powerpoint/2010/main" val="33488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1005E76C-C1AB-4C63-FB12-D1A6CA42C197}"/>
              </a:ext>
            </a:extLst>
          </p:cNvPr>
          <p:cNvSpPr txBox="1">
            <a:spLocks noGrp="1"/>
          </p:cNvSpPr>
          <p:nvPr>
            <p:ph type="title"/>
          </p:nvPr>
        </p:nvSpPr>
        <p:spPr>
          <a:xfrm>
            <a:off x="2047473" y="908596"/>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600" b="0" i="0" u="none" strike="noStrike" kern="1200" cap="none" spc="0" normalizeH="0" baseline="0" noProof="0" dirty="0">
                <a:ln w="3175">
                  <a:noFill/>
                </a:ln>
                <a:solidFill>
                  <a:schemeClr val="tx2"/>
                </a:solidFill>
                <a:effectLst/>
                <a:uLnTx/>
                <a:uFillTx/>
                <a:latin typeface="Segoe UI Semibold" panose="020B0502040204020203" pitchFamily="34" charset="0"/>
                <a:ea typeface="+mn-ea"/>
                <a:cs typeface="Segoe UI" pitchFamily="34" charset="0"/>
              </a:rPr>
              <a:t>Azure Database for PostgreSQL</a:t>
            </a:r>
            <a:endParaRPr kumimoji="0" lang="af-ZA" sz="3600" b="0" i="0" u="none" strike="noStrike" kern="1200" cap="none" spc="-50" normalizeH="0" baseline="0" noProof="0" dirty="0">
              <a:ln w="3175">
                <a:noFill/>
              </a:ln>
              <a:solidFill>
                <a:schemeClr val="tx2"/>
              </a:solidFill>
              <a:effectLst/>
              <a:uLnTx/>
              <a:uFillTx/>
              <a:latin typeface="Segoe UI Semibold"/>
              <a:ea typeface="+mn-ea"/>
              <a:cs typeface="Segoe UI"/>
            </a:endParaRP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af-ZA" sz="3600" b="0" i="0" u="none" strike="noStrike" kern="1200" cap="none" spc="-50" normalizeH="0" baseline="0" noProof="0" dirty="0">
              <a:ln w="3175">
                <a:noFill/>
              </a:ln>
              <a:solidFill>
                <a:schemeClr val="tx2"/>
              </a:solidFill>
              <a:effectLst/>
              <a:uLnTx/>
              <a:uFillTx/>
              <a:latin typeface="Segoe UI Semibold"/>
              <a:ea typeface="+mn-ea"/>
              <a:cs typeface="Segoe UI"/>
            </a:endParaRPr>
          </a:p>
        </p:txBody>
      </p:sp>
      <p:sp>
        <p:nvSpPr>
          <p:cNvPr id="17" name="Текст 54">
            <a:extLst>
              <a:ext uri="{FF2B5EF4-FFF2-40B4-BE49-F238E27FC236}">
                <a16:creationId xmlns:a16="http://schemas.microsoft.com/office/drawing/2014/main" id="{B5D3F3DC-EB71-143A-1BC3-E86FCD2CDD23}"/>
              </a:ext>
            </a:extLst>
          </p:cNvPr>
          <p:cNvSpPr txBox="1">
            <a:spLocks/>
          </p:cNvSpPr>
          <p:nvPr/>
        </p:nvSpPr>
        <p:spPr>
          <a:xfrm>
            <a:off x="2047473" y="1519781"/>
            <a:ext cx="9309311" cy="369332"/>
          </a:xfrm>
          <a:prstGeom prst="rect">
            <a:avLst/>
          </a:prstGeom>
        </p:spPr>
        <p:txBody>
          <a:bodyPr vert="horz" wrap="square" lIns="9144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kumimoji="0" lang="en-US" sz="2400" b="0" u="none" strike="noStrike" cap="none" spc="0" normalizeH="0" baseline="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panose="020B0502040204020203" pitchFamily="34" charset="0"/>
              </a:rPr>
              <a:t>AI-ready for mission critical enterprise applications</a:t>
            </a:r>
          </a:p>
        </p:txBody>
      </p:sp>
      <p:cxnSp>
        <p:nvCxnSpPr>
          <p:cNvPr id="88" name="Straight Connector 87">
            <a:extLst>
              <a:ext uri="{FF2B5EF4-FFF2-40B4-BE49-F238E27FC236}">
                <a16:creationId xmlns:a16="http://schemas.microsoft.com/office/drawing/2014/main" id="{151D0B10-A24D-1D59-83E7-83D060F41E17}"/>
              </a:ext>
              <a:ext uri="{C183D7F6-B498-43B3-948B-1728B52AA6E4}">
                <adec:decorative xmlns:adec="http://schemas.microsoft.com/office/drawing/2017/decorative" val="1"/>
              </a:ext>
            </a:extLst>
          </p:cNvPr>
          <p:cNvCxnSpPr>
            <a:cxnSpLocks/>
          </p:cNvCxnSpPr>
          <p:nvPr/>
        </p:nvCxnSpPr>
        <p:spPr>
          <a:xfrm>
            <a:off x="1705749" y="924740"/>
            <a:ext cx="0" cy="964373"/>
          </a:xfrm>
          <a:prstGeom prst="line">
            <a:avLst/>
          </a:prstGeom>
          <a:ln>
            <a:solidFill>
              <a:schemeClr val="tx1">
                <a:lumMod val="50000"/>
                <a:alpha val="52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559892F3-02CE-A3ED-323D-7206E33961C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915" y="1003589"/>
            <a:ext cx="885524" cy="885524"/>
          </a:xfrm>
          <a:prstGeom prst="rect">
            <a:avLst/>
          </a:prstGeom>
        </p:spPr>
      </p:pic>
      <p:grpSp>
        <p:nvGrpSpPr>
          <p:cNvPr id="4" name="Group 3">
            <a:extLst>
              <a:ext uri="{FF2B5EF4-FFF2-40B4-BE49-F238E27FC236}">
                <a16:creationId xmlns:a16="http://schemas.microsoft.com/office/drawing/2014/main" id="{2F92039C-CDE9-5E1C-6D11-5B9561510274}"/>
              </a:ext>
              <a:ext uri="{C183D7F6-B498-43B3-948B-1728B52AA6E4}">
                <adec:decorative xmlns:adec="http://schemas.microsoft.com/office/drawing/2017/decorative" val="1"/>
              </a:ext>
            </a:extLst>
          </p:cNvPr>
          <p:cNvGrpSpPr/>
          <p:nvPr/>
        </p:nvGrpSpPr>
        <p:grpSpPr>
          <a:xfrm>
            <a:off x="573817" y="2473540"/>
            <a:ext cx="11043695" cy="3502853"/>
            <a:chOff x="573817" y="2473540"/>
            <a:chExt cx="11043695" cy="3502853"/>
          </a:xfrm>
        </p:grpSpPr>
        <p:sp>
          <p:nvSpPr>
            <p:cNvPr id="26" name="Rounded Rectangle 13">
              <a:extLst>
                <a:ext uri="{FF2B5EF4-FFF2-40B4-BE49-F238E27FC236}">
                  <a16:creationId xmlns:a16="http://schemas.microsoft.com/office/drawing/2014/main" id="{03FF652E-8318-585C-8AE6-F131250B2A8B}"/>
                </a:ext>
              </a:extLst>
            </p:cNvPr>
            <p:cNvSpPr/>
            <p:nvPr/>
          </p:nvSpPr>
          <p:spPr bwMode="auto">
            <a:xfrm>
              <a:off x="573817" y="2473540"/>
              <a:ext cx="2565372" cy="3502853"/>
            </a:xfrm>
            <a:prstGeom prst="roundRect">
              <a:avLst>
                <a:gd name="adj" fmla="val 9804"/>
              </a:avLst>
            </a:prstGeom>
            <a:no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7" name="Rounded Rectangle 36">
              <a:extLst>
                <a:ext uri="{FF2B5EF4-FFF2-40B4-BE49-F238E27FC236}">
                  <a16:creationId xmlns:a16="http://schemas.microsoft.com/office/drawing/2014/main" id="{DA2038D4-EE2B-41CB-8223-6DA440E2029B}"/>
                </a:ext>
              </a:extLst>
            </p:cNvPr>
            <p:cNvSpPr/>
            <p:nvPr/>
          </p:nvSpPr>
          <p:spPr bwMode="auto">
            <a:xfrm>
              <a:off x="768545" y="2688124"/>
              <a:ext cx="2175917" cy="727591"/>
            </a:xfrm>
            <a:prstGeom prst="roundRect">
              <a:avLst>
                <a:gd name="adj" fmla="val 19602"/>
              </a:avLst>
            </a:prstGeom>
            <a:gradFill flip="none" rotWithShape="1">
              <a:gsLst>
                <a:gs pos="50000">
                  <a:srgbClr val="C03BC4"/>
                </a:gs>
                <a:gs pos="10000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Enterprise Security</a:t>
              </a:r>
            </a:p>
          </p:txBody>
        </p:sp>
        <p:cxnSp>
          <p:nvCxnSpPr>
            <p:cNvPr id="62" name="Straight Connector 61">
              <a:extLst>
                <a:ext uri="{FF2B5EF4-FFF2-40B4-BE49-F238E27FC236}">
                  <a16:creationId xmlns:a16="http://schemas.microsoft.com/office/drawing/2014/main" id="{2A5ED551-D90B-4E63-F566-EBCF8BE373B8}"/>
                </a:ext>
              </a:extLst>
            </p:cNvPr>
            <p:cNvCxnSpPr>
              <a:cxnSpLocks/>
            </p:cNvCxnSpPr>
            <p:nvPr/>
          </p:nvCxnSpPr>
          <p:spPr>
            <a:xfrm>
              <a:off x="785160" y="4307723"/>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372E0FE-7708-187F-A9D9-782D08394305}"/>
                </a:ext>
              </a:extLst>
            </p:cNvPr>
            <p:cNvCxnSpPr>
              <a:cxnSpLocks/>
            </p:cNvCxnSpPr>
            <p:nvPr/>
          </p:nvCxnSpPr>
          <p:spPr>
            <a:xfrm>
              <a:off x="785160" y="4930254"/>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A07AD6B-0DF0-FF9A-F167-B163AACB7212}"/>
                </a:ext>
              </a:extLst>
            </p:cNvPr>
            <p:cNvSpPr txBox="1">
              <a:spLocks/>
            </p:cNvSpPr>
            <p:nvPr/>
          </p:nvSpPr>
          <p:spPr>
            <a:xfrm>
              <a:off x="577183" y="3842569"/>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Microsoft Entra ID</a:t>
              </a:r>
            </a:p>
          </p:txBody>
        </p:sp>
        <p:sp>
          <p:nvSpPr>
            <p:cNvPr id="65" name="TextBox 64">
              <a:extLst>
                <a:ext uri="{FF2B5EF4-FFF2-40B4-BE49-F238E27FC236}">
                  <a16:creationId xmlns:a16="http://schemas.microsoft.com/office/drawing/2014/main" id="{13CBE18E-8F75-3B98-4693-C7A7AC3900F3}"/>
                </a:ext>
              </a:extLst>
            </p:cNvPr>
            <p:cNvSpPr txBox="1">
              <a:spLocks/>
            </p:cNvSpPr>
            <p:nvPr/>
          </p:nvSpPr>
          <p:spPr>
            <a:xfrm>
              <a:off x="577183" y="4465100"/>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Self-Managed Encryption</a:t>
              </a:r>
            </a:p>
          </p:txBody>
        </p:sp>
        <p:sp>
          <p:nvSpPr>
            <p:cNvPr id="66" name="TextBox 65">
              <a:extLst>
                <a:ext uri="{FF2B5EF4-FFF2-40B4-BE49-F238E27FC236}">
                  <a16:creationId xmlns:a16="http://schemas.microsoft.com/office/drawing/2014/main" id="{F7B9E527-ACC1-DB69-04B1-1E758577D80D}"/>
                </a:ext>
              </a:extLst>
            </p:cNvPr>
            <p:cNvSpPr txBox="1">
              <a:spLocks/>
            </p:cNvSpPr>
            <p:nvPr/>
          </p:nvSpPr>
          <p:spPr>
            <a:xfrm>
              <a:off x="577183" y="5087629"/>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Private Link</a:t>
              </a:r>
            </a:p>
          </p:txBody>
        </p:sp>
        <p:cxnSp>
          <p:nvCxnSpPr>
            <p:cNvPr id="73" name="Straight Connector 72">
              <a:extLst>
                <a:ext uri="{FF2B5EF4-FFF2-40B4-BE49-F238E27FC236}">
                  <a16:creationId xmlns:a16="http://schemas.microsoft.com/office/drawing/2014/main" id="{89A78F17-4FA4-7C28-6859-DD9238255427}"/>
                </a:ext>
              </a:extLst>
            </p:cNvPr>
            <p:cNvCxnSpPr>
              <a:cxnSpLocks/>
            </p:cNvCxnSpPr>
            <p:nvPr/>
          </p:nvCxnSpPr>
          <p:spPr>
            <a:xfrm>
              <a:off x="3611518" y="4307723"/>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D422AD4-01F8-7441-8629-596981C48A29}"/>
                </a:ext>
              </a:extLst>
            </p:cNvPr>
            <p:cNvCxnSpPr>
              <a:cxnSpLocks/>
            </p:cNvCxnSpPr>
            <p:nvPr/>
          </p:nvCxnSpPr>
          <p:spPr>
            <a:xfrm>
              <a:off x="3611518" y="4930254"/>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791D9EB-D616-5EC9-5233-4E50FB4F201B}"/>
                </a:ext>
              </a:extLst>
            </p:cNvPr>
            <p:cNvSpPr txBox="1">
              <a:spLocks/>
            </p:cNvSpPr>
            <p:nvPr/>
          </p:nvSpPr>
          <p:spPr>
            <a:xfrm>
              <a:off x="3403541" y="3842569"/>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High Availability</a:t>
              </a:r>
            </a:p>
          </p:txBody>
        </p:sp>
        <p:sp>
          <p:nvSpPr>
            <p:cNvPr id="76" name="TextBox 75">
              <a:extLst>
                <a:ext uri="{FF2B5EF4-FFF2-40B4-BE49-F238E27FC236}">
                  <a16:creationId xmlns:a16="http://schemas.microsoft.com/office/drawing/2014/main" id="{DDDD97AC-90EA-919A-FEDD-266AB266742B}"/>
                </a:ext>
              </a:extLst>
            </p:cNvPr>
            <p:cNvSpPr txBox="1">
              <a:spLocks/>
            </p:cNvSpPr>
            <p:nvPr/>
          </p:nvSpPr>
          <p:spPr>
            <a:xfrm>
              <a:off x="3403541" y="4465100"/>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Geo-redundant Backup</a:t>
              </a:r>
            </a:p>
          </p:txBody>
        </p:sp>
        <p:sp>
          <p:nvSpPr>
            <p:cNvPr id="77" name="TextBox 76">
              <a:extLst>
                <a:ext uri="{FF2B5EF4-FFF2-40B4-BE49-F238E27FC236}">
                  <a16:creationId xmlns:a16="http://schemas.microsoft.com/office/drawing/2014/main" id="{914FFC80-3870-A1FA-34C1-9E1CF82905AE}"/>
                </a:ext>
              </a:extLst>
            </p:cNvPr>
            <p:cNvSpPr txBox="1">
              <a:spLocks/>
            </p:cNvSpPr>
            <p:nvPr/>
          </p:nvSpPr>
          <p:spPr>
            <a:xfrm>
              <a:off x="3403541" y="5087629"/>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Multi-Region Geo DR</a:t>
              </a:r>
            </a:p>
          </p:txBody>
        </p:sp>
        <p:sp>
          <p:nvSpPr>
            <p:cNvPr id="91" name="Rounded Rectangle 13">
              <a:extLst>
                <a:ext uri="{FF2B5EF4-FFF2-40B4-BE49-F238E27FC236}">
                  <a16:creationId xmlns:a16="http://schemas.microsoft.com/office/drawing/2014/main" id="{A8064F4C-2BD8-455A-708F-CABBF196F82D}"/>
                </a:ext>
              </a:extLst>
            </p:cNvPr>
            <p:cNvSpPr/>
            <p:nvPr/>
          </p:nvSpPr>
          <p:spPr bwMode="auto">
            <a:xfrm>
              <a:off x="3400175" y="2473540"/>
              <a:ext cx="2565372" cy="3502853"/>
            </a:xfrm>
            <a:prstGeom prst="roundRect">
              <a:avLst>
                <a:gd name="adj" fmla="val 9804"/>
              </a:avLst>
            </a:prstGeom>
            <a:no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2" name="Rounded Rectangle 91">
              <a:extLst>
                <a:ext uri="{FF2B5EF4-FFF2-40B4-BE49-F238E27FC236}">
                  <a16:creationId xmlns:a16="http://schemas.microsoft.com/office/drawing/2014/main" id="{9BC39473-A193-481C-0AA8-9F17F7F1D63E}"/>
                </a:ext>
              </a:extLst>
            </p:cNvPr>
            <p:cNvSpPr/>
            <p:nvPr/>
          </p:nvSpPr>
          <p:spPr bwMode="auto">
            <a:xfrm>
              <a:off x="3594903" y="2688124"/>
              <a:ext cx="2175917" cy="727591"/>
            </a:xfrm>
            <a:prstGeom prst="roundRect">
              <a:avLst>
                <a:gd name="adj" fmla="val 19602"/>
              </a:avLst>
            </a:prstGeom>
            <a:gradFill flip="none" rotWithShape="1">
              <a:gsLst>
                <a:gs pos="88000">
                  <a:srgbClr val="C03BC4"/>
                </a:gs>
                <a:gs pos="23000">
                  <a:srgbClr val="0078D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Mission-Critical Availability</a:t>
              </a:r>
            </a:p>
          </p:txBody>
        </p:sp>
        <p:cxnSp>
          <p:nvCxnSpPr>
            <p:cNvPr id="78" name="Straight Connector 77">
              <a:extLst>
                <a:ext uri="{FF2B5EF4-FFF2-40B4-BE49-F238E27FC236}">
                  <a16:creationId xmlns:a16="http://schemas.microsoft.com/office/drawing/2014/main" id="{F735E6D2-D02A-FD2E-5BEC-D878453A8114}"/>
                </a:ext>
              </a:extLst>
            </p:cNvPr>
            <p:cNvCxnSpPr>
              <a:cxnSpLocks/>
            </p:cNvCxnSpPr>
            <p:nvPr/>
          </p:nvCxnSpPr>
          <p:spPr>
            <a:xfrm>
              <a:off x="6433331" y="4307723"/>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D324328-1B20-D363-648E-B88A71637160}"/>
                </a:ext>
              </a:extLst>
            </p:cNvPr>
            <p:cNvCxnSpPr>
              <a:cxnSpLocks/>
            </p:cNvCxnSpPr>
            <p:nvPr/>
          </p:nvCxnSpPr>
          <p:spPr>
            <a:xfrm>
              <a:off x="6433331" y="4930254"/>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B074FB0-1EBD-7BC7-52A1-DAF4A937072A}"/>
                </a:ext>
              </a:extLst>
            </p:cNvPr>
            <p:cNvSpPr txBox="1">
              <a:spLocks/>
            </p:cNvSpPr>
            <p:nvPr/>
          </p:nvSpPr>
          <p:spPr>
            <a:xfrm>
              <a:off x="6225354" y="3842569"/>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Up to 96 vCores</a:t>
              </a:r>
            </a:p>
          </p:txBody>
        </p:sp>
        <p:sp>
          <p:nvSpPr>
            <p:cNvPr id="81" name="TextBox 80">
              <a:extLst>
                <a:ext uri="{FF2B5EF4-FFF2-40B4-BE49-F238E27FC236}">
                  <a16:creationId xmlns:a16="http://schemas.microsoft.com/office/drawing/2014/main" id="{309169F9-7814-4D2D-DDF9-56AE8C2EA32E}"/>
                </a:ext>
              </a:extLst>
            </p:cNvPr>
            <p:cNvSpPr txBox="1">
              <a:spLocks/>
            </p:cNvSpPr>
            <p:nvPr/>
          </p:nvSpPr>
          <p:spPr>
            <a:xfrm>
              <a:off x="6225354" y="4465100"/>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Up to 64TB and 80K IOPS</a:t>
              </a:r>
            </a:p>
          </p:txBody>
        </p:sp>
        <p:sp>
          <p:nvSpPr>
            <p:cNvPr id="82" name="TextBox 81">
              <a:extLst>
                <a:ext uri="{FF2B5EF4-FFF2-40B4-BE49-F238E27FC236}">
                  <a16:creationId xmlns:a16="http://schemas.microsoft.com/office/drawing/2014/main" id="{661BACDD-5250-0DC1-58E9-F368DC4D2AD3}"/>
                </a:ext>
              </a:extLst>
            </p:cNvPr>
            <p:cNvSpPr txBox="1">
              <a:spLocks/>
            </p:cNvSpPr>
            <p:nvPr/>
          </p:nvSpPr>
          <p:spPr>
            <a:xfrm>
              <a:off x="6225354" y="5087629"/>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&lt;20 seconds to scale</a:t>
              </a:r>
            </a:p>
          </p:txBody>
        </p:sp>
        <p:sp>
          <p:nvSpPr>
            <p:cNvPr id="93" name="Rounded Rectangle 13">
              <a:extLst>
                <a:ext uri="{FF2B5EF4-FFF2-40B4-BE49-F238E27FC236}">
                  <a16:creationId xmlns:a16="http://schemas.microsoft.com/office/drawing/2014/main" id="{FA62C491-A60D-8B18-791D-CC45B80EAC5B}"/>
                </a:ext>
              </a:extLst>
            </p:cNvPr>
            <p:cNvSpPr/>
            <p:nvPr/>
          </p:nvSpPr>
          <p:spPr bwMode="auto">
            <a:xfrm>
              <a:off x="6221988" y="2473540"/>
              <a:ext cx="2565372" cy="3502853"/>
            </a:xfrm>
            <a:prstGeom prst="roundRect">
              <a:avLst>
                <a:gd name="adj" fmla="val 9804"/>
              </a:avLst>
            </a:prstGeom>
            <a:no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4" name="Rounded Rectangle 93">
              <a:extLst>
                <a:ext uri="{FF2B5EF4-FFF2-40B4-BE49-F238E27FC236}">
                  <a16:creationId xmlns:a16="http://schemas.microsoft.com/office/drawing/2014/main" id="{27DA8BE4-C205-6474-4752-AD879DE20CFA}"/>
                </a:ext>
              </a:extLst>
            </p:cNvPr>
            <p:cNvSpPr/>
            <p:nvPr/>
          </p:nvSpPr>
          <p:spPr bwMode="auto">
            <a:xfrm>
              <a:off x="6416716" y="2688124"/>
              <a:ext cx="2175917" cy="727591"/>
            </a:xfrm>
            <a:prstGeom prst="roundRect">
              <a:avLst>
                <a:gd name="adj" fmla="val 19602"/>
              </a:avLst>
            </a:prstGeom>
            <a:gradFill flip="none" rotWithShape="1">
              <a:gsLst>
                <a:gs pos="81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Highly</a:t>
              </a:r>
              <a:br>
                <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br>
              <a:r>
                <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Scalable</a:t>
              </a:r>
            </a:p>
          </p:txBody>
        </p:sp>
        <p:cxnSp>
          <p:nvCxnSpPr>
            <p:cNvPr id="83" name="Straight Connector 82">
              <a:extLst>
                <a:ext uri="{FF2B5EF4-FFF2-40B4-BE49-F238E27FC236}">
                  <a16:creationId xmlns:a16="http://schemas.microsoft.com/office/drawing/2014/main" id="{A831C581-2F71-65C3-56F1-ADFB01179327}"/>
                </a:ext>
              </a:extLst>
            </p:cNvPr>
            <p:cNvCxnSpPr>
              <a:cxnSpLocks/>
            </p:cNvCxnSpPr>
            <p:nvPr/>
          </p:nvCxnSpPr>
          <p:spPr>
            <a:xfrm>
              <a:off x="9263483" y="4307723"/>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F3D3E5-DA1B-4357-FB49-5F776BCC6716}"/>
                </a:ext>
              </a:extLst>
            </p:cNvPr>
            <p:cNvCxnSpPr>
              <a:cxnSpLocks/>
            </p:cNvCxnSpPr>
            <p:nvPr/>
          </p:nvCxnSpPr>
          <p:spPr>
            <a:xfrm>
              <a:off x="9263483" y="4930254"/>
              <a:ext cx="214268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7CA37C09-B398-E7A7-0606-FF87CB749496}"/>
                </a:ext>
              </a:extLst>
            </p:cNvPr>
            <p:cNvSpPr txBox="1">
              <a:spLocks/>
            </p:cNvSpPr>
            <p:nvPr/>
          </p:nvSpPr>
          <p:spPr>
            <a:xfrm>
              <a:off x="9055506" y="3842569"/>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Native OpenAI Integration</a:t>
              </a:r>
            </a:p>
          </p:txBody>
        </p:sp>
        <p:sp>
          <p:nvSpPr>
            <p:cNvPr id="86" name="TextBox 85">
              <a:extLst>
                <a:ext uri="{FF2B5EF4-FFF2-40B4-BE49-F238E27FC236}">
                  <a16:creationId xmlns:a16="http://schemas.microsoft.com/office/drawing/2014/main" id="{FA8FDD3A-2794-EC38-65CC-32C38415A51C}"/>
                </a:ext>
              </a:extLst>
            </p:cNvPr>
            <p:cNvSpPr txBox="1">
              <a:spLocks/>
            </p:cNvSpPr>
            <p:nvPr/>
          </p:nvSpPr>
          <p:spPr>
            <a:xfrm>
              <a:off x="9055506" y="4465100"/>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Built-in Vector support</a:t>
              </a:r>
            </a:p>
          </p:txBody>
        </p:sp>
        <p:sp>
          <p:nvSpPr>
            <p:cNvPr id="87" name="TextBox 86">
              <a:extLst>
                <a:ext uri="{FF2B5EF4-FFF2-40B4-BE49-F238E27FC236}">
                  <a16:creationId xmlns:a16="http://schemas.microsoft.com/office/drawing/2014/main" id="{058A8E70-42D6-5C31-5B92-089F2775FAE4}"/>
                </a:ext>
              </a:extLst>
            </p:cNvPr>
            <p:cNvSpPr txBox="1">
              <a:spLocks/>
            </p:cNvSpPr>
            <p:nvPr/>
          </p:nvSpPr>
          <p:spPr>
            <a:xfrm>
              <a:off x="9055506" y="5087629"/>
              <a:ext cx="2558641" cy="30777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mn-ea"/>
                  <a:cs typeface="Segoe UI" pitchFamily="34" charset="0"/>
                </a:rPr>
                <a:t>Cost-Effective Development</a:t>
              </a:r>
            </a:p>
          </p:txBody>
        </p:sp>
        <p:sp>
          <p:nvSpPr>
            <p:cNvPr id="95" name="Rounded Rectangle 13">
              <a:extLst>
                <a:ext uri="{FF2B5EF4-FFF2-40B4-BE49-F238E27FC236}">
                  <a16:creationId xmlns:a16="http://schemas.microsoft.com/office/drawing/2014/main" id="{C8657F62-D342-DCC0-5DE9-938727295410}"/>
                </a:ext>
              </a:extLst>
            </p:cNvPr>
            <p:cNvSpPr/>
            <p:nvPr/>
          </p:nvSpPr>
          <p:spPr bwMode="auto">
            <a:xfrm>
              <a:off x="9052140" y="2473540"/>
              <a:ext cx="2565372" cy="3502853"/>
            </a:xfrm>
            <a:prstGeom prst="roundRect">
              <a:avLst>
                <a:gd name="adj" fmla="val 9804"/>
              </a:avLst>
            </a:prstGeom>
            <a:no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6" name="Rounded Rectangle 95">
              <a:extLst>
                <a:ext uri="{FF2B5EF4-FFF2-40B4-BE49-F238E27FC236}">
                  <a16:creationId xmlns:a16="http://schemas.microsoft.com/office/drawing/2014/main" id="{8B8302CC-8920-8088-08AB-B28B898984F7}"/>
                </a:ext>
              </a:extLst>
            </p:cNvPr>
            <p:cNvSpPr/>
            <p:nvPr/>
          </p:nvSpPr>
          <p:spPr bwMode="auto">
            <a:xfrm>
              <a:off x="9246868" y="2688124"/>
              <a:ext cx="2175917" cy="727591"/>
            </a:xfrm>
            <a:prstGeom prst="roundRect">
              <a:avLst>
                <a:gd name="adj" fmla="val 19602"/>
              </a:avLst>
            </a:prstGeom>
            <a:gradFill flip="none" rotWithShape="1">
              <a:gsLst>
                <a:gs pos="0">
                  <a:srgbClr val="49C5B1"/>
                </a:gs>
                <a:gs pos="64000">
                  <a:schemeClr val="accent3"/>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Cloud Native AI App Ready</a:t>
              </a:r>
            </a:p>
          </p:txBody>
        </p:sp>
      </p:grpSp>
    </p:spTree>
    <p:extLst>
      <p:ext uri="{BB962C8B-B14F-4D97-AF65-F5344CB8AC3E}">
        <p14:creationId xmlns:p14="http://schemas.microsoft.com/office/powerpoint/2010/main" val="307750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3DDB8D6-C7A1-FEEC-9846-5F943D130BA8}"/>
              </a:ext>
            </a:extLst>
          </p:cNvPr>
          <p:cNvSpPr>
            <a:spLocks noGrp="1"/>
          </p:cNvSpPr>
          <p:nvPr>
            <p:ph type="title"/>
          </p:nvPr>
        </p:nvSpPr>
        <p:spPr/>
        <p:txBody>
          <a:bodyPr/>
          <a:lstStyle/>
          <a:p>
            <a:r>
              <a:rPr lang="en-US" dirty="0"/>
              <a:t>Most loved developer tools and services</a:t>
            </a:r>
          </a:p>
        </p:txBody>
      </p:sp>
      <p:grpSp>
        <p:nvGrpSpPr>
          <p:cNvPr id="16" name="Group 15">
            <a:extLst>
              <a:ext uri="{FF2B5EF4-FFF2-40B4-BE49-F238E27FC236}">
                <a16:creationId xmlns:a16="http://schemas.microsoft.com/office/drawing/2014/main" id="{2E5DBB26-6A28-32BB-A8FE-1640A266C6EC}"/>
              </a:ext>
              <a:ext uri="{C183D7F6-B498-43B3-948B-1728B52AA6E4}">
                <adec:decorative xmlns:adec="http://schemas.microsoft.com/office/drawing/2017/decorative" val="1"/>
              </a:ext>
            </a:extLst>
          </p:cNvPr>
          <p:cNvGrpSpPr/>
          <p:nvPr/>
        </p:nvGrpSpPr>
        <p:grpSpPr>
          <a:xfrm>
            <a:off x="812802" y="1479833"/>
            <a:ext cx="10566397" cy="3020060"/>
            <a:chOff x="812802" y="1479833"/>
            <a:chExt cx="10566397" cy="3020060"/>
          </a:xfrm>
        </p:grpSpPr>
        <p:sp>
          <p:nvSpPr>
            <p:cNvPr id="5" name="Rectangle: Rounded Corners 4">
              <a:extLst>
                <a:ext uri="{FF2B5EF4-FFF2-40B4-BE49-F238E27FC236}">
                  <a16:creationId xmlns:a16="http://schemas.microsoft.com/office/drawing/2014/main" id="{85891715-E424-957B-E301-3DDEA0B5E71B}"/>
                </a:ext>
                <a:ext uri="{C183D7F6-B498-43B3-948B-1728B52AA6E4}">
                  <adec:decorative xmlns:adec="http://schemas.microsoft.com/office/drawing/2017/decorative" val="1"/>
                </a:ext>
              </a:extLst>
            </p:cNvPr>
            <p:cNvSpPr/>
            <p:nvPr/>
          </p:nvSpPr>
          <p:spPr>
            <a:xfrm>
              <a:off x="812802" y="1664310"/>
              <a:ext cx="10566397" cy="2835583"/>
            </a:xfrm>
            <a:prstGeom prst="roundRect">
              <a:avLst>
                <a:gd name="adj" fmla="val 3284"/>
              </a:avLst>
            </a:prstGeom>
            <a:solidFill>
              <a:srgbClr val="FFFFFF"/>
            </a:solidFill>
            <a:ln w="12700">
              <a:solidFill>
                <a:srgbClr val="D9D9D6"/>
              </a:solidFill>
              <a:headEnd type="none" w="med" len="med"/>
              <a:tailEnd type="none" w="med" len="med"/>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80" bIns="146304" numCol="1" spcCol="0" rtlCol="0" fromWordArt="0" anchor="t" anchorCtr="0" forceAA="0" compatLnSpc="1">
              <a:prstTxWarp prst="textNoShape">
                <a:avLst/>
              </a:prstTxWarp>
              <a:noAutofit/>
            </a:bodyPr>
            <a:lstStyle/>
            <a:p>
              <a:pPr defTabSz="914400">
                <a:spcBef>
                  <a:spcPts val="1200"/>
                </a:spcBef>
              </a:pPr>
              <a:endParaRPr lang="en-US" sz="2800" dirty="0">
                <a:gradFill>
                  <a:gsLst>
                    <a:gs pos="51000">
                      <a:srgbClr val="000000"/>
                    </a:gs>
                    <a:gs pos="42000">
                      <a:srgbClr val="000000"/>
                    </a:gs>
                  </a:gsLst>
                  <a:lin ang="0" scaled="0"/>
                </a:gradFill>
                <a:latin typeface="Segoe UI Variable Display Semib" pitchFamily="2" charset="0"/>
              </a:endParaRPr>
            </a:p>
          </p:txBody>
        </p:sp>
        <p:sp>
          <p:nvSpPr>
            <p:cNvPr id="6" name="TextBox 5">
              <a:extLst>
                <a:ext uri="{FF2B5EF4-FFF2-40B4-BE49-F238E27FC236}">
                  <a16:creationId xmlns:a16="http://schemas.microsoft.com/office/drawing/2014/main" id="{BA5283E2-456F-5F30-5BA5-DED6EFF3AB81}"/>
                </a:ext>
              </a:extLst>
            </p:cNvPr>
            <p:cNvSpPr txBox="1"/>
            <p:nvPr/>
          </p:nvSpPr>
          <p:spPr>
            <a:xfrm>
              <a:off x="4324784" y="1479833"/>
              <a:ext cx="3542443" cy="334820"/>
            </a:xfrm>
            <a:prstGeom prst="roundRect">
              <a:avLst>
                <a:gd name="adj" fmla="val 50000"/>
              </a:avLst>
            </a:prstGeom>
            <a:gradFill flip="none" rotWithShape="1">
              <a:gsLst>
                <a:gs pos="50000">
                  <a:srgbClr val="C03BC4"/>
                </a:gs>
                <a:gs pos="100000">
                  <a:srgbClr val="0078D4"/>
                </a:gs>
                <a:gs pos="0">
                  <a:srgbClr val="FF5C39"/>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Microsoft developer solution</a:t>
              </a:r>
            </a:p>
          </p:txBody>
        </p:sp>
        <p:cxnSp>
          <p:nvCxnSpPr>
            <p:cNvPr id="7" name="Straight Arrow Connector 6">
              <a:extLst>
                <a:ext uri="{FF2B5EF4-FFF2-40B4-BE49-F238E27FC236}">
                  <a16:creationId xmlns:a16="http://schemas.microsoft.com/office/drawing/2014/main" id="{8C1F39C2-8DAF-C326-5B35-5978651D80EA}"/>
                </a:ext>
                <a:ext uri="{C183D7F6-B498-43B3-948B-1728B52AA6E4}">
                  <adec:decorative xmlns:adec="http://schemas.microsoft.com/office/drawing/2017/decorative" val="1"/>
                </a:ext>
              </a:extLst>
            </p:cNvPr>
            <p:cNvCxnSpPr>
              <a:cxnSpLocks/>
            </p:cNvCxnSpPr>
            <p:nvPr/>
          </p:nvCxnSpPr>
          <p:spPr>
            <a:xfrm flipH="1">
              <a:off x="907627" y="2029656"/>
              <a:ext cx="10376749" cy="0"/>
            </a:xfrm>
            <a:prstGeom prst="straightConnector1">
              <a:avLst/>
            </a:prstGeom>
            <a:ln w="15875">
              <a:gradFill flip="none" rotWithShape="1">
                <a:gsLst>
                  <a:gs pos="5000">
                    <a:srgbClr val="FF5C39"/>
                  </a:gs>
                  <a:gs pos="60000">
                    <a:schemeClr val="tx2"/>
                  </a:gs>
                  <a:gs pos="100000">
                    <a:schemeClr val="accent6"/>
                  </a:gs>
                </a:gsLst>
                <a:lin ang="0" scaled="1"/>
                <a:tileRect/>
              </a:gra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29803F-C994-85CA-6296-AE76930030AC}"/>
                </a:ext>
                <a:ext uri="{C183D7F6-B498-43B3-948B-1728B52AA6E4}">
                  <adec:decorative xmlns:adec="http://schemas.microsoft.com/office/drawing/2017/decorative" val="1"/>
                </a:ext>
              </a:extLst>
            </p:cNvPr>
            <p:cNvSpPr txBox="1">
              <a:spLocks/>
            </p:cNvSpPr>
            <p:nvPr/>
          </p:nvSpPr>
          <p:spPr>
            <a:xfrm>
              <a:off x="4087029" y="1929917"/>
              <a:ext cx="3489274" cy="225767"/>
            </a:xfrm>
            <a:prstGeom prst="rect">
              <a:avLst/>
            </a:prstGeom>
            <a:solidFill>
              <a:schemeClr val="bg1"/>
            </a:solidFill>
          </p:spPr>
          <p:txBody>
            <a:bodyPr wrap="square" lIns="0" tIns="0" rIns="0" bIns="0" rtlCol="0">
              <a:spAutoFit/>
            </a:bodyPr>
            <a:lstStyle/>
            <a:p>
              <a:pPr marL="0" marR="0" lvl="0" indent="0" algn="ctr" defTabSz="284845" rtl="0" eaLnBrk="1" fontAlgn="auto" latinLnBrk="0" hangingPunct="1">
                <a:lnSpc>
                  <a:spcPct val="100000"/>
                </a:lnSpc>
                <a:spcBef>
                  <a:spcPts val="0"/>
                </a:spcBef>
                <a:spcAft>
                  <a:spcPts val="0"/>
                </a:spcAft>
                <a:buClrTx/>
                <a:buSzTx/>
                <a:buFontTx/>
                <a:buNone/>
                <a:tabLst/>
                <a:defRPr/>
              </a:pPr>
              <a:r>
                <a:rPr kumimoji="0" lang="en-US" sz="1467" i="0" u="none" strike="noStrike" kern="1200" cap="none" spc="0" normalizeH="0" baseline="0" noProof="0" dirty="0">
                  <a:ln>
                    <a:noFill/>
                  </a:ln>
                  <a:effectLst/>
                  <a:uLnTx/>
                  <a:uFillTx/>
                  <a:latin typeface="+mj-lt"/>
                  <a:ea typeface="+mn-lt"/>
                  <a:cs typeface="Segoe UI Semibold"/>
                </a:rPr>
                <a:t>AI assistance with GitHub Copilot</a:t>
              </a:r>
              <a:endParaRPr kumimoji="0" lang="en-US" sz="1467" i="0" u="none" strike="noStrike" kern="1200" cap="none" spc="0" normalizeH="0" baseline="0" noProof="0" dirty="0">
                <a:ln>
                  <a:noFill/>
                </a:ln>
                <a:effectLst/>
                <a:uLnTx/>
                <a:uFillTx/>
                <a:latin typeface="+mj-lt"/>
                <a:ea typeface="Segoe UI" panose="020B0502040204020203" pitchFamily="34" charset="0"/>
                <a:cs typeface="Segoe UI Semibold" panose="020B0502040204020203" pitchFamily="34" charset="0"/>
              </a:endParaRPr>
            </a:p>
          </p:txBody>
        </p:sp>
        <p:sp>
          <p:nvSpPr>
            <p:cNvPr id="10" name="Rectangle: Rounded Corners 9">
              <a:extLst>
                <a:ext uri="{FF2B5EF4-FFF2-40B4-BE49-F238E27FC236}">
                  <a16:creationId xmlns:a16="http://schemas.microsoft.com/office/drawing/2014/main" id="{873831DF-4E59-EA31-07A6-D9D14299B97C}"/>
                </a:ext>
              </a:extLst>
            </p:cNvPr>
            <p:cNvSpPr/>
            <p:nvPr/>
          </p:nvSpPr>
          <p:spPr>
            <a:xfrm>
              <a:off x="907627" y="2247923"/>
              <a:ext cx="3374552" cy="1747520"/>
            </a:xfrm>
            <a:prstGeom prst="roundRect">
              <a:avLst>
                <a:gd name="adj" fmla="val 2608"/>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algn="ctr" defTabSz="914400">
                <a:spcBef>
                  <a:spcPts val="1200"/>
                </a:spcBef>
              </a:pPr>
              <a:r>
                <a:rPr lang="en-US" sz="1600" dirty="0">
                  <a:gradFill>
                    <a:gsLst>
                      <a:gs pos="51000">
                        <a:srgbClr val="000000"/>
                      </a:gs>
                      <a:gs pos="42000">
                        <a:srgbClr val="000000"/>
                      </a:gs>
                    </a:gsLst>
                    <a:lin ang="0" scaled="0"/>
                  </a:gradFill>
                  <a:latin typeface="Segoe UI Variable Display Semib" pitchFamily="2" charset="0"/>
                </a:rPr>
                <a:t>Dev Compute</a:t>
              </a:r>
            </a:p>
          </p:txBody>
        </p:sp>
        <p:sp>
          <p:nvSpPr>
            <p:cNvPr id="2" name="Rectangle 1">
              <a:extLst>
                <a:ext uri="{FF2B5EF4-FFF2-40B4-BE49-F238E27FC236}">
                  <a16:creationId xmlns:a16="http://schemas.microsoft.com/office/drawing/2014/main" id="{6F63127F-8C00-5AE8-27CF-850EEAE96278}"/>
                </a:ext>
              </a:extLst>
            </p:cNvPr>
            <p:cNvSpPr/>
            <p:nvPr/>
          </p:nvSpPr>
          <p:spPr>
            <a:xfrm>
              <a:off x="1243588" y="3423681"/>
              <a:ext cx="2702629" cy="38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67" i="0" u="none" strike="noStrike" kern="1200" cap="none" spc="0" normalizeH="0" baseline="0" noProof="0" dirty="0">
                  <a:ln>
                    <a:noFill/>
                  </a:ln>
                  <a:solidFill>
                    <a:schemeClr val="tx1"/>
                  </a:solidFill>
                  <a:effectLst/>
                  <a:uLnTx/>
                  <a:uFillTx/>
                  <a:ea typeface="+mn-ea"/>
                  <a:cs typeface="Segoe Sans Text" pitchFamily="2" charset="0"/>
                </a:rPr>
                <a:t>Dev Box (w/ Visual Studio)</a:t>
              </a:r>
            </a:p>
          </p:txBody>
        </p:sp>
        <p:sp>
          <p:nvSpPr>
            <p:cNvPr id="11" name="Rectangle: Rounded Corners 10">
              <a:extLst>
                <a:ext uri="{FF2B5EF4-FFF2-40B4-BE49-F238E27FC236}">
                  <a16:creationId xmlns:a16="http://schemas.microsoft.com/office/drawing/2014/main" id="{78DAC629-BD12-EB32-9007-1C1512021148}"/>
                </a:ext>
              </a:extLst>
            </p:cNvPr>
            <p:cNvSpPr/>
            <p:nvPr/>
          </p:nvSpPr>
          <p:spPr>
            <a:xfrm>
              <a:off x="4408724" y="2247923"/>
              <a:ext cx="3374552" cy="1747520"/>
            </a:xfrm>
            <a:prstGeom prst="roundRect">
              <a:avLst>
                <a:gd name="adj" fmla="val 2608"/>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algn="ctr" defTabSz="914400">
                <a:spcBef>
                  <a:spcPts val="1200"/>
                </a:spcBef>
              </a:pPr>
              <a:r>
                <a:rPr lang="en-US" sz="1600" dirty="0">
                  <a:gradFill>
                    <a:gsLst>
                      <a:gs pos="51000">
                        <a:srgbClr val="000000"/>
                      </a:gs>
                      <a:gs pos="42000">
                        <a:srgbClr val="000000"/>
                      </a:gs>
                    </a:gsLst>
                    <a:lin ang="0" scaled="0"/>
                  </a:gradFill>
                  <a:latin typeface="Segoe UI Variable Display Semib" pitchFamily="2" charset="0"/>
                </a:rPr>
                <a:t>DevOps</a:t>
              </a:r>
            </a:p>
          </p:txBody>
        </p:sp>
        <p:sp>
          <p:nvSpPr>
            <p:cNvPr id="3" name="Rectangle 2">
              <a:extLst>
                <a:ext uri="{FF2B5EF4-FFF2-40B4-BE49-F238E27FC236}">
                  <a16:creationId xmlns:a16="http://schemas.microsoft.com/office/drawing/2014/main" id="{C958B2A6-08F0-0D6C-DE04-17F4E7EA6D00}"/>
                </a:ext>
              </a:extLst>
            </p:cNvPr>
            <p:cNvSpPr/>
            <p:nvPr/>
          </p:nvSpPr>
          <p:spPr>
            <a:xfrm>
              <a:off x="4744686" y="3423681"/>
              <a:ext cx="2702629" cy="38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67" i="0" u="none" strike="noStrike" kern="1200" cap="none" spc="0" normalizeH="0" baseline="0" noProof="0" dirty="0">
                  <a:ln>
                    <a:noFill/>
                  </a:ln>
                  <a:solidFill>
                    <a:schemeClr val="tx1"/>
                  </a:solidFill>
                  <a:effectLst/>
                  <a:uLnTx/>
                  <a:uFillTx/>
                  <a:ea typeface="+mn-ea"/>
                  <a:cs typeface="Segoe Sans Text" pitchFamily="2" charset="0"/>
                </a:rPr>
                <a:t>GitHub</a:t>
              </a:r>
            </a:p>
          </p:txBody>
        </p:sp>
        <p:sp>
          <p:nvSpPr>
            <p:cNvPr id="12" name="Rectangle: Rounded Corners 11">
              <a:extLst>
                <a:ext uri="{FF2B5EF4-FFF2-40B4-BE49-F238E27FC236}">
                  <a16:creationId xmlns:a16="http://schemas.microsoft.com/office/drawing/2014/main" id="{29D8BA55-0C35-B010-74D2-B7748DA34CF6}"/>
                </a:ext>
              </a:extLst>
            </p:cNvPr>
            <p:cNvSpPr>
              <a:spLocks/>
            </p:cNvSpPr>
            <p:nvPr/>
          </p:nvSpPr>
          <p:spPr>
            <a:xfrm>
              <a:off x="7909824" y="2247923"/>
              <a:ext cx="3374552" cy="1747520"/>
            </a:xfrm>
            <a:prstGeom prst="roundRect">
              <a:avLst>
                <a:gd name="adj" fmla="val 2608"/>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algn="ctr" defTabSz="914400">
                <a:spcBef>
                  <a:spcPts val="1200"/>
                </a:spcBef>
              </a:pPr>
              <a:r>
                <a:rPr lang="en-US" sz="1600" dirty="0">
                  <a:gradFill>
                    <a:gsLst>
                      <a:gs pos="51000">
                        <a:srgbClr val="000000"/>
                      </a:gs>
                      <a:gs pos="42000">
                        <a:srgbClr val="000000"/>
                      </a:gs>
                    </a:gsLst>
                    <a:lin ang="0" scaled="0"/>
                  </a:gradFill>
                  <a:latin typeface="Segoe UI Variable Display Semib" pitchFamily="2" charset="0"/>
                </a:rPr>
                <a:t>App templates and Azure tools</a:t>
              </a:r>
            </a:p>
          </p:txBody>
        </p:sp>
        <p:sp>
          <p:nvSpPr>
            <p:cNvPr id="4" name="Rectangle 3">
              <a:extLst>
                <a:ext uri="{FF2B5EF4-FFF2-40B4-BE49-F238E27FC236}">
                  <a16:creationId xmlns:a16="http://schemas.microsoft.com/office/drawing/2014/main" id="{82DBD7E2-60E8-D346-93ED-9B6FF46BF84B}"/>
                </a:ext>
              </a:extLst>
            </p:cNvPr>
            <p:cNvSpPr/>
            <p:nvPr/>
          </p:nvSpPr>
          <p:spPr>
            <a:xfrm>
              <a:off x="8245786" y="3423681"/>
              <a:ext cx="2702629" cy="38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67" i="0" u="none" strike="noStrike" kern="1200" cap="none" spc="0" normalizeH="0" baseline="0" noProof="0" dirty="0">
                  <a:ln>
                    <a:noFill/>
                  </a:ln>
                  <a:solidFill>
                    <a:schemeClr val="tx1"/>
                  </a:solidFill>
                  <a:effectLst/>
                  <a:uLnTx/>
                  <a:uFillTx/>
                  <a:ea typeface="+mn-ea"/>
                  <a:cs typeface="Segoe Sans Text" pitchFamily="2" charset="0"/>
                </a:rPr>
                <a:t>Azure</a:t>
              </a:r>
            </a:p>
          </p:txBody>
        </p:sp>
        <p:pic>
          <p:nvPicPr>
            <p:cNvPr id="19" name="Picture 2">
              <a:extLst>
                <a:ext uri="{FF2B5EF4-FFF2-40B4-BE49-F238E27FC236}">
                  <a16:creationId xmlns:a16="http://schemas.microsoft.com/office/drawing/2014/main" id="{02AD1A99-0EBC-7EC6-5AF3-0BD59D1B868E}"/>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2389789" y="2931005"/>
              <a:ext cx="410227" cy="410224"/>
            </a:xfrm>
            <a:prstGeom prst="rect">
              <a:avLst/>
            </a:prstGeom>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8FC87253-765F-20E6-37EE-3FACCF2F218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92955" y="2931973"/>
              <a:ext cx="408291" cy="408288"/>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B82176E3-FEFD-7E29-F3BF-3CAF70E82ADC}"/>
                </a:ext>
                <a:ext uri="{C183D7F6-B498-43B3-948B-1728B52AA6E4}">
                  <adec:decorative xmlns:adec="http://schemas.microsoft.com/office/drawing/2017/decorative" val="1"/>
                </a:ext>
              </a:extLst>
            </p:cNvPr>
            <p:cNvCxnSpPr>
              <a:cxnSpLocks/>
            </p:cNvCxnSpPr>
            <p:nvPr/>
          </p:nvCxnSpPr>
          <p:spPr>
            <a:xfrm flipH="1">
              <a:off x="907627" y="4248471"/>
              <a:ext cx="10376749" cy="0"/>
            </a:xfrm>
            <a:prstGeom prst="straightConnector1">
              <a:avLst/>
            </a:prstGeom>
            <a:ln w="15875">
              <a:gradFill flip="none" rotWithShape="1">
                <a:gsLst>
                  <a:gs pos="5000">
                    <a:srgbClr val="FF5C39"/>
                  </a:gs>
                  <a:gs pos="60000">
                    <a:schemeClr val="tx2"/>
                  </a:gs>
                  <a:gs pos="100000">
                    <a:schemeClr val="accent6"/>
                  </a:gs>
                </a:gsLst>
                <a:lin ang="0" scaled="1"/>
                <a:tileRect/>
              </a:gra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40" name="Picture 2">
              <a:extLst>
                <a:ext uri="{FF2B5EF4-FFF2-40B4-BE49-F238E27FC236}">
                  <a16:creationId xmlns:a16="http://schemas.microsoft.com/office/drawing/2014/main" id="{5FA11826-B919-61E7-1EEE-E99174CB5129}"/>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bwMode="auto">
            <a:xfrm>
              <a:off x="6617547" y="3423771"/>
              <a:ext cx="152400" cy="17971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white shield with four squares on a black background&#10;&#10;Description automatically generated">
              <a:extLst>
                <a:ext uri="{FF2B5EF4-FFF2-40B4-BE49-F238E27FC236}">
                  <a16:creationId xmlns:a16="http://schemas.microsoft.com/office/drawing/2014/main" id="{069C200C-A460-D76B-D8B1-A1D7E6E98C7A}"/>
                </a:ext>
              </a:extLst>
            </p:cNvPr>
            <p:cNvPicPr>
              <a:picLocks noChangeAspect="1"/>
            </p:cNvPicPr>
            <p:nvPr/>
          </p:nvPicPr>
          <p:blipFill>
            <a:blip r:embed="rId7"/>
            <a:stretch>
              <a:fillRect/>
            </a:stretch>
          </p:blipFill>
          <p:spPr>
            <a:xfrm>
              <a:off x="6789094" y="3424335"/>
              <a:ext cx="169229" cy="169229"/>
            </a:xfrm>
            <a:prstGeom prst="rect">
              <a:avLst/>
            </a:prstGeom>
          </p:spPr>
        </p:pic>
        <p:pic>
          <p:nvPicPr>
            <p:cNvPr id="45" name="Picture 44">
              <a:extLst>
                <a:ext uri="{FF2B5EF4-FFF2-40B4-BE49-F238E27FC236}">
                  <a16:creationId xmlns:a16="http://schemas.microsoft.com/office/drawing/2014/main" id="{BD41072B-E08F-80E7-C0F3-C8723BEA03BF}"/>
                </a:ext>
              </a:extLst>
            </p:cNvPr>
            <p:cNvPicPr>
              <a:picLocks noChangeAspect="1"/>
            </p:cNvPicPr>
            <p:nvPr/>
          </p:nvPicPr>
          <p:blipFill>
            <a:blip r:embed="rId8"/>
            <a:stretch>
              <a:fillRect/>
            </a:stretch>
          </p:blipFill>
          <p:spPr>
            <a:xfrm>
              <a:off x="6019793" y="3340600"/>
              <a:ext cx="152413" cy="176799"/>
            </a:xfrm>
            <a:prstGeom prst="rect">
              <a:avLst/>
            </a:prstGeom>
          </p:spPr>
        </p:pic>
        <p:pic>
          <p:nvPicPr>
            <p:cNvPr id="51" name="Picture 2">
              <a:extLst>
                <a:ext uri="{FF2B5EF4-FFF2-40B4-BE49-F238E27FC236}">
                  <a16:creationId xmlns:a16="http://schemas.microsoft.com/office/drawing/2014/main" id="{C0B9E016-21EE-FB61-86AA-1308DB883892}"/>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p:blipFill>
          <p:spPr bwMode="auto">
            <a:xfrm>
              <a:off x="4407218" y="2324897"/>
              <a:ext cx="329565" cy="38862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black cat in a circle&#10;&#10;Description automatically generated">
              <a:extLst>
                <a:ext uri="{FF2B5EF4-FFF2-40B4-BE49-F238E27FC236}">
                  <a16:creationId xmlns:a16="http://schemas.microsoft.com/office/drawing/2014/main" id="{F6CAC2D4-27D1-7D69-48AF-B8918CF3F57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63398" y="2904370"/>
              <a:ext cx="465202" cy="457200"/>
            </a:xfrm>
            <a:prstGeom prst="rect">
              <a:avLst/>
            </a:prstGeom>
          </p:spPr>
        </p:pic>
        <p:sp>
          <p:nvSpPr>
            <p:cNvPr id="56" name="TextBox 55">
              <a:extLst>
                <a:ext uri="{FF2B5EF4-FFF2-40B4-BE49-F238E27FC236}">
                  <a16:creationId xmlns:a16="http://schemas.microsoft.com/office/drawing/2014/main" id="{ECFABB30-23A4-DF50-AAB5-02C2F910F696}"/>
                </a:ext>
              </a:extLst>
            </p:cNvPr>
            <p:cNvSpPr txBox="1"/>
            <p:nvPr/>
          </p:nvSpPr>
          <p:spPr>
            <a:xfrm>
              <a:off x="5450300" y="4094589"/>
              <a:ext cx="1291398" cy="276999"/>
            </a:xfrm>
            <a:prstGeom prst="rect">
              <a:avLst/>
            </a:prstGeom>
            <a:solidFill>
              <a:schemeClr val="bg1"/>
            </a:solidFill>
          </p:spPr>
          <p:txBody>
            <a:bodyPr wrap="square" lIns="0" tIns="0" rIns="0" bIns="0" rtlCol="0">
              <a:spAutoFit/>
            </a:bodyPr>
            <a:lstStyle/>
            <a:p>
              <a:pPr algn="ctr"/>
              <a:r>
                <a:rPr lang="en-US" dirty="0"/>
                <a:t>Security</a:t>
              </a:r>
            </a:p>
          </p:txBody>
        </p:sp>
        <p:pic>
          <p:nvPicPr>
            <p:cNvPr id="1026" name="Picture 2">
              <a:extLst>
                <a:ext uri="{FF2B5EF4-FFF2-40B4-BE49-F238E27FC236}">
                  <a16:creationId xmlns:a16="http://schemas.microsoft.com/office/drawing/2014/main" id="{6B7F8B0C-BC36-7C72-6227-B8FC62299860}"/>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315401" y="1912866"/>
              <a:ext cx="260902" cy="2119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EA107E95-86B3-9662-E94D-7614A988AC6F}"/>
              </a:ext>
              <a:ext uri="{C183D7F6-B498-43B3-948B-1728B52AA6E4}">
                <adec:decorative xmlns:adec="http://schemas.microsoft.com/office/drawing/2017/decorative" val="1"/>
              </a:ext>
            </a:extLst>
          </p:cNvPr>
          <p:cNvGrpSpPr/>
          <p:nvPr/>
        </p:nvGrpSpPr>
        <p:grpSpPr>
          <a:xfrm>
            <a:off x="561631" y="5442188"/>
            <a:ext cx="11284373" cy="538843"/>
            <a:chOff x="561631" y="5442188"/>
            <a:chExt cx="11284373" cy="538843"/>
          </a:xfrm>
        </p:grpSpPr>
        <p:sp>
          <p:nvSpPr>
            <p:cNvPr id="23" name="TextBox 22">
              <a:extLst>
                <a:ext uri="{FF2B5EF4-FFF2-40B4-BE49-F238E27FC236}">
                  <a16:creationId xmlns:a16="http://schemas.microsoft.com/office/drawing/2014/main" id="{119F7708-F91C-36E2-918A-3910FA4998F4}"/>
                </a:ext>
              </a:extLst>
            </p:cNvPr>
            <p:cNvSpPr txBox="1"/>
            <p:nvPr/>
          </p:nvSpPr>
          <p:spPr>
            <a:xfrm>
              <a:off x="561631" y="5526943"/>
              <a:ext cx="3316964" cy="338554"/>
            </a:xfrm>
            <a:prstGeom prst="rect">
              <a:avLst/>
            </a:prstGeom>
            <a:noFill/>
          </p:spPr>
          <p:txBody>
            <a:bodyPr wrap="square">
              <a:spAutoFit/>
            </a:bodyPr>
            <a:lstStyle/>
            <a:p>
              <a:pPr defTabSz="436409">
                <a:defRPr/>
              </a:pPr>
              <a:r>
                <a:rPr lang="en-US" sz="1600" dirty="0">
                  <a:solidFill>
                    <a:srgbClr val="0078D4"/>
                  </a:solidFill>
                </a:rPr>
                <a:t>C</a:t>
              </a:r>
              <a:r>
                <a:rPr lang="en-US" sz="1600" b="0" spc="0" dirty="0">
                  <a:solidFill>
                    <a:srgbClr val="0078D4"/>
                  </a:solidFill>
                  <a:latin typeface="+mn-lt"/>
                </a:rPr>
                <a:t>omplete developer toolchain </a:t>
              </a:r>
            </a:p>
          </p:txBody>
        </p:sp>
        <p:cxnSp>
          <p:nvCxnSpPr>
            <p:cNvPr id="24" name="Straight Connector 23">
              <a:extLst>
                <a:ext uri="{FF2B5EF4-FFF2-40B4-BE49-F238E27FC236}">
                  <a16:creationId xmlns:a16="http://schemas.microsoft.com/office/drawing/2014/main" id="{58539129-E90D-09E2-08CF-61E6D6BC461F}"/>
                </a:ext>
              </a:extLst>
            </p:cNvPr>
            <p:cNvCxnSpPr>
              <a:cxnSpLocks/>
            </p:cNvCxnSpPr>
            <p:nvPr/>
          </p:nvCxnSpPr>
          <p:spPr>
            <a:xfrm>
              <a:off x="3648226" y="5442188"/>
              <a:ext cx="0" cy="538843"/>
            </a:xfrm>
            <a:prstGeom prst="line">
              <a:avLst/>
            </a:prstGeom>
            <a:ln w="1270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BCFB182-2531-FC3B-3BFF-56BCCB1E58EC}"/>
                </a:ext>
              </a:extLst>
            </p:cNvPr>
            <p:cNvSpPr txBox="1"/>
            <p:nvPr/>
          </p:nvSpPr>
          <p:spPr>
            <a:xfrm>
              <a:off x="3878596" y="5526943"/>
              <a:ext cx="4505881" cy="338554"/>
            </a:xfrm>
            <a:prstGeom prst="rect">
              <a:avLst/>
            </a:prstGeom>
            <a:noFill/>
          </p:spPr>
          <p:txBody>
            <a:bodyPr wrap="square">
              <a:spAutoFit/>
            </a:bodyPr>
            <a:lstStyle/>
            <a:p>
              <a:pPr defTabSz="436409">
                <a:defRPr/>
              </a:pPr>
              <a:r>
                <a:rPr lang="en-US" sz="1600" b="0" spc="0" dirty="0">
                  <a:solidFill>
                    <a:srgbClr val="0078D4"/>
                  </a:solidFill>
                  <a:latin typeface="+mn-lt"/>
                </a:rPr>
                <a:t>Modern </a:t>
              </a:r>
              <a:r>
                <a:rPr lang="en-US" sz="1600" dirty="0">
                  <a:solidFill>
                    <a:srgbClr val="0078D4"/>
                  </a:solidFill>
                </a:rPr>
                <a:t>DevOps and platform engineering</a:t>
              </a:r>
              <a:r>
                <a:rPr lang="en-US" sz="1600" b="0" spc="0" dirty="0">
                  <a:solidFill>
                    <a:srgbClr val="0078D4"/>
                  </a:solidFill>
                  <a:latin typeface="+mn-lt"/>
                </a:rPr>
                <a:t> </a:t>
              </a:r>
            </a:p>
          </p:txBody>
        </p:sp>
        <p:cxnSp>
          <p:nvCxnSpPr>
            <p:cNvPr id="43" name="Straight Connector 42">
              <a:extLst>
                <a:ext uri="{FF2B5EF4-FFF2-40B4-BE49-F238E27FC236}">
                  <a16:creationId xmlns:a16="http://schemas.microsoft.com/office/drawing/2014/main" id="{994DA061-50C1-EDDC-24D7-F98EBAE9C336}"/>
                </a:ext>
              </a:extLst>
            </p:cNvPr>
            <p:cNvCxnSpPr>
              <a:cxnSpLocks/>
            </p:cNvCxnSpPr>
            <p:nvPr/>
          </p:nvCxnSpPr>
          <p:spPr>
            <a:xfrm>
              <a:off x="8244940" y="5442188"/>
              <a:ext cx="0" cy="538843"/>
            </a:xfrm>
            <a:prstGeom prst="line">
              <a:avLst/>
            </a:prstGeom>
            <a:ln w="1270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C8E97BF-FC63-27C0-F523-576C9C675B74}"/>
                </a:ext>
              </a:extLst>
            </p:cNvPr>
            <p:cNvSpPr txBox="1"/>
            <p:nvPr/>
          </p:nvSpPr>
          <p:spPr>
            <a:xfrm>
              <a:off x="8529040" y="5526943"/>
              <a:ext cx="3316964" cy="338554"/>
            </a:xfrm>
            <a:prstGeom prst="rect">
              <a:avLst/>
            </a:prstGeom>
            <a:noFill/>
          </p:spPr>
          <p:txBody>
            <a:bodyPr wrap="square">
              <a:spAutoFit/>
            </a:bodyPr>
            <a:lstStyle/>
            <a:p>
              <a:pPr defTabSz="436409">
                <a:defRPr/>
              </a:pPr>
              <a:r>
                <a:rPr lang="en-US" sz="1600" b="0" spc="0" dirty="0">
                  <a:solidFill>
                    <a:srgbClr val="0078D4"/>
                  </a:solidFill>
                  <a:latin typeface="+mn-lt"/>
                </a:rPr>
                <a:t>Enterprise security and governance </a:t>
              </a:r>
            </a:p>
          </p:txBody>
        </p:sp>
      </p:grpSp>
    </p:spTree>
    <p:extLst>
      <p:ext uri="{BB962C8B-B14F-4D97-AF65-F5344CB8AC3E}">
        <p14:creationId xmlns:p14="http://schemas.microsoft.com/office/powerpoint/2010/main" val="100994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F4DF-55BD-422C-9FAD-3914C9918F6A}"/>
              </a:ext>
            </a:extLst>
          </p:cNvPr>
          <p:cNvSpPr>
            <a:spLocks noGrp="1"/>
          </p:cNvSpPr>
          <p:nvPr>
            <p:ph type="title"/>
          </p:nvPr>
        </p:nvSpPr>
        <p:spPr>
          <a:xfrm>
            <a:off x="588263" y="457200"/>
            <a:ext cx="11018520" cy="830997"/>
          </a:xfrm>
        </p:spPr>
        <p:txBody>
          <a:bodyPr/>
          <a:lstStyle/>
          <a:p>
            <a:r>
              <a:rPr lang="en-US" dirty="0"/>
              <a:t>Azure SQL Database</a:t>
            </a:r>
            <a:br>
              <a:rPr lang="en-US" dirty="0"/>
            </a:br>
            <a:r>
              <a:rPr kumimoji="0" lang="en-US" sz="1800" b="0" i="0" u="none" strike="noStrike" kern="1200" cap="none" spc="-50" normalizeH="0" baseline="0" noProof="0" dirty="0">
                <a:ln w="3175">
                  <a:noFill/>
                </a:ln>
                <a:solidFill>
                  <a:schemeClr val="tx1"/>
                </a:solidFill>
                <a:effectLst/>
                <a:uLnTx/>
                <a:uFillTx/>
                <a:latin typeface="Segoe Sans Text Semibold"/>
                <a:ea typeface="+mn-ea"/>
                <a:cs typeface="Segoe UI" pitchFamily="34" charset="0"/>
              </a:rPr>
              <a:t>Fast, flexible, secure modern app development for workloads big or small</a:t>
            </a:r>
            <a:endParaRPr lang="en-US" dirty="0">
              <a:solidFill>
                <a:schemeClr val="tx1"/>
              </a:solidFill>
            </a:endParaRPr>
          </a:p>
        </p:txBody>
      </p:sp>
      <p:grpSp>
        <p:nvGrpSpPr>
          <p:cNvPr id="23" name="Group 22">
            <a:extLst>
              <a:ext uri="{FF2B5EF4-FFF2-40B4-BE49-F238E27FC236}">
                <a16:creationId xmlns:a16="http://schemas.microsoft.com/office/drawing/2014/main" id="{302DCF7F-228C-50DC-4E79-6DAB049D8AF7}"/>
              </a:ext>
              <a:ext uri="{C183D7F6-B498-43B3-948B-1728B52AA6E4}">
                <adec:decorative xmlns:adec="http://schemas.microsoft.com/office/drawing/2017/decorative" val="1"/>
              </a:ext>
            </a:extLst>
          </p:cNvPr>
          <p:cNvGrpSpPr/>
          <p:nvPr/>
        </p:nvGrpSpPr>
        <p:grpSpPr>
          <a:xfrm>
            <a:off x="584200" y="1964028"/>
            <a:ext cx="11036300" cy="3801784"/>
            <a:chOff x="584200" y="1964028"/>
            <a:chExt cx="11036300" cy="3801784"/>
          </a:xfrm>
        </p:grpSpPr>
        <p:sp>
          <p:nvSpPr>
            <p:cNvPr id="16" name="Rounded Rectangle 55">
              <a:extLst>
                <a:ext uri="{FF2B5EF4-FFF2-40B4-BE49-F238E27FC236}">
                  <a16:creationId xmlns:a16="http://schemas.microsoft.com/office/drawing/2014/main" id="{883D7ACA-0B36-54FF-77B4-5B9F9189687F}"/>
                </a:ext>
                <a:ext uri="{C183D7F6-B498-43B3-948B-1728B52AA6E4}">
                  <adec:decorative xmlns:adec="http://schemas.microsoft.com/office/drawing/2017/decorative" val="1"/>
                </a:ext>
              </a:extLst>
            </p:cNvPr>
            <p:cNvSpPr/>
            <p:nvPr/>
          </p:nvSpPr>
          <p:spPr>
            <a:xfrm>
              <a:off x="3390900" y="2941765"/>
              <a:ext cx="2616200" cy="2824047"/>
            </a:xfrm>
            <a:prstGeom prst="roundRect">
              <a:avLst>
                <a:gd name="adj" fmla="val 3927"/>
              </a:avLst>
            </a:prstGeom>
            <a:gradFill>
              <a:gsLst>
                <a:gs pos="0">
                  <a:schemeClr val="bg1">
                    <a:alpha val="40000"/>
                  </a:schemeClr>
                </a:gs>
                <a:gs pos="98000">
                  <a:schemeClr val="bg1">
                    <a:alpha val="20000"/>
                  </a:schemeClr>
                </a:gs>
              </a:gsLst>
              <a:lin ang="0" scaled="0"/>
            </a:gradFill>
            <a:ln w="19050">
              <a:solidFill>
                <a:schemeClr val="bg1"/>
              </a:solidFill>
              <a:headEnd type="none" w="med" len="med"/>
              <a:tailEnd type="none" w="med" len="med"/>
            </a:ln>
            <a:effectLst>
              <a:outerShdw blurRad="127000" dist="127000" dir="600000" algn="tl" rotWithShape="0">
                <a:schemeClr val="bg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18" name="Rounded Rectangle 55">
              <a:extLst>
                <a:ext uri="{FF2B5EF4-FFF2-40B4-BE49-F238E27FC236}">
                  <a16:creationId xmlns:a16="http://schemas.microsoft.com/office/drawing/2014/main" id="{A65887FD-7A4B-1FF1-87FC-B5AA7C87E733}"/>
                </a:ext>
                <a:ext uri="{C183D7F6-B498-43B3-948B-1728B52AA6E4}">
                  <adec:decorative xmlns:adec="http://schemas.microsoft.com/office/drawing/2017/decorative" val="1"/>
                </a:ext>
              </a:extLst>
            </p:cNvPr>
            <p:cNvSpPr/>
            <p:nvPr/>
          </p:nvSpPr>
          <p:spPr>
            <a:xfrm>
              <a:off x="584200" y="2941765"/>
              <a:ext cx="2616200" cy="2824047"/>
            </a:xfrm>
            <a:prstGeom prst="roundRect">
              <a:avLst>
                <a:gd name="adj" fmla="val 3927"/>
              </a:avLst>
            </a:prstGeom>
            <a:gradFill>
              <a:gsLst>
                <a:gs pos="0">
                  <a:schemeClr val="bg1">
                    <a:alpha val="40000"/>
                  </a:schemeClr>
                </a:gs>
                <a:gs pos="98000">
                  <a:schemeClr val="bg1">
                    <a:alpha val="20000"/>
                  </a:schemeClr>
                </a:gs>
              </a:gsLst>
              <a:lin ang="0" scaled="0"/>
            </a:gradFill>
            <a:ln w="19050">
              <a:solidFill>
                <a:schemeClr val="bg1"/>
              </a:solidFill>
              <a:headEnd type="none" w="med" len="med"/>
              <a:tailEnd type="none" w="med" len="med"/>
            </a:ln>
            <a:effectLst>
              <a:outerShdw blurRad="127000" dist="127000" dir="600000" algn="tl" rotWithShape="0">
                <a:schemeClr val="bg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20" name="Rounded Rectangle 62">
              <a:extLst>
                <a:ext uri="{FF2B5EF4-FFF2-40B4-BE49-F238E27FC236}">
                  <a16:creationId xmlns:a16="http://schemas.microsoft.com/office/drawing/2014/main" id="{23396F82-7C82-0D44-288C-8EF4B0CBBC6B}"/>
                </a:ext>
                <a:ext uri="{C183D7F6-B498-43B3-948B-1728B52AA6E4}">
                  <adec:decorative xmlns:adec="http://schemas.microsoft.com/office/drawing/2017/decorative" val="1"/>
                </a:ext>
              </a:extLst>
            </p:cNvPr>
            <p:cNvSpPr/>
            <p:nvPr/>
          </p:nvSpPr>
          <p:spPr>
            <a:xfrm>
              <a:off x="9004300" y="2941765"/>
              <a:ext cx="2616200" cy="2824047"/>
            </a:xfrm>
            <a:prstGeom prst="roundRect">
              <a:avLst>
                <a:gd name="adj" fmla="val 3927"/>
              </a:avLst>
            </a:prstGeom>
            <a:gradFill>
              <a:gsLst>
                <a:gs pos="0">
                  <a:schemeClr val="bg1">
                    <a:alpha val="40000"/>
                  </a:schemeClr>
                </a:gs>
                <a:gs pos="98000">
                  <a:schemeClr val="bg1">
                    <a:alpha val="20000"/>
                  </a:schemeClr>
                </a:gs>
              </a:gsLst>
              <a:lin ang="0" scaled="0"/>
            </a:gradFill>
            <a:ln w="19050">
              <a:solidFill>
                <a:schemeClr val="bg1"/>
              </a:solidFill>
              <a:headEnd type="none" w="med" len="med"/>
              <a:tailEnd type="none" w="med" len="med"/>
            </a:ln>
            <a:effectLst>
              <a:outerShdw blurRad="127000" dist="127000" dir="600000" algn="tl" rotWithShape="0">
                <a:schemeClr val="bg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26" name="Rounded Rectangle 62">
              <a:extLst>
                <a:ext uri="{FF2B5EF4-FFF2-40B4-BE49-F238E27FC236}">
                  <a16:creationId xmlns:a16="http://schemas.microsoft.com/office/drawing/2014/main" id="{87BBBE3D-613B-163A-88EC-C03DAEA7C3A4}"/>
                </a:ext>
                <a:ext uri="{C183D7F6-B498-43B3-948B-1728B52AA6E4}">
                  <adec:decorative xmlns:adec="http://schemas.microsoft.com/office/drawing/2017/decorative" val="1"/>
                </a:ext>
              </a:extLst>
            </p:cNvPr>
            <p:cNvSpPr/>
            <p:nvPr/>
          </p:nvSpPr>
          <p:spPr>
            <a:xfrm>
              <a:off x="6197600" y="2941765"/>
              <a:ext cx="2616200" cy="2824047"/>
            </a:xfrm>
            <a:prstGeom prst="roundRect">
              <a:avLst>
                <a:gd name="adj" fmla="val 3927"/>
              </a:avLst>
            </a:prstGeom>
            <a:gradFill>
              <a:gsLst>
                <a:gs pos="0">
                  <a:schemeClr val="bg1">
                    <a:alpha val="40000"/>
                  </a:schemeClr>
                </a:gs>
                <a:gs pos="98000">
                  <a:schemeClr val="bg1">
                    <a:alpha val="20000"/>
                  </a:schemeClr>
                </a:gs>
              </a:gsLst>
              <a:lin ang="0" scaled="0"/>
            </a:gradFill>
            <a:ln w="19050">
              <a:solidFill>
                <a:schemeClr val="bg1"/>
              </a:solidFill>
              <a:headEnd type="none" w="med" len="med"/>
              <a:tailEnd type="none" w="med" len="med"/>
            </a:ln>
            <a:effectLst>
              <a:outerShdw blurRad="127000" dist="127000" dir="600000" algn="tl" rotWithShape="0">
                <a:schemeClr val="bg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Sans Text" pitchFamily="2" charset="0"/>
                <a:ea typeface="+mn-ea"/>
                <a:cs typeface="Segoe Sans Text" pitchFamily="2" charset="0"/>
              </a:endParaRPr>
            </a:p>
          </p:txBody>
        </p:sp>
        <p:sp>
          <p:nvSpPr>
            <p:cNvPr id="6" name="Rectangle 5">
              <a:extLst>
                <a:ext uri="{FF2B5EF4-FFF2-40B4-BE49-F238E27FC236}">
                  <a16:creationId xmlns:a16="http://schemas.microsoft.com/office/drawing/2014/main" id="{4D524B65-B984-4FAE-A886-3186482829BD}"/>
                </a:ext>
              </a:extLst>
            </p:cNvPr>
            <p:cNvSpPr/>
            <p:nvPr/>
          </p:nvSpPr>
          <p:spPr>
            <a:xfrm>
              <a:off x="3640554" y="3946934"/>
              <a:ext cx="2116891" cy="1531188"/>
            </a:xfrm>
            <a:prstGeom prst="rect">
              <a:avLst/>
            </a:prstGeom>
          </p:spPr>
          <p:txBody>
            <a:bodyPr wrap="square" lIns="0" tIns="0" rIns="0" bIns="0" rtlCol="0" anchor="t" anchorCtr="0">
              <a:spAutoFit/>
            </a:bodyPr>
            <a:lstStyle/>
            <a:p>
              <a:pPr marL="0" marR="0" lvl="0" indent="0" algn="ctr" defTabSz="932239" rtl="0" eaLnBrk="1" fontAlgn="auto" latinLnBrk="0" hangingPunct="1">
                <a:lnSpc>
                  <a:spcPct val="100000"/>
                </a:lnSpc>
                <a:spcBef>
                  <a:spcPts val="0"/>
                </a:spcBef>
                <a:spcAft>
                  <a:spcPts val="900"/>
                </a:spcAft>
                <a:buClrTx/>
                <a:buSzTx/>
                <a:buFontTx/>
                <a:buNone/>
                <a:tabLst/>
                <a:defRPr/>
              </a:pPr>
              <a:r>
                <a:rPr kumimoji="0" lang="en-US" sz="1600" b="1" i="0" u="none" strike="noStrike" kern="0" cap="none" spc="0" normalizeH="0" baseline="0" noProof="0" dirty="0">
                  <a:ln>
                    <a:noFill/>
                  </a:ln>
                  <a:gradFill>
                    <a:gsLst>
                      <a:gs pos="0">
                        <a:srgbClr val="0078D4"/>
                      </a:gs>
                      <a:gs pos="98000">
                        <a:srgbClr val="C03BC4"/>
                      </a:gs>
                    </a:gsLst>
                    <a:lin ang="2400000" scaled="0"/>
                  </a:gradFill>
                  <a:effectLst/>
                  <a:uLnTx/>
                  <a:uFillTx/>
                  <a:latin typeface="Segoe Sans Display Semibold" pitchFamily="2" charset="0"/>
                  <a:ea typeface="+mn-ea"/>
                  <a:cs typeface="Segoe Sans Display Semibold" pitchFamily="2" charset="0"/>
                </a:rPr>
                <a:t>Optimize application performance</a:t>
              </a:r>
            </a:p>
            <a:p>
              <a:pPr marL="0" marR="0" lvl="0" indent="0" algn="ctr" defTabSz="914400" rtl="0" eaLnBrk="1" fontAlgn="auto" latinLnBrk="0" hangingPunct="1">
                <a:lnSpc>
                  <a:spcPct val="100000"/>
                </a:lnSpc>
                <a:spcBef>
                  <a:spcPts val="0"/>
                </a:spcBef>
                <a:spcAft>
                  <a:spcPts val="600"/>
                </a:spcAft>
                <a:buClrTx/>
                <a:buSzPct val="130000"/>
                <a:buFontTx/>
                <a:buNone/>
                <a:tabLst/>
                <a:defRPr/>
              </a:pPr>
              <a:r>
                <a:rPr kumimoji="0" lang="en-US" sz="1200" b="0" i="0" u="none" strike="noStrike" kern="1200" cap="none" spc="0" normalizeH="0" baseline="0" noProof="0" dirty="0">
                  <a:ln>
                    <a:noFill/>
                  </a:ln>
                  <a:effectLst/>
                  <a:uLnTx/>
                  <a:uFillTx/>
                  <a:latin typeface="Segoe Sans Text" pitchFamily="2" charset="0"/>
                  <a:ea typeface="+mn-ea"/>
                  <a:cs typeface="+mn-cs"/>
                </a:rPr>
                <a:t>Optimize price and-performance with flexible compute options that include auto-scaling serverless and ML-based tuning.</a:t>
              </a:r>
            </a:p>
          </p:txBody>
        </p:sp>
        <p:sp>
          <p:nvSpPr>
            <p:cNvPr id="13" name="Rectangle 12">
              <a:extLst>
                <a:ext uri="{FF2B5EF4-FFF2-40B4-BE49-F238E27FC236}">
                  <a16:creationId xmlns:a16="http://schemas.microsoft.com/office/drawing/2014/main" id="{D13D105B-32E6-70AB-465E-BDF46DF69813}"/>
                </a:ext>
              </a:extLst>
            </p:cNvPr>
            <p:cNvSpPr/>
            <p:nvPr/>
          </p:nvSpPr>
          <p:spPr>
            <a:xfrm>
              <a:off x="833406" y="3946934"/>
              <a:ext cx="2116891" cy="1715854"/>
            </a:xfrm>
            <a:prstGeom prst="rect">
              <a:avLst/>
            </a:prstGeom>
          </p:spPr>
          <p:txBody>
            <a:bodyPr wrap="square" lIns="0" tIns="0" rIns="0" bIns="0" rtlCol="0" anchor="t" anchorCtr="0">
              <a:spAutoFit/>
            </a:bodyPr>
            <a:lstStyle/>
            <a:p>
              <a:pPr marL="0" marR="0" lvl="0" indent="0" algn="ctr" defTabSz="932239" rtl="0" eaLnBrk="1" fontAlgn="auto" latinLnBrk="0" hangingPunct="1">
                <a:lnSpc>
                  <a:spcPct val="100000"/>
                </a:lnSpc>
                <a:spcBef>
                  <a:spcPts val="0"/>
                </a:spcBef>
                <a:spcAft>
                  <a:spcPts val="900"/>
                </a:spcAft>
                <a:buClrTx/>
                <a:buSzTx/>
                <a:buFontTx/>
                <a:buNone/>
                <a:tabLst/>
                <a:defRPr/>
              </a:pPr>
              <a:r>
                <a:rPr kumimoji="0" lang="en-US" sz="1600" b="1" i="0" u="none" strike="noStrike" kern="0" cap="none" spc="0" normalizeH="0" baseline="0" noProof="0" dirty="0">
                  <a:ln>
                    <a:noFill/>
                  </a:ln>
                  <a:gradFill>
                    <a:gsLst>
                      <a:gs pos="0">
                        <a:srgbClr val="0078D4"/>
                      </a:gs>
                      <a:gs pos="98000">
                        <a:srgbClr val="C03BC4"/>
                      </a:gs>
                    </a:gsLst>
                    <a:lin ang="2400000" scaled="0"/>
                  </a:gradFill>
                  <a:effectLst/>
                  <a:uLnTx/>
                  <a:uFillTx/>
                  <a:latin typeface="Segoe Sans Display Semibold" pitchFamily="2" charset="0"/>
                  <a:ea typeface="+mn-ea"/>
                  <a:cs typeface="Segoe Sans Display Semibold" pitchFamily="2" charset="0"/>
                </a:rPr>
                <a:t>Deliver AI-ready </a:t>
              </a:r>
              <a:br>
                <a:rPr kumimoji="0" lang="en-US" sz="1600" b="1" i="0" u="none" strike="noStrike" kern="0" cap="none" spc="0" normalizeH="0" baseline="0" noProof="0" dirty="0">
                  <a:ln>
                    <a:noFill/>
                  </a:ln>
                  <a:gradFill>
                    <a:gsLst>
                      <a:gs pos="0">
                        <a:srgbClr val="0078D4"/>
                      </a:gs>
                      <a:gs pos="98000">
                        <a:srgbClr val="C03BC4"/>
                      </a:gs>
                    </a:gsLst>
                    <a:lin ang="2400000" scaled="0"/>
                  </a:gradFill>
                  <a:effectLst/>
                  <a:uLnTx/>
                  <a:uFillTx/>
                  <a:latin typeface="Segoe Sans Display Semibold" pitchFamily="2" charset="0"/>
                  <a:ea typeface="+mn-ea"/>
                  <a:cs typeface="Segoe Sans Display Semibold" pitchFamily="2" charset="0"/>
                </a:rPr>
              </a:br>
              <a:r>
                <a:rPr kumimoji="0" lang="en-US" sz="1600" b="1" i="0" u="none" strike="noStrike" kern="0" cap="none" spc="0" normalizeH="0" baseline="0" noProof="0" dirty="0">
                  <a:ln>
                    <a:noFill/>
                  </a:ln>
                  <a:gradFill>
                    <a:gsLst>
                      <a:gs pos="0">
                        <a:srgbClr val="0078D4"/>
                      </a:gs>
                      <a:gs pos="98000">
                        <a:srgbClr val="C03BC4"/>
                      </a:gs>
                    </a:gsLst>
                    <a:lin ang="2400000" scaled="0"/>
                  </a:gradFill>
                  <a:effectLst/>
                  <a:uLnTx/>
                  <a:uFillTx/>
                  <a:latin typeface="Segoe Sans Display Semibold" pitchFamily="2" charset="0"/>
                  <a:ea typeface="+mn-ea"/>
                  <a:cs typeface="Segoe Sans Display Semibold" pitchFamily="2" charset="0"/>
                </a:rPr>
                <a:t>apps faster</a:t>
              </a:r>
            </a:p>
            <a:p>
              <a:pPr marL="0" marR="0" lvl="0" indent="0" algn="ctr" defTabSz="914400" rtl="0" eaLnBrk="1" fontAlgn="auto" latinLnBrk="0" hangingPunct="1">
                <a:lnSpc>
                  <a:spcPct val="100000"/>
                </a:lnSpc>
                <a:spcBef>
                  <a:spcPts val="0"/>
                </a:spcBef>
                <a:spcAft>
                  <a:spcPts val="600"/>
                </a:spcAft>
                <a:buClrTx/>
                <a:buSzPct val="130000"/>
                <a:buFontTx/>
                <a:buNone/>
                <a:tabLst/>
                <a:defRPr/>
              </a:pPr>
              <a:r>
                <a:rPr kumimoji="0" lang="en-US" sz="1200" b="0" i="0" u="none" strike="noStrike" kern="1200" cap="none" spc="0" normalizeH="0" baseline="0" noProof="0" dirty="0">
                  <a:ln>
                    <a:noFill/>
                  </a:ln>
                  <a:effectLst/>
                  <a:uLnTx/>
                  <a:uFillTx/>
                  <a:latin typeface="Segoe Sans Text" pitchFamily="2" charset="0"/>
                  <a:ea typeface="+mn-ea"/>
                  <a:cs typeface="+mn-cs"/>
                </a:rPr>
                <a:t>Accelerate development and </a:t>
              </a:r>
              <a:br>
                <a:rPr kumimoji="0" lang="en-US" sz="1200" b="0" i="0" u="none" strike="noStrike" kern="1200" cap="none" spc="0" normalizeH="0" baseline="0" noProof="0" dirty="0">
                  <a:ln>
                    <a:noFill/>
                  </a:ln>
                  <a:effectLst/>
                  <a:uLnTx/>
                  <a:uFillTx/>
                  <a:latin typeface="Segoe Sans Text" pitchFamily="2" charset="0"/>
                  <a:ea typeface="+mn-ea"/>
                  <a:cs typeface="+mn-cs"/>
                </a:rPr>
              </a:br>
              <a:r>
                <a:rPr kumimoji="0" lang="en-US" sz="1200" b="0" i="0" u="none" strike="noStrike" kern="1200" cap="none" spc="0" normalizeH="0" baseline="0" noProof="0" dirty="0">
                  <a:ln>
                    <a:noFill/>
                  </a:ln>
                  <a:effectLst/>
                  <a:uLnTx/>
                  <a:uFillTx/>
                  <a:latin typeface="Segoe Sans Text" pitchFamily="2" charset="0"/>
                  <a:ea typeface="+mn-ea"/>
                  <a:cs typeface="+mn-cs"/>
                </a:rPr>
                <a:t>time-to-market with a seamless development and integration experience that eliminates the complexities of daily administrative tasks.</a:t>
              </a:r>
            </a:p>
          </p:txBody>
        </p:sp>
        <p:sp>
          <p:nvSpPr>
            <p:cNvPr id="14" name="Rectangle 13">
              <a:extLst>
                <a:ext uri="{FF2B5EF4-FFF2-40B4-BE49-F238E27FC236}">
                  <a16:creationId xmlns:a16="http://schemas.microsoft.com/office/drawing/2014/main" id="{BC3A64AD-660D-88D3-CD87-BC17319F4C9F}"/>
                </a:ext>
              </a:extLst>
            </p:cNvPr>
            <p:cNvSpPr/>
            <p:nvPr/>
          </p:nvSpPr>
          <p:spPr>
            <a:xfrm>
              <a:off x="6447255" y="3946934"/>
              <a:ext cx="2116891" cy="1161857"/>
            </a:xfrm>
            <a:prstGeom prst="rect">
              <a:avLst/>
            </a:prstGeom>
          </p:spPr>
          <p:txBody>
            <a:bodyPr wrap="square" lIns="0" tIns="0" rIns="0" bIns="0" rtlCol="0" anchor="t" anchorCtr="0">
              <a:spAutoFit/>
            </a:bodyPr>
            <a:lstStyle/>
            <a:p>
              <a:pPr marL="0" marR="0" lvl="0" indent="0" algn="ctr" defTabSz="932239" rtl="0" eaLnBrk="1" fontAlgn="auto" latinLnBrk="0" hangingPunct="1">
                <a:lnSpc>
                  <a:spcPct val="100000"/>
                </a:lnSpc>
                <a:spcBef>
                  <a:spcPts val="0"/>
                </a:spcBef>
                <a:spcAft>
                  <a:spcPts val="900"/>
                </a:spcAft>
                <a:buClrTx/>
                <a:buSzTx/>
                <a:buFontTx/>
                <a:buNone/>
                <a:tabLst/>
                <a:defRPr/>
              </a:pPr>
              <a:r>
                <a:rPr kumimoji="0" lang="en-US" sz="1600" b="1" i="0" u="none" strike="noStrike" kern="0" cap="none" spc="0" normalizeH="0" baseline="0" noProof="0" dirty="0">
                  <a:ln>
                    <a:noFill/>
                  </a:ln>
                  <a:gradFill>
                    <a:gsLst>
                      <a:gs pos="0">
                        <a:srgbClr val="0078D4"/>
                      </a:gs>
                      <a:gs pos="98000">
                        <a:srgbClr val="C03BC4"/>
                      </a:gs>
                    </a:gsLst>
                    <a:lin ang="2400000" scaled="0"/>
                  </a:gradFill>
                  <a:effectLst/>
                  <a:uLnTx/>
                  <a:uFillTx/>
                  <a:latin typeface="Segoe Sans Display Semibold" pitchFamily="2" charset="0"/>
                  <a:ea typeface="+mn-ea"/>
                  <a:cs typeface="Segoe Sans Display Semibold" pitchFamily="2" charset="0"/>
                </a:rPr>
                <a:t>Build applications that grow with you</a:t>
              </a:r>
            </a:p>
            <a:p>
              <a:pPr marL="0" marR="0" lvl="0" indent="0" algn="ctr" defTabSz="914400" rtl="0" eaLnBrk="1" fontAlgn="auto" latinLnBrk="0" hangingPunct="1">
                <a:lnSpc>
                  <a:spcPct val="100000"/>
                </a:lnSpc>
                <a:spcBef>
                  <a:spcPts val="0"/>
                </a:spcBef>
                <a:spcAft>
                  <a:spcPts val="600"/>
                </a:spcAft>
                <a:buClrTx/>
                <a:buSzPct val="130000"/>
                <a:buFontTx/>
                <a:buNone/>
                <a:tabLst/>
                <a:defRPr/>
              </a:pPr>
              <a:r>
                <a:rPr kumimoji="0" lang="en-US" sz="1200" b="0" i="0" u="none" strike="noStrike" kern="1200" cap="none" spc="0" normalizeH="0" baseline="0" noProof="0" dirty="0">
                  <a:ln>
                    <a:noFill/>
                  </a:ln>
                  <a:effectLst/>
                  <a:uLnTx/>
                  <a:uFillTx/>
                  <a:latin typeface="Segoe Sans Text" pitchFamily="2" charset="0"/>
                  <a:ea typeface="+mn-ea"/>
                  <a:cs typeface="+mn-cs"/>
                </a:rPr>
                <a:t>Rapid scale up and read scale-out plus flexible, auto-scaling storage grows with you.</a:t>
              </a:r>
            </a:p>
          </p:txBody>
        </p:sp>
        <p:sp>
          <p:nvSpPr>
            <p:cNvPr id="15" name="Rectangle 14">
              <a:extLst>
                <a:ext uri="{FF2B5EF4-FFF2-40B4-BE49-F238E27FC236}">
                  <a16:creationId xmlns:a16="http://schemas.microsoft.com/office/drawing/2014/main" id="{02B0CDAF-500A-6916-AE0F-DC8C6B97EC65}"/>
                </a:ext>
              </a:extLst>
            </p:cNvPr>
            <p:cNvSpPr/>
            <p:nvPr/>
          </p:nvSpPr>
          <p:spPr>
            <a:xfrm>
              <a:off x="9290666" y="3946934"/>
              <a:ext cx="2043470" cy="1346522"/>
            </a:xfrm>
            <a:prstGeom prst="rect">
              <a:avLst/>
            </a:prstGeom>
          </p:spPr>
          <p:txBody>
            <a:bodyPr wrap="square" lIns="0" tIns="0" rIns="0" bIns="0" rtlCol="0" anchor="t" anchorCtr="0">
              <a:spAutoFit/>
            </a:bodyPr>
            <a:lstStyle/>
            <a:p>
              <a:pPr marL="0" marR="0" lvl="0" indent="0" algn="ctr" defTabSz="932239" rtl="0" eaLnBrk="1" fontAlgn="auto" latinLnBrk="0" hangingPunct="1">
                <a:lnSpc>
                  <a:spcPct val="100000"/>
                </a:lnSpc>
                <a:spcBef>
                  <a:spcPts val="0"/>
                </a:spcBef>
                <a:spcAft>
                  <a:spcPts val="900"/>
                </a:spcAft>
                <a:buClrTx/>
                <a:buSzTx/>
                <a:buFontTx/>
                <a:buNone/>
                <a:tabLst/>
                <a:defRPr/>
              </a:pPr>
              <a:r>
                <a:rPr kumimoji="0" lang="en-US" sz="1600" b="1" i="0" u="none" strike="noStrike" kern="0" cap="none" spc="0" normalizeH="0" baseline="0" noProof="0" dirty="0">
                  <a:ln>
                    <a:noFill/>
                  </a:ln>
                  <a:gradFill>
                    <a:gsLst>
                      <a:gs pos="0">
                        <a:srgbClr val="0078D4"/>
                      </a:gs>
                      <a:gs pos="98000">
                        <a:srgbClr val="C03BC4"/>
                      </a:gs>
                    </a:gsLst>
                    <a:lin ang="2400000" scaled="0"/>
                  </a:gradFill>
                  <a:effectLst/>
                  <a:uLnTx/>
                  <a:uFillTx/>
                  <a:latin typeface="Segoe Sans Display Semibold" pitchFamily="2" charset="0"/>
                  <a:ea typeface="+mn-ea"/>
                  <a:cs typeface="Segoe Sans Display Semibold" pitchFamily="2" charset="0"/>
                </a:rPr>
                <a:t>Keep your data secure and available</a:t>
              </a:r>
            </a:p>
            <a:p>
              <a:pPr marL="0" marR="0" lvl="0" indent="0" algn="ctr" defTabSz="914400" rtl="0" eaLnBrk="1" fontAlgn="auto" latinLnBrk="0" hangingPunct="1">
                <a:lnSpc>
                  <a:spcPct val="100000"/>
                </a:lnSpc>
                <a:spcBef>
                  <a:spcPts val="0"/>
                </a:spcBef>
                <a:spcAft>
                  <a:spcPts val="600"/>
                </a:spcAft>
                <a:buClrTx/>
                <a:buSzPct val="130000"/>
                <a:buFontTx/>
                <a:buNone/>
                <a:tabLst/>
                <a:defRPr/>
              </a:pPr>
              <a:r>
                <a:rPr kumimoji="0" lang="en-US" sz="1200" b="0" i="0" u="none" strike="noStrike" kern="1200" cap="none" spc="0" normalizeH="0" baseline="0" noProof="0" dirty="0">
                  <a:ln>
                    <a:noFill/>
                  </a:ln>
                  <a:effectLst/>
                  <a:uLnTx/>
                  <a:uFillTx/>
                  <a:latin typeface="Segoe Sans Text" pitchFamily="2" charset="0"/>
                  <a:ea typeface="+mn-ea"/>
                  <a:cs typeface="+mn-cs"/>
                </a:rPr>
                <a:t>Secure your data from threats with layers of protection, built-in controls, intelligent threat detection.</a:t>
              </a:r>
            </a:p>
          </p:txBody>
        </p:sp>
        <p:sp>
          <p:nvSpPr>
            <p:cNvPr id="3" name="Rounded Rectangle 38">
              <a:extLst>
                <a:ext uri="{FF2B5EF4-FFF2-40B4-BE49-F238E27FC236}">
                  <a16:creationId xmlns:a16="http://schemas.microsoft.com/office/drawing/2014/main" id="{866BD72F-FCB2-3BDC-BD4B-B8F84C8E14E4}"/>
                </a:ext>
              </a:extLst>
            </p:cNvPr>
            <p:cNvSpPr/>
            <p:nvPr/>
          </p:nvSpPr>
          <p:spPr bwMode="auto">
            <a:xfrm>
              <a:off x="3877567" y="2208725"/>
              <a:ext cx="1642867" cy="1642868"/>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ounded Rectangle 42">
              <a:extLst>
                <a:ext uri="{FF2B5EF4-FFF2-40B4-BE49-F238E27FC236}">
                  <a16:creationId xmlns:a16="http://schemas.microsoft.com/office/drawing/2014/main" id="{E35AD539-1649-6949-5A05-27A899455E90}"/>
                </a:ext>
              </a:extLst>
            </p:cNvPr>
            <p:cNvSpPr/>
            <p:nvPr/>
          </p:nvSpPr>
          <p:spPr bwMode="auto">
            <a:xfrm>
              <a:off x="3877567" y="2059369"/>
              <a:ext cx="1642867" cy="1642868"/>
            </a:xfrm>
            <a:prstGeom prst="roundRect">
              <a:avLst>
                <a:gd name="adj" fmla="val 4544"/>
              </a:avLst>
            </a:prstGeom>
            <a:gradFill>
              <a:gsLst>
                <a:gs pos="0">
                  <a:schemeClr val="bg1"/>
                </a:gs>
                <a:gs pos="74000">
                  <a:schemeClr val="accent2">
                    <a:lumMod val="60000"/>
                    <a:lumOff val="40000"/>
                  </a:schemeClr>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sp>
          <p:nvSpPr>
            <p:cNvPr id="5" name="Rounded Rectangle 44">
              <a:extLst>
                <a:ext uri="{FF2B5EF4-FFF2-40B4-BE49-F238E27FC236}">
                  <a16:creationId xmlns:a16="http://schemas.microsoft.com/office/drawing/2014/main" id="{C453E1B7-9D47-88D9-F3DF-F19D4BFA9462}"/>
                </a:ext>
              </a:extLst>
            </p:cNvPr>
            <p:cNvSpPr/>
            <p:nvPr/>
          </p:nvSpPr>
          <p:spPr bwMode="auto">
            <a:xfrm>
              <a:off x="6684267" y="2208725"/>
              <a:ext cx="1642867" cy="1642868"/>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45">
              <a:extLst>
                <a:ext uri="{FF2B5EF4-FFF2-40B4-BE49-F238E27FC236}">
                  <a16:creationId xmlns:a16="http://schemas.microsoft.com/office/drawing/2014/main" id="{2FBA2EAE-9193-5707-AA1F-FA77DD86A971}"/>
                </a:ext>
              </a:extLst>
            </p:cNvPr>
            <p:cNvSpPr/>
            <p:nvPr/>
          </p:nvSpPr>
          <p:spPr bwMode="auto">
            <a:xfrm>
              <a:off x="6684267" y="2059369"/>
              <a:ext cx="1642867" cy="1642868"/>
            </a:xfrm>
            <a:prstGeom prst="roundRect">
              <a:avLst>
                <a:gd name="adj" fmla="val 4544"/>
              </a:avLst>
            </a:prstGeom>
            <a:gradFill>
              <a:gsLst>
                <a:gs pos="0">
                  <a:schemeClr val="bg1"/>
                </a:gs>
                <a:gs pos="74000">
                  <a:schemeClr val="accent2">
                    <a:lumMod val="60000"/>
                    <a:lumOff val="40000"/>
                  </a:schemeClr>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sp>
          <p:nvSpPr>
            <p:cNvPr id="8" name="Rounded Rectangle 47">
              <a:extLst>
                <a:ext uri="{FF2B5EF4-FFF2-40B4-BE49-F238E27FC236}">
                  <a16:creationId xmlns:a16="http://schemas.microsoft.com/office/drawing/2014/main" id="{AA6F1D91-C809-DADE-FD1C-E933B3E207D5}"/>
                </a:ext>
              </a:extLst>
            </p:cNvPr>
            <p:cNvSpPr/>
            <p:nvPr/>
          </p:nvSpPr>
          <p:spPr bwMode="auto">
            <a:xfrm>
              <a:off x="9489982" y="2285642"/>
              <a:ext cx="1644836" cy="1644837"/>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48">
              <a:extLst>
                <a:ext uri="{FF2B5EF4-FFF2-40B4-BE49-F238E27FC236}">
                  <a16:creationId xmlns:a16="http://schemas.microsoft.com/office/drawing/2014/main" id="{712A9CC8-6FBB-D98C-388B-CBCFA9797221}"/>
                </a:ext>
              </a:extLst>
            </p:cNvPr>
            <p:cNvSpPr/>
            <p:nvPr/>
          </p:nvSpPr>
          <p:spPr bwMode="auto">
            <a:xfrm>
              <a:off x="9489982" y="2136106"/>
              <a:ext cx="1644836" cy="1644837"/>
            </a:xfrm>
            <a:prstGeom prst="roundRect">
              <a:avLst>
                <a:gd name="adj" fmla="val 4544"/>
              </a:avLst>
            </a:prstGeom>
            <a:gradFill>
              <a:gsLst>
                <a:gs pos="0">
                  <a:schemeClr val="bg1"/>
                </a:gs>
                <a:gs pos="74000">
                  <a:schemeClr val="accent2">
                    <a:lumMod val="60000"/>
                    <a:lumOff val="40000"/>
                  </a:schemeClr>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sp>
          <p:nvSpPr>
            <p:cNvPr id="10" name="Rounded Rectangle 23">
              <a:extLst>
                <a:ext uri="{FF2B5EF4-FFF2-40B4-BE49-F238E27FC236}">
                  <a16:creationId xmlns:a16="http://schemas.microsoft.com/office/drawing/2014/main" id="{653B5942-A002-5E9E-FE27-0863D169E250}"/>
                </a:ext>
              </a:extLst>
            </p:cNvPr>
            <p:cNvSpPr/>
            <p:nvPr/>
          </p:nvSpPr>
          <p:spPr bwMode="auto">
            <a:xfrm>
              <a:off x="1070867" y="2208725"/>
              <a:ext cx="1642867" cy="1642868"/>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30">
              <a:extLst>
                <a:ext uri="{FF2B5EF4-FFF2-40B4-BE49-F238E27FC236}">
                  <a16:creationId xmlns:a16="http://schemas.microsoft.com/office/drawing/2014/main" id="{940905AB-CBF6-A15C-6E38-D04BB34DBE13}"/>
                </a:ext>
              </a:extLst>
            </p:cNvPr>
            <p:cNvSpPr/>
            <p:nvPr/>
          </p:nvSpPr>
          <p:spPr bwMode="auto">
            <a:xfrm>
              <a:off x="1070867" y="2059369"/>
              <a:ext cx="1642867" cy="1642868"/>
            </a:xfrm>
            <a:prstGeom prst="roundRect">
              <a:avLst>
                <a:gd name="adj" fmla="val 4544"/>
              </a:avLst>
            </a:prstGeom>
            <a:gradFill>
              <a:gsLst>
                <a:gs pos="0">
                  <a:schemeClr val="bg1"/>
                </a:gs>
                <a:gs pos="74000">
                  <a:schemeClr val="accent2">
                    <a:lumMod val="60000"/>
                    <a:lumOff val="40000"/>
                  </a:schemeClr>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pic>
          <p:nvPicPr>
            <p:cNvPr id="12" name="Picture 11" descr="A colorful circular object with a long handle&#10;&#10;Description automatically generated with medium confidence">
              <a:extLst>
                <a:ext uri="{FF2B5EF4-FFF2-40B4-BE49-F238E27FC236}">
                  <a16:creationId xmlns:a16="http://schemas.microsoft.com/office/drawing/2014/main" id="{AA59E13A-6F37-384C-C301-7A098B0692E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82165" y="1964028"/>
              <a:ext cx="893904" cy="1074071"/>
            </a:xfrm>
            <a:prstGeom prst="rect">
              <a:avLst/>
            </a:prstGeom>
          </p:spPr>
        </p:pic>
        <p:pic>
          <p:nvPicPr>
            <p:cNvPr id="17" name="Graphic 16">
              <a:extLst>
                <a:ext uri="{FF2B5EF4-FFF2-40B4-BE49-F238E27FC236}">
                  <a16:creationId xmlns:a16="http://schemas.microsoft.com/office/drawing/2014/main" id="{DD909AA1-70DC-7F1A-60EF-BD95C22E81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52290" y="1964028"/>
              <a:ext cx="846482" cy="1235862"/>
            </a:xfrm>
            <a:prstGeom prst="rect">
              <a:avLst/>
            </a:prstGeom>
          </p:spPr>
        </p:pic>
        <p:pic>
          <p:nvPicPr>
            <p:cNvPr id="19" name="Graphic 18">
              <a:extLst>
                <a:ext uri="{FF2B5EF4-FFF2-40B4-BE49-F238E27FC236}">
                  <a16:creationId xmlns:a16="http://schemas.microsoft.com/office/drawing/2014/main" id="{3C3EB356-DDCF-55C9-6A30-7254730B9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0958" y="2070405"/>
              <a:ext cx="734930" cy="914910"/>
            </a:xfrm>
            <a:prstGeom prst="rect">
              <a:avLst/>
            </a:prstGeom>
          </p:spPr>
        </p:pic>
        <p:pic>
          <p:nvPicPr>
            <p:cNvPr id="21" name="Graphic 20">
              <a:extLst>
                <a:ext uri="{FF2B5EF4-FFF2-40B4-BE49-F238E27FC236}">
                  <a16:creationId xmlns:a16="http://schemas.microsoft.com/office/drawing/2014/main" id="{A6F0E378-19D5-3DBA-7E7D-F178B8301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91852" y="2802351"/>
              <a:ext cx="323936" cy="365928"/>
            </a:xfrm>
            <a:prstGeom prst="rect">
              <a:avLst/>
            </a:prstGeom>
          </p:spPr>
        </p:pic>
      </p:grpSp>
      <p:pic>
        <p:nvPicPr>
          <p:cNvPr id="22" name="Graphic 21">
            <a:extLst>
              <a:ext uri="{FF2B5EF4-FFF2-40B4-BE49-F238E27FC236}">
                <a16:creationId xmlns:a16="http://schemas.microsoft.com/office/drawing/2014/main" id="{B982CDF7-6472-A73B-7C5E-96BFF6FF591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51044" y="827406"/>
            <a:ext cx="2495766" cy="2660322"/>
          </a:xfrm>
          <a:prstGeom prst="rect">
            <a:avLst/>
          </a:prstGeom>
        </p:spPr>
      </p:pic>
    </p:spTree>
    <p:extLst>
      <p:ext uri="{BB962C8B-B14F-4D97-AF65-F5344CB8AC3E}">
        <p14:creationId xmlns:p14="http://schemas.microsoft.com/office/powerpoint/2010/main" val="209646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4D3BE14-39C4-556D-57E1-E83E5510E3CF}"/>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563">
              <a:defRPr/>
            </a:pPr>
            <a:r>
              <a:rPr lang="en-US" dirty="0">
                <a:solidFill>
                  <a:schemeClr val="accent1"/>
                </a:solidFill>
                <a:latin typeface="Segoe Sans Display Semibold" pitchFamily="2" charset="0"/>
                <a:cs typeface="Segoe Sans Display Semibold" pitchFamily="2" charset="0"/>
              </a:rPr>
              <a:t>SQL Server on Azure Virtual Machines</a:t>
            </a:r>
          </a:p>
        </p:txBody>
      </p:sp>
      <p:sp>
        <p:nvSpPr>
          <p:cNvPr id="11" name="Title 3">
            <a:extLst>
              <a:ext uri="{FF2B5EF4-FFF2-40B4-BE49-F238E27FC236}">
                <a16:creationId xmlns:a16="http://schemas.microsoft.com/office/drawing/2014/main" id="{D2F99A2A-F4FB-25E8-EB3B-834A3F49523B}"/>
              </a:ext>
            </a:extLst>
          </p:cNvPr>
          <p:cNvSpPr txBox="1">
            <a:spLocks/>
          </p:cNvSpPr>
          <p:nvPr/>
        </p:nvSpPr>
        <p:spPr>
          <a:xfrm>
            <a:off x="2496335" y="1143000"/>
            <a:ext cx="7199331" cy="4431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defTabSz="914225">
              <a:lnSpc>
                <a:spcPct val="90000"/>
              </a:lnSpc>
              <a:defRPr/>
            </a:pPr>
            <a:r>
              <a:rPr lang="en-US" sz="1600" spc="0" dirty="0">
                <a:latin typeface="Segoe Sans Display" pitchFamily="2" charset="0"/>
                <a:cs typeface="Segoe Sans Display" pitchFamily="2" charset="0"/>
              </a:rPr>
              <a:t>SQL Server on Azure Virtual Machines saves money and simplifies management of security and high availability at no additional cost</a:t>
            </a:r>
          </a:p>
        </p:txBody>
      </p:sp>
      <p:sp>
        <p:nvSpPr>
          <p:cNvPr id="3" name="Rectangle: Rounded Corners 34">
            <a:extLst>
              <a:ext uri="{FF2B5EF4-FFF2-40B4-BE49-F238E27FC236}">
                <a16:creationId xmlns:a16="http://schemas.microsoft.com/office/drawing/2014/main" id="{3F94593C-88D3-F1AB-069B-AD9FA570684E}"/>
              </a:ext>
              <a:ext uri="{C183D7F6-B498-43B3-948B-1728B52AA6E4}">
                <adec:decorative xmlns:adec="http://schemas.microsoft.com/office/drawing/2017/decorative" val="1"/>
              </a:ext>
            </a:extLst>
          </p:cNvPr>
          <p:cNvSpPr/>
          <p:nvPr/>
        </p:nvSpPr>
        <p:spPr>
          <a:xfrm>
            <a:off x="573221" y="3286681"/>
            <a:ext cx="2651760" cy="2565256"/>
          </a:xfrm>
          <a:prstGeom prst="roundRect">
            <a:avLst>
              <a:gd name="adj" fmla="val 7878"/>
            </a:avLst>
          </a:prstGeom>
          <a:gradFill flip="none" rotWithShape="1">
            <a:gsLst>
              <a:gs pos="0">
                <a:schemeClr val="bg1"/>
              </a:gs>
              <a:gs pos="82000">
                <a:schemeClr val="bg1">
                  <a:lumMod val="95000"/>
                  <a:lumOff val="5000"/>
                  <a:alpha val="47565"/>
                </a:schemeClr>
              </a:gs>
              <a:gs pos="100000">
                <a:schemeClr val="bg1">
                  <a:lumMod val="95000"/>
                  <a:lumOff val="5000"/>
                  <a:alpha val="0"/>
                </a:schemeClr>
              </a:gs>
            </a:gsLst>
            <a:lin ang="16200000" scaled="1"/>
            <a:tileRect/>
          </a:gradFill>
          <a:ln w="12700" cap="flat" cmpd="sng" algn="ctr">
            <a:gradFill flip="none" rotWithShape="1">
              <a:gsLst>
                <a:gs pos="0">
                  <a:schemeClr val="bg1">
                    <a:lumMod val="75000"/>
                    <a:lumOff val="25000"/>
                  </a:schemeClr>
                </a:gs>
                <a:gs pos="26000">
                  <a:schemeClr val="bg1">
                    <a:lumMod val="75000"/>
                    <a:lumOff val="25000"/>
                    <a:alpha val="85000"/>
                  </a:schemeClr>
                </a:gs>
                <a:gs pos="71000">
                  <a:schemeClr val="bg1">
                    <a:lumMod val="75000"/>
                    <a:lumOff val="25000"/>
                    <a:alpha val="0"/>
                  </a:schemeClr>
                </a:gs>
                <a:gs pos="100000">
                  <a:schemeClr val="bg1">
                    <a:lumMod val="75000"/>
                    <a:lumOff val="25000"/>
                    <a:alpha val="0"/>
                  </a:schemeClr>
                </a:gs>
              </a:gsLst>
              <a:lin ang="16200000" scaled="1"/>
              <a:tileRect/>
            </a:gradFill>
            <a:prstDash val="solid"/>
            <a:headEnd type="none" w="med" len="med"/>
            <a:tailEnd type="none" w="med" len="med"/>
          </a:ln>
          <a:effectLst/>
        </p:spPr>
        <p:txBody>
          <a:bodyPr rot="0" spcFirstLastPara="0" vertOverflow="overflow" horzOverflow="overflow" vert="horz" wrap="square" lIns="71989" tIns="179974" rIns="71989" bIns="14398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effectLst/>
              <a:uLnTx/>
              <a:uFillTx/>
              <a:latin typeface="Segoe UI Semibold"/>
              <a:ea typeface="+mn-ea"/>
              <a:cs typeface="+mn-cs"/>
            </a:endParaRPr>
          </a:p>
        </p:txBody>
      </p:sp>
      <p:grpSp>
        <p:nvGrpSpPr>
          <p:cNvPr id="15" name="Group 14">
            <a:extLst>
              <a:ext uri="{FF2B5EF4-FFF2-40B4-BE49-F238E27FC236}">
                <a16:creationId xmlns:a16="http://schemas.microsoft.com/office/drawing/2014/main" id="{1476EC5E-D825-A6F9-66F4-7167FCD47E1F}"/>
              </a:ext>
              <a:ext uri="{C183D7F6-B498-43B3-948B-1728B52AA6E4}">
                <adec:decorative xmlns:adec="http://schemas.microsoft.com/office/drawing/2017/decorative" val="1"/>
              </a:ext>
            </a:extLst>
          </p:cNvPr>
          <p:cNvGrpSpPr/>
          <p:nvPr/>
        </p:nvGrpSpPr>
        <p:grpSpPr>
          <a:xfrm>
            <a:off x="1208626" y="2098572"/>
            <a:ext cx="1380951" cy="1592319"/>
            <a:chOff x="1332279" y="1404604"/>
            <a:chExt cx="1380951" cy="1592319"/>
          </a:xfrm>
        </p:grpSpPr>
        <p:grpSp>
          <p:nvGrpSpPr>
            <p:cNvPr id="2" name="Group 1">
              <a:extLst>
                <a:ext uri="{FF2B5EF4-FFF2-40B4-BE49-F238E27FC236}">
                  <a16:creationId xmlns:a16="http://schemas.microsoft.com/office/drawing/2014/main" id="{2FA93EF5-09A9-F418-F4CB-52C4A6E694B6}"/>
                </a:ext>
              </a:extLst>
            </p:cNvPr>
            <p:cNvGrpSpPr/>
            <p:nvPr/>
          </p:nvGrpSpPr>
          <p:grpSpPr>
            <a:xfrm>
              <a:off x="1332279" y="1490426"/>
              <a:ext cx="1380951" cy="1506497"/>
              <a:chOff x="6096000" y="1328677"/>
              <a:chExt cx="1377826" cy="1503087"/>
            </a:xfrm>
          </p:grpSpPr>
          <p:sp>
            <p:nvSpPr>
              <p:cNvPr id="8" name="Rounded Rectangle 23">
                <a:extLst>
                  <a:ext uri="{FF2B5EF4-FFF2-40B4-BE49-F238E27FC236}">
                    <a16:creationId xmlns:a16="http://schemas.microsoft.com/office/drawing/2014/main" id="{B6D69962-AF51-E23E-38AC-B726E2DD4B3E}"/>
                  </a:ext>
                </a:extLst>
              </p:cNvPr>
              <p:cNvSpPr/>
              <p:nvPr/>
            </p:nvSpPr>
            <p:spPr bwMode="auto">
              <a:xfrm>
                <a:off x="6096000" y="1453938"/>
                <a:ext cx="1377826" cy="1377826"/>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ounded Rectangle 30">
                <a:extLst>
                  <a:ext uri="{FF2B5EF4-FFF2-40B4-BE49-F238E27FC236}">
                    <a16:creationId xmlns:a16="http://schemas.microsoft.com/office/drawing/2014/main" id="{E49544DC-FF0F-1387-79B0-8A95CB3B6788}"/>
                  </a:ext>
                </a:extLst>
              </p:cNvPr>
              <p:cNvSpPr/>
              <p:nvPr/>
            </p:nvSpPr>
            <p:spPr bwMode="auto">
              <a:xfrm>
                <a:off x="6096000" y="1328677"/>
                <a:ext cx="1377826" cy="1377826"/>
              </a:xfrm>
              <a:prstGeom prst="roundRect">
                <a:avLst>
                  <a:gd name="adj" fmla="val 4544"/>
                </a:avLst>
              </a:prstGeom>
              <a:gradFill>
                <a:gsLst>
                  <a:gs pos="0">
                    <a:schemeClr val="accent1"/>
                  </a:gs>
                  <a:gs pos="98000">
                    <a:srgbClr val="C03BC4"/>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4" name="Picture 13">
              <a:extLst>
                <a:ext uri="{FF2B5EF4-FFF2-40B4-BE49-F238E27FC236}">
                  <a16:creationId xmlns:a16="http://schemas.microsoft.com/office/drawing/2014/main" id="{35CD72D3-8D85-BF59-4FB1-202EF0170513}"/>
                </a:ext>
              </a:extLst>
            </p:cNvPr>
            <p:cNvPicPr>
              <a:picLocks noChangeAspect="1"/>
            </p:cNvPicPr>
            <p:nvPr/>
          </p:nvPicPr>
          <p:blipFill>
            <a:blip r:embed="rId3"/>
            <a:stretch>
              <a:fillRect/>
            </a:stretch>
          </p:blipFill>
          <p:spPr>
            <a:xfrm>
              <a:off x="1455713" y="1404604"/>
              <a:ext cx="1046998" cy="862234"/>
            </a:xfrm>
            <a:prstGeom prst="rect">
              <a:avLst/>
            </a:prstGeom>
          </p:spPr>
        </p:pic>
      </p:gr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929090" y="3847581"/>
            <a:ext cx="1940023" cy="4431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Semibold" panose="020B0702040204020203" pitchFamily="34" charset="0"/>
              </a:rPr>
              <a:t>Higher Performance, Lower TCO</a:t>
            </a:r>
          </a:p>
        </p:txBody>
      </p:sp>
      <p:sp>
        <p:nvSpPr>
          <p:cNvPr id="54" name="TextBox 53">
            <a:extLst>
              <a:ext uri="{FF2B5EF4-FFF2-40B4-BE49-F238E27FC236}">
                <a16:creationId xmlns:a16="http://schemas.microsoft.com/office/drawing/2014/main" id="{F4AF72CF-342A-7BC2-4C81-83321559AB8F}"/>
              </a:ext>
            </a:extLst>
          </p:cNvPr>
          <p:cNvSpPr txBox="1"/>
          <p:nvPr/>
        </p:nvSpPr>
        <p:spPr>
          <a:xfrm>
            <a:off x="1275795" y="4518136"/>
            <a:ext cx="1246613" cy="385362"/>
          </a:xfrm>
          <a:prstGeom prst="rect">
            <a:avLst/>
          </a:prstGeom>
          <a:noFill/>
        </p:spPr>
        <p:txBody>
          <a:bodyPr wrap="square" lIns="0" tIns="0" rIns="0" bIns="0" rtlCol="0">
            <a:spAutoFit/>
          </a:bodyPr>
          <a:lstStyle/>
          <a:p>
            <a:pPr marL="0" marR="0" lvl="0" indent="0" algn="ctr" defTabSz="914192" rtl="0" eaLnBrk="1" fontAlgn="ctr" latinLnBrk="0" hangingPunct="1">
              <a:lnSpc>
                <a:spcPct val="90000"/>
              </a:lnSpc>
              <a:spcBef>
                <a:spcPts val="0"/>
              </a:spcBef>
              <a:spcAft>
                <a:spcPts val="0"/>
              </a:spcAft>
              <a:buClr>
                <a:srgbClr val="000000"/>
              </a:buClr>
              <a:buSzPct val="100000"/>
              <a:buFontTx/>
              <a:buNone/>
              <a:tabLst/>
              <a:defRPr/>
            </a:pPr>
            <a:r>
              <a:rPr kumimoji="0" lang="en-US" sz="1372" b="0" i="0" u="none" strike="noStrike" kern="1200" cap="none" normalizeH="0" baseline="0" noProof="0" dirty="0">
                <a:ln>
                  <a:noFill/>
                </a:ln>
                <a:effectLst/>
                <a:uLnTx/>
                <a:uFillTx/>
                <a:latin typeface="Segoe UI"/>
                <a:ea typeface="+mn-ea"/>
                <a:cs typeface="+mn-cs"/>
              </a:rPr>
              <a:t>Pay up to </a:t>
            </a:r>
            <a:r>
              <a:rPr lang="en-US" sz="1372" dirty="0">
                <a:latin typeface="Segoe UI"/>
              </a:rPr>
              <a:t>28</a:t>
            </a:r>
            <a:r>
              <a:rPr kumimoji="0" lang="en-US" sz="1372" b="0" i="0" u="none" strike="noStrike" kern="1200" cap="none" normalizeH="0" baseline="0" noProof="0" dirty="0">
                <a:ln>
                  <a:noFill/>
                </a:ln>
                <a:effectLst/>
                <a:uLnTx/>
                <a:uFillTx/>
                <a:latin typeface="Segoe UI"/>
                <a:ea typeface="+mn-ea"/>
                <a:cs typeface="+mn-cs"/>
              </a:rPr>
              <a:t>% less than AWS*</a:t>
            </a:r>
          </a:p>
        </p:txBody>
      </p:sp>
      <p:sp>
        <p:nvSpPr>
          <p:cNvPr id="4" name="Rectangle: Rounded Corners 34">
            <a:extLst>
              <a:ext uri="{FF2B5EF4-FFF2-40B4-BE49-F238E27FC236}">
                <a16:creationId xmlns:a16="http://schemas.microsoft.com/office/drawing/2014/main" id="{35F07829-7F49-9C27-2BD6-0F398CAF870D}"/>
              </a:ext>
              <a:ext uri="{C183D7F6-B498-43B3-948B-1728B52AA6E4}">
                <adec:decorative xmlns:adec="http://schemas.microsoft.com/office/drawing/2017/decorative" val="1"/>
              </a:ext>
            </a:extLst>
          </p:cNvPr>
          <p:cNvSpPr/>
          <p:nvPr/>
        </p:nvSpPr>
        <p:spPr>
          <a:xfrm>
            <a:off x="3378409" y="3286681"/>
            <a:ext cx="2651760" cy="2565256"/>
          </a:xfrm>
          <a:prstGeom prst="roundRect">
            <a:avLst>
              <a:gd name="adj" fmla="val 7878"/>
            </a:avLst>
          </a:prstGeom>
          <a:gradFill flip="none" rotWithShape="1">
            <a:gsLst>
              <a:gs pos="0">
                <a:schemeClr val="bg1"/>
              </a:gs>
              <a:gs pos="82000">
                <a:schemeClr val="bg1">
                  <a:lumMod val="95000"/>
                  <a:lumOff val="5000"/>
                  <a:alpha val="47565"/>
                </a:schemeClr>
              </a:gs>
              <a:gs pos="100000">
                <a:schemeClr val="bg1">
                  <a:lumMod val="95000"/>
                  <a:lumOff val="5000"/>
                  <a:alpha val="0"/>
                </a:schemeClr>
              </a:gs>
            </a:gsLst>
            <a:lin ang="16200000" scaled="1"/>
            <a:tileRect/>
          </a:gradFill>
          <a:ln w="12700" cap="flat" cmpd="sng" algn="ctr">
            <a:gradFill flip="none" rotWithShape="1">
              <a:gsLst>
                <a:gs pos="0">
                  <a:schemeClr val="bg1">
                    <a:lumMod val="75000"/>
                    <a:lumOff val="25000"/>
                  </a:schemeClr>
                </a:gs>
                <a:gs pos="26000">
                  <a:schemeClr val="bg1">
                    <a:lumMod val="75000"/>
                    <a:lumOff val="25000"/>
                    <a:alpha val="85000"/>
                  </a:schemeClr>
                </a:gs>
                <a:gs pos="71000">
                  <a:schemeClr val="bg1">
                    <a:lumMod val="75000"/>
                    <a:lumOff val="25000"/>
                    <a:alpha val="0"/>
                  </a:schemeClr>
                </a:gs>
                <a:gs pos="100000">
                  <a:schemeClr val="bg1">
                    <a:lumMod val="75000"/>
                    <a:lumOff val="25000"/>
                    <a:alpha val="0"/>
                  </a:schemeClr>
                </a:gs>
              </a:gsLst>
              <a:lin ang="16200000" scaled="1"/>
              <a:tileRect/>
            </a:gradFill>
            <a:prstDash val="solid"/>
            <a:headEnd type="none" w="med" len="med"/>
            <a:tailEnd type="none" w="med" len="med"/>
          </a:ln>
          <a:effectLst/>
        </p:spPr>
        <p:txBody>
          <a:bodyPr rot="0" spcFirstLastPara="0" vertOverflow="overflow" horzOverflow="overflow" vert="horz" wrap="square" lIns="71989" tIns="179974" rIns="71989" bIns="143980" numCol="1" spcCol="0" rtlCol="0" fromWordArt="0" anchor="t" anchorCtr="0" forceAA="0" compatLnSpc="1">
            <a:prstTxWarp prst="textNoShape">
              <a:avLst/>
            </a:prstTxWarp>
            <a:noAutofit/>
          </a:bodyPr>
          <a:lstStyle/>
          <a:p>
            <a:pPr algn="ctr" defTabSz="914225"/>
            <a:endParaRPr lang="en-US" sz="1200" kern="0" dirty="0">
              <a:latin typeface="Segoe UI Semibold"/>
            </a:endParaRPr>
          </a:p>
        </p:txBody>
      </p:sp>
      <p:grpSp>
        <p:nvGrpSpPr>
          <p:cNvPr id="17" name="Group 16">
            <a:extLst>
              <a:ext uri="{FF2B5EF4-FFF2-40B4-BE49-F238E27FC236}">
                <a16:creationId xmlns:a16="http://schemas.microsoft.com/office/drawing/2014/main" id="{8E7E4AA7-C0B7-A847-3C73-D7A3BEA463FA}"/>
              </a:ext>
              <a:ext uri="{C183D7F6-B498-43B3-948B-1728B52AA6E4}">
                <adec:decorative xmlns:adec="http://schemas.microsoft.com/office/drawing/2017/decorative" val="1"/>
              </a:ext>
            </a:extLst>
          </p:cNvPr>
          <p:cNvGrpSpPr/>
          <p:nvPr/>
        </p:nvGrpSpPr>
        <p:grpSpPr>
          <a:xfrm>
            <a:off x="4013814" y="2248514"/>
            <a:ext cx="1380951" cy="1521796"/>
            <a:chOff x="3944289" y="1554546"/>
            <a:chExt cx="1380951" cy="1521796"/>
          </a:xfrm>
        </p:grpSpPr>
        <p:grpSp>
          <p:nvGrpSpPr>
            <p:cNvPr id="18" name="Group 17">
              <a:extLst>
                <a:ext uri="{FF2B5EF4-FFF2-40B4-BE49-F238E27FC236}">
                  <a16:creationId xmlns:a16="http://schemas.microsoft.com/office/drawing/2014/main" id="{EFE908AC-2010-7AB8-7361-C297DECB1AB2}"/>
                </a:ext>
              </a:extLst>
            </p:cNvPr>
            <p:cNvGrpSpPr/>
            <p:nvPr/>
          </p:nvGrpSpPr>
          <p:grpSpPr>
            <a:xfrm>
              <a:off x="3944289" y="1569845"/>
              <a:ext cx="1380951" cy="1506497"/>
              <a:chOff x="6096000" y="1328677"/>
              <a:chExt cx="1377826" cy="1503087"/>
            </a:xfrm>
          </p:grpSpPr>
          <p:sp>
            <p:nvSpPr>
              <p:cNvPr id="19" name="Rounded Rectangle 44">
                <a:extLst>
                  <a:ext uri="{FF2B5EF4-FFF2-40B4-BE49-F238E27FC236}">
                    <a16:creationId xmlns:a16="http://schemas.microsoft.com/office/drawing/2014/main" id="{50E292E8-E6D8-52B4-5BC3-1F3F262D1F46}"/>
                  </a:ext>
                </a:extLst>
              </p:cNvPr>
              <p:cNvSpPr/>
              <p:nvPr/>
            </p:nvSpPr>
            <p:spPr bwMode="auto">
              <a:xfrm>
                <a:off x="6096000" y="1453938"/>
                <a:ext cx="1377826" cy="1377826"/>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ounded Rectangle 45">
                <a:extLst>
                  <a:ext uri="{FF2B5EF4-FFF2-40B4-BE49-F238E27FC236}">
                    <a16:creationId xmlns:a16="http://schemas.microsoft.com/office/drawing/2014/main" id="{DD51D59B-0E4E-D2FF-D54E-3FCDDED6379C}"/>
                  </a:ext>
                </a:extLst>
              </p:cNvPr>
              <p:cNvSpPr/>
              <p:nvPr/>
            </p:nvSpPr>
            <p:spPr bwMode="auto">
              <a:xfrm>
                <a:off x="6096000" y="1328677"/>
                <a:ext cx="1377826" cy="1377826"/>
              </a:xfrm>
              <a:prstGeom prst="roundRect">
                <a:avLst>
                  <a:gd name="adj" fmla="val 4544"/>
                </a:avLst>
              </a:prstGeom>
              <a:gradFill>
                <a:gsLst>
                  <a:gs pos="0">
                    <a:schemeClr val="accent1"/>
                  </a:gs>
                  <a:gs pos="98000">
                    <a:srgbClr val="C03BC4"/>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4" name="Picture 23">
              <a:extLst>
                <a:ext uri="{FF2B5EF4-FFF2-40B4-BE49-F238E27FC236}">
                  <a16:creationId xmlns:a16="http://schemas.microsoft.com/office/drawing/2014/main" id="{7DFE09D9-4C88-FC8A-A67D-BD810D2FBFC6}"/>
                </a:ext>
              </a:extLst>
            </p:cNvPr>
            <p:cNvPicPr>
              <a:picLocks noChangeAspect="1"/>
            </p:cNvPicPr>
            <p:nvPr/>
          </p:nvPicPr>
          <p:blipFill>
            <a:blip r:embed="rId4"/>
            <a:stretch>
              <a:fillRect/>
            </a:stretch>
          </p:blipFill>
          <p:spPr>
            <a:xfrm>
              <a:off x="4322144" y="1554546"/>
              <a:ext cx="540604" cy="730260"/>
            </a:xfrm>
            <a:prstGeom prst="rect">
              <a:avLst/>
            </a:prstGeom>
          </p:spPr>
        </p:pic>
      </p:gr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406830" y="3847581"/>
            <a:ext cx="2594919" cy="4431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Semibold" panose="020B0702040204020203" pitchFamily="34" charset="0"/>
              </a:rPr>
              <a:t>Simple, familiar</a:t>
            </a:r>
            <a:br>
              <a:rPr kumimoji="0" lang="en-US" sz="1600" b="0" i="0" u="none" strike="noStrike" kern="1200" cap="none" spc="0" normalizeH="0" baseline="0" noProof="0" dirty="0">
                <a:ln>
                  <a:noFill/>
                </a:ln>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dirty="0">
                <a:ln>
                  <a:noFill/>
                </a:ln>
                <a:effectLst/>
                <a:uLnTx/>
                <a:uFillTx/>
                <a:latin typeface="Segoe UI Semibold"/>
                <a:ea typeface="+mn-ea"/>
                <a:cs typeface="Segoe UI Semibold" panose="020B0702040204020203" pitchFamily="34" charset="0"/>
              </a:rPr>
              <a:t>SQL Server</a:t>
            </a:r>
          </a:p>
        </p:txBody>
      </p:sp>
      <p:sp>
        <p:nvSpPr>
          <p:cNvPr id="58" name="TextBox 57">
            <a:extLst>
              <a:ext uri="{FF2B5EF4-FFF2-40B4-BE49-F238E27FC236}">
                <a16:creationId xmlns:a16="http://schemas.microsoft.com/office/drawing/2014/main" id="{85C2319B-BE4A-258F-7C86-39737F72B43A}"/>
              </a:ext>
            </a:extLst>
          </p:cNvPr>
          <p:cNvSpPr txBox="1"/>
          <p:nvPr/>
        </p:nvSpPr>
        <p:spPr>
          <a:xfrm>
            <a:off x="3587315" y="4518137"/>
            <a:ext cx="2233948" cy="575414"/>
          </a:xfrm>
          <a:prstGeom prst="rect">
            <a:avLst/>
          </a:prstGeom>
          <a:noFill/>
        </p:spPr>
        <p:txBody>
          <a:bodyPr wrap="square" lIns="0" tIns="0" rIns="0" bIns="0" rtlCol="0">
            <a:spAutoFit/>
          </a:bodyPr>
          <a:lstStyle/>
          <a:p>
            <a:pPr marL="0" marR="0" lvl="0" indent="0" algn="ctr" defTabSz="914192" rtl="0" eaLnBrk="1" fontAlgn="ctr" latinLnBrk="0" hangingPunct="1">
              <a:lnSpc>
                <a:spcPct val="90000"/>
              </a:lnSpc>
              <a:spcBef>
                <a:spcPts val="0"/>
              </a:spcBef>
              <a:spcAft>
                <a:spcPts val="0"/>
              </a:spcAft>
              <a:buClr>
                <a:srgbClr val="000000"/>
              </a:buClr>
              <a:buSzPct val="100000"/>
              <a:buFontTx/>
              <a:buNone/>
              <a:tabLst/>
              <a:defRPr/>
            </a:pPr>
            <a:r>
              <a:rPr kumimoji="0" lang="en-US" sz="1372" b="0" i="0" u="none" strike="noStrike" kern="1200" cap="none" normalizeH="0" baseline="0" noProof="0" dirty="0">
                <a:ln>
                  <a:noFill/>
                </a:ln>
                <a:effectLst/>
                <a:uLnTx/>
                <a:uFillTx/>
                <a:latin typeface="Segoe UI"/>
                <a:ea typeface="+mn-ea"/>
                <a:cs typeface="+mn-cs"/>
              </a:rPr>
              <a:t>Bring your existing skills, tools, and frameworks to the cloud seamlessly</a:t>
            </a:r>
          </a:p>
        </p:txBody>
      </p:sp>
      <p:sp>
        <p:nvSpPr>
          <p:cNvPr id="5" name="Rectangle: Rounded Corners 34">
            <a:extLst>
              <a:ext uri="{FF2B5EF4-FFF2-40B4-BE49-F238E27FC236}">
                <a16:creationId xmlns:a16="http://schemas.microsoft.com/office/drawing/2014/main" id="{3370FD24-6AB3-8E95-7847-F47B29D7C475}"/>
              </a:ext>
              <a:ext uri="{C183D7F6-B498-43B3-948B-1728B52AA6E4}">
                <adec:decorative xmlns:adec="http://schemas.microsoft.com/office/drawing/2017/decorative" val="1"/>
              </a:ext>
            </a:extLst>
          </p:cNvPr>
          <p:cNvSpPr/>
          <p:nvPr/>
        </p:nvSpPr>
        <p:spPr>
          <a:xfrm>
            <a:off x="6195109" y="3286681"/>
            <a:ext cx="2651760" cy="2565256"/>
          </a:xfrm>
          <a:prstGeom prst="roundRect">
            <a:avLst>
              <a:gd name="adj" fmla="val 7878"/>
            </a:avLst>
          </a:prstGeom>
          <a:gradFill flip="none" rotWithShape="1">
            <a:gsLst>
              <a:gs pos="0">
                <a:schemeClr val="bg1"/>
              </a:gs>
              <a:gs pos="82000">
                <a:schemeClr val="bg1">
                  <a:lumMod val="95000"/>
                  <a:lumOff val="5000"/>
                  <a:alpha val="47565"/>
                </a:schemeClr>
              </a:gs>
              <a:gs pos="100000">
                <a:schemeClr val="bg1">
                  <a:lumMod val="95000"/>
                  <a:lumOff val="5000"/>
                  <a:alpha val="0"/>
                </a:schemeClr>
              </a:gs>
            </a:gsLst>
            <a:lin ang="16200000" scaled="1"/>
            <a:tileRect/>
          </a:gradFill>
          <a:ln w="12700" cap="flat" cmpd="sng" algn="ctr">
            <a:gradFill flip="none" rotWithShape="1">
              <a:gsLst>
                <a:gs pos="0">
                  <a:schemeClr val="bg1">
                    <a:lumMod val="75000"/>
                    <a:lumOff val="25000"/>
                  </a:schemeClr>
                </a:gs>
                <a:gs pos="26000">
                  <a:schemeClr val="bg1">
                    <a:lumMod val="75000"/>
                    <a:lumOff val="25000"/>
                    <a:alpha val="85000"/>
                  </a:schemeClr>
                </a:gs>
                <a:gs pos="71000">
                  <a:schemeClr val="bg1">
                    <a:lumMod val="75000"/>
                    <a:lumOff val="25000"/>
                    <a:alpha val="0"/>
                  </a:schemeClr>
                </a:gs>
                <a:gs pos="100000">
                  <a:schemeClr val="bg1">
                    <a:lumMod val="75000"/>
                    <a:lumOff val="25000"/>
                    <a:alpha val="0"/>
                  </a:schemeClr>
                </a:gs>
              </a:gsLst>
              <a:lin ang="16200000" scaled="1"/>
              <a:tileRect/>
            </a:gradFill>
            <a:prstDash val="solid"/>
            <a:headEnd type="none" w="med" len="med"/>
            <a:tailEnd type="none" w="med" len="med"/>
          </a:ln>
          <a:effectLst/>
        </p:spPr>
        <p:txBody>
          <a:bodyPr rot="0" spcFirstLastPara="0" vertOverflow="overflow" horzOverflow="overflow" vert="horz" wrap="square" lIns="71989" tIns="179974" rIns="71989" bIns="143980" numCol="1" spcCol="0" rtlCol="0" fromWordArt="0" anchor="t" anchorCtr="0" forceAA="0" compatLnSpc="1">
            <a:prstTxWarp prst="textNoShape">
              <a:avLst/>
            </a:prstTxWarp>
            <a:noAutofit/>
          </a:bodyPr>
          <a:lstStyle/>
          <a:p>
            <a:pPr algn="ctr" defTabSz="914225"/>
            <a:endParaRPr lang="en-US" sz="1200" kern="0" dirty="0">
              <a:latin typeface="Segoe UI Semibold"/>
            </a:endParaRPr>
          </a:p>
        </p:txBody>
      </p:sp>
      <p:grpSp>
        <p:nvGrpSpPr>
          <p:cNvPr id="7" name="Group 6">
            <a:extLst>
              <a:ext uri="{FF2B5EF4-FFF2-40B4-BE49-F238E27FC236}">
                <a16:creationId xmlns:a16="http://schemas.microsoft.com/office/drawing/2014/main" id="{3180E8FB-91ED-2C4B-59AB-DC494D97B6BA}"/>
              </a:ext>
              <a:ext uri="{C183D7F6-B498-43B3-948B-1728B52AA6E4}">
                <adec:decorative xmlns:adec="http://schemas.microsoft.com/office/drawing/2017/decorative" val="1"/>
              </a:ext>
            </a:extLst>
          </p:cNvPr>
          <p:cNvGrpSpPr/>
          <p:nvPr/>
        </p:nvGrpSpPr>
        <p:grpSpPr>
          <a:xfrm>
            <a:off x="6830514" y="1929214"/>
            <a:ext cx="1380744" cy="1878747"/>
            <a:chOff x="6830514" y="1929214"/>
            <a:chExt cx="1380744" cy="1878747"/>
          </a:xfrm>
        </p:grpSpPr>
        <p:grpSp>
          <p:nvGrpSpPr>
            <p:cNvPr id="21" name="Group 20">
              <a:extLst>
                <a:ext uri="{FF2B5EF4-FFF2-40B4-BE49-F238E27FC236}">
                  <a16:creationId xmlns:a16="http://schemas.microsoft.com/office/drawing/2014/main" id="{3AE4FF76-0A51-3853-6B28-918BA9195AF1}"/>
                </a:ext>
                <a:ext uri="{C183D7F6-B498-43B3-948B-1728B52AA6E4}">
                  <adec:decorative xmlns:adec="http://schemas.microsoft.com/office/drawing/2017/decorative" val="1"/>
                </a:ext>
              </a:extLst>
            </p:cNvPr>
            <p:cNvGrpSpPr/>
            <p:nvPr/>
          </p:nvGrpSpPr>
          <p:grpSpPr>
            <a:xfrm>
              <a:off x="6830514" y="2301464"/>
              <a:ext cx="1380744" cy="1506497"/>
              <a:chOff x="6096000" y="1328677"/>
              <a:chExt cx="1377826" cy="1503087"/>
            </a:xfrm>
          </p:grpSpPr>
          <p:sp>
            <p:nvSpPr>
              <p:cNvPr id="22" name="Rounded Rectangle 47">
                <a:extLst>
                  <a:ext uri="{FF2B5EF4-FFF2-40B4-BE49-F238E27FC236}">
                    <a16:creationId xmlns:a16="http://schemas.microsoft.com/office/drawing/2014/main" id="{FAF729C8-6D84-C3CE-89BC-6215F72EE479}"/>
                  </a:ext>
                </a:extLst>
              </p:cNvPr>
              <p:cNvSpPr/>
              <p:nvPr/>
            </p:nvSpPr>
            <p:spPr bwMode="auto">
              <a:xfrm>
                <a:off x="6096000" y="1453938"/>
                <a:ext cx="1377826" cy="1377826"/>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48">
                <a:extLst>
                  <a:ext uri="{FF2B5EF4-FFF2-40B4-BE49-F238E27FC236}">
                    <a16:creationId xmlns:a16="http://schemas.microsoft.com/office/drawing/2014/main" id="{23F0189E-D359-A895-912C-1CD05FAD86E8}"/>
                  </a:ext>
                </a:extLst>
              </p:cNvPr>
              <p:cNvSpPr/>
              <p:nvPr/>
            </p:nvSpPr>
            <p:spPr bwMode="auto">
              <a:xfrm>
                <a:off x="6096000" y="1328677"/>
                <a:ext cx="1377826" cy="1377826"/>
              </a:xfrm>
              <a:prstGeom prst="roundRect">
                <a:avLst>
                  <a:gd name="adj" fmla="val 4544"/>
                </a:avLst>
              </a:prstGeom>
              <a:gradFill>
                <a:gsLst>
                  <a:gs pos="0">
                    <a:schemeClr val="accent1"/>
                  </a:gs>
                  <a:gs pos="98000">
                    <a:srgbClr val="C03BC4"/>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6" name="Picture 35" descr="A blue padlock with a blue handle&#10;&#10;Description automatically generated">
              <a:extLst>
                <a:ext uri="{FF2B5EF4-FFF2-40B4-BE49-F238E27FC236}">
                  <a16:creationId xmlns:a16="http://schemas.microsoft.com/office/drawing/2014/main" id="{253C5A47-CD81-1FF8-B698-55900FD8309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54427" y="1929214"/>
              <a:ext cx="996696" cy="1347645"/>
            </a:xfrm>
            <a:prstGeom prst="rect">
              <a:avLst/>
            </a:prstGeom>
          </p:spPr>
        </p:pic>
      </p:gr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77694" y="3847581"/>
            <a:ext cx="2286590" cy="44319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Semibold"/>
              </a:rPr>
              <a:t>Robust and simple HA/DR</a:t>
            </a:r>
          </a:p>
        </p:txBody>
      </p:sp>
      <p:sp>
        <p:nvSpPr>
          <p:cNvPr id="62" name="TextBox 61">
            <a:extLst>
              <a:ext uri="{FF2B5EF4-FFF2-40B4-BE49-F238E27FC236}">
                <a16:creationId xmlns:a16="http://schemas.microsoft.com/office/drawing/2014/main" id="{5AE6A495-D167-12AF-288E-A251BBF772D7}"/>
              </a:ext>
            </a:extLst>
          </p:cNvPr>
          <p:cNvSpPr txBox="1"/>
          <p:nvPr/>
        </p:nvSpPr>
        <p:spPr>
          <a:xfrm>
            <a:off x="6452533" y="4518137"/>
            <a:ext cx="2136913" cy="575414"/>
          </a:xfrm>
          <a:prstGeom prst="rect">
            <a:avLst/>
          </a:prstGeom>
          <a:noFill/>
        </p:spPr>
        <p:txBody>
          <a:bodyPr wrap="square" lIns="0" tIns="0" rIns="0" bIns="0" rtlCol="0">
            <a:spAutoFit/>
          </a:bodyPr>
          <a:lstStyle/>
          <a:p>
            <a:pPr marL="0" marR="0" lvl="0" indent="0" algn="ctr" defTabSz="914192" rtl="0" eaLnBrk="1" fontAlgn="ctr" latinLnBrk="0" hangingPunct="1">
              <a:lnSpc>
                <a:spcPct val="90000"/>
              </a:lnSpc>
              <a:spcBef>
                <a:spcPts val="0"/>
              </a:spcBef>
              <a:spcAft>
                <a:spcPts val="0"/>
              </a:spcAft>
              <a:buClr>
                <a:srgbClr val="000000"/>
              </a:buClr>
              <a:buSzPct val="100000"/>
              <a:buFontTx/>
              <a:buNone/>
              <a:tabLst/>
              <a:defRPr/>
            </a:pPr>
            <a:r>
              <a:rPr kumimoji="0" lang="en-US" sz="1372" b="0" i="0" u="none" strike="noStrike" kern="1200" cap="none" normalizeH="0" baseline="0" noProof="0" dirty="0">
                <a:ln>
                  <a:noFill/>
                </a:ln>
                <a:effectLst/>
                <a:uLnTx/>
                <a:uFillTx/>
                <a:latin typeface="Segoe UI"/>
                <a:ea typeface="+mn-ea"/>
                <a:cs typeface="+mn-cs"/>
              </a:rPr>
              <a:t>Easily configure Always On and utilize free HA/DR license benefits</a:t>
            </a:r>
          </a:p>
        </p:txBody>
      </p:sp>
      <p:sp>
        <p:nvSpPr>
          <p:cNvPr id="6" name="Rectangle: Rounded Corners 34">
            <a:extLst>
              <a:ext uri="{FF2B5EF4-FFF2-40B4-BE49-F238E27FC236}">
                <a16:creationId xmlns:a16="http://schemas.microsoft.com/office/drawing/2014/main" id="{2CEB5DAD-18E7-46E7-E55B-BCF289BFB21E}"/>
              </a:ext>
              <a:ext uri="{C183D7F6-B498-43B3-948B-1728B52AA6E4}">
                <adec:decorative xmlns:adec="http://schemas.microsoft.com/office/drawing/2017/decorative" val="1"/>
              </a:ext>
            </a:extLst>
          </p:cNvPr>
          <p:cNvSpPr/>
          <p:nvPr/>
        </p:nvSpPr>
        <p:spPr>
          <a:xfrm>
            <a:off x="9006052" y="3286681"/>
            <a:ext cx="2651760" cy="2565256"/>
          </a:xfrm>
          <a:prstGeom prst="roundRect">
            <a:avLst>
              <a:gd name="adj" fmla="val 7878"/>
            </a:avLst>
          </a:prstGeom>
          <a:gradFill flip="none" rotWithShape="1">
            <a:gsLst>
              <a:gs pos="0">
                <a:schemeClr val="bg1"/>
              </a:gs>
              <a:gs pos="82000">
                <a:schemeClr val="bg1">
                  <a:lumMod val="95000"/>
                  <a:lumOff val="5000"/>
                  <a:alpha val="47565"/>
                </a:schemeClr>
              </a:gs>
              <a:gs pos="100000">
                <a:schemeClr val="bg1">
                  <a:lumMod val="95000"/>
                  <a:lumOff val="5000"/>
                  <a:alpha val="0"/>
                </a:schemeClr>
              </a:gs>
            </a:gsLst>
            <a:lin ang="16200000" scaled="1"/>
            <a:tileRect/>
          </a:gradFill>
          <a:ln w="12700" cap="flat" cmpd="sng" algn="ctr">
            <a:gradFill flip="none" rotWithShape="1">
              <a:gsLst>
                <a:gs pos="0">
                  <a:schemeClr val="bg1">
                    <a:lumMod val="75000"/>
                    <a:lumOff val="25000"/>
                  </a:schemeClr>
                </a:gs>
                <a:gs pos="26000">
                  <a:schemeClr val="bg1">
                    <a:lumMod val="75000"/>
                    <a:lumOff val="25000"/>
                    <a:alpha val="85000"/>
                  </a:schemeClr>
                </a:gs>
                <a:gs pos="71000">
                  <a:schemeClr val="bg1">
                    <a:lumMod val="75000"/>
                    <a:lumOff val="25000"/>
                    <a:alpha val="0"/>
                  </a:schemeClr>
                </a:gs>
                <a:gs pos="100000">
                  <a:schemeClr val="bg1">
                    <a:lumMod val="75000"/>
                    <a:lumOff val="25000"/>
                    <a:alpha val="0"/>
                  </a:schemeClr>
                </a:gs>
              </a:gsLst>
              <a:lin ang="16200000" scaled="1"/>
              <a:tileRect/>
            </a:gradFill>
            <a:prstDash val="solid"/>
            <a:headEnd type="none" w="med" len="med"/>
            <a:tailEnd type="none" w="med" len="med"/>
          </a:ln>
          <a:effectLst/>
        </p:spPr>
        <p:txBody>
          <a:bodyPr rot="0" spcFirstLastPara="0" vertOverflow="overflow" horzOverflow="overflow" vert="horz" wrap="square" lIns="71989" tIns="179974" rIns="71989" bIns="143980" numCol="1" spcCol="0" rtlCol="0" fromWordArt="0" anchor="t" anchorCtr="0" forceAA="0" compatLnSpc="1">
            <a:prstTxWarp prst="textNoShape">
              <a:avLst/>
            </a:prstTxWarp>
            <a:noAutofit/>
          </a:bodyPr>
          <a:lstStyle/>
          <a:p>
            <a:pPr algn="ctr" defTabSz="914225"/>
            <a:r>
              <a:rPr lang="en-US" sz="1200" kern="0" dirty="0">
                <a:latin typeface="Segoe UI Semibold"/>
              </a:rPr>
              <a:t> </a:t>
            </a:r>
          </a:p>
        </p:txBody>
      </p:sp>
      <p:grpSp>
        <p:nvGrpSpPr>
          <p:cNvPr id="33" name="Group 32">
            <a:extLst>
              <a:ext uri="{FF2B5EF4-FFF2-40B4-BE49-F238E27FC236}">
                <a16:creationId xmlns:a16="http://schemas.microsoft.com/office/drawing/2014/main" id="{DE750245-6B10-F0B4-DDF3-8B808E2285AB}"/>
              </a:ext>
              <a:ext uri="{C183D7F6-B498-43B3-948B-1728B52AA6E4}">
                <adec:decorative xmlns:adec="http://schemas.microsoft.com/office/drawing/2017/decorative" val="1"/>
              </a:ext>
            </a:extLst>
          </p:cNvPr>
          <p:cNvGrpSpPr/>
          <p:nvPr/>
        </p:nvGrpSpPr>
        <p:grpSpPr>
          <a:xfrm>
            <a:off x="9662213" y="2055558"/>
            <a:ext cx="1339439" cy="1709686"/>
            <a:chOff x="3670795" y="1964117"/>
            <a:chExt cx="1785520" cy="2279072"/>
          </a:xfrm>
        </p:grpSpPr>
        <p:grpSp>
          <p:nvGrpSpPr>
            <p:cNvPr id="26" name="Group 25">
              <a:extLst>
                <a:ext uri="{FF2B5EF4-FFF2-40B4-BE49-F238E27FC236}">
                  <a16:creationId xmlns:a16="http://schemas.microsoft.com/office/drawing/2014/main" id="{5D4E9422-8AE0-DBD3-6D61-FEFE65673AFF}"/>
                </a:ext>
              </a:extLst>
            </p:cNvPr>
            <p:cNvGrpSpPr/>
            <p:nvPr/>
          </p:nvGrpSpPr>
          <p:grpSpPr>
            <a:xfrm>
              <a:off x="3670795" y="2295343"/>
              <a:ext cx="1785520" cy="1947846"/>
              <a:chOff x="6096000" y="1328677"/>
              <a:chExt cx="1377826" cy="1503087"/>
            </a:xfrm>
          </p:grpSpPr>
          <p:sp>
            <p:nvSpPr>
              <p:cNvPr id="30" name="Rounded Rectangle 38">
                <a:extLst>
                  <a:ext uri="{FF2B5EF4-FFF2-40B4-BE49-F238E27FC236}">
                    <a16:creationId xmlns:a16="http://schemas.microsoft.com/office/drawing/2014/main" id="{F4052F5A-F115-FC8E-597E-2504411BBF45}"/>
                  </a:ext>
                </a:extLst>
              </p:cNvPr>
              <p:cNvSpPr/>
              <p:nvPr/>
            </p:nvSpPr>
            <p:spPr bwMode="auto">
              <a:xfrm>
                <a:off x="6096000" y="1453938"/>
                <a:ext cx="1377826" cy="1377826"/>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42">
                <a:extLst>
                  <a:ext uri="{FF2B5EF4-FFF2-40B4-BE49-F238E27FC236}">
                    <a16:creationId xmlns:a16="http://schemas.microsoft.com/office/drawing/2014/main" id="{D499B039-A526-42FF-C1AA-3E8AEA3191F8}"/>
                  </a:ext>
                </a:extLst>
              </p:cNvPr>
              <p:cNvSpPr/>
              <p:nvPr/>
            </p:nvSpPr>
            <p:spPr bwMode="auto">
              <a:xfrm>
                <a:off x="6096000" y="1328677"/>
                <a:ext cx="1377826" cy="1377826"/>
              </a:xfrm>
              <a:prstGeom prst="roundRect">
                <a:avLst>
                  <a:gd name="adj" fmla="val 4544"/>
                </a:avLst>
              </a:prstGeom>
              <a:gradFill>
                <a:gsLst>
                  <a:gs pos="0">
                    <a:schemeClr val="accent1"/>
                  </a:gs>
                  <a:gs pos="98000">
                    <a:srgbClr val="C03BC4"/>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2" name="Picture 31" descr="A screen shot of a cell phone&#10;&#10;Description automatically generated with low confidence">
              <a:extLst>
                <a:ext uri="{FF2B5EF4-FFF2-40B4-BE49-F238E27FC236}">
                  <a16:creationId xmlns:a16="http://schemas.microsoft.com/office/drawing/2014/main" id="{4B7D0332-8FFC-9F91-0043-D336FF2AC7D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39544" y="1964117"/>
              <a:ext cx="646971" cy="1387914"/>
            </a:xfrm>
            <a:prstGeom prst="rect">
              <a:avLst/>
            </a:prstGeom>
          </p:spPr>
        </p:pic>
      </p:grpSp>
      <p:sp>
        <p:nvSpPr>
          <p:cNvPr id="34" name="TextBox 5">
            <a:extLst>
              <a:ext uri="{FF2B5EF4-FFF2-40B4-BE49-F238E27FC236}">
                <a16:creationId xmlns:a16="http://schemas.microsoft.com/office/drawing/2014/main" id="{3AE31187-AC1D-0BD7-AA8D-19ECE470F8D1}"/>
              </a:ext>
            </a:extLst>
          </p:cNvPr>
          <p:cNvSpPr txBox="1">
            <a:spLocks/>
          </p:cNvSpPr>
          <p:nvPr/>
        </p:nvSpPr>
        <p:spPr>
          <a:xfrm>
            <a:off x="9188637" y="3847581"/>
            <a:ext cx="2286590" cy="44319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Semibold"/>
              </a:rPr>
              <a:t>Built-in and free security and management</a:t>
            </a:r>
          </a:p>
        </p:txBody>
      </p:sp>
      <p:sp>
        <p:nvSpPr>
          <p:cNvPr id="66" name="TextBox 65">
            <a:extLst>
              <a:ext uri="{FF2B5EF4-FFF2-40B4-BE49-F238E27FC236}">
                <a16:creationId xmlns:a16="http://schemas.microsoft.com/office/drawing/2014/main" id="{1E672BE8-446D-4641-0B5E-4FCCA350CE49}"/>
              </a:ext>
            </a:extLst>
          </p:cNvPr>
          <p:cNvSpPr txBox="1"/>
          <p:nvPr/>
        </p:nvSpPr>
        <p:spPr>
          <a:xfrm>
            <a:off x="9188638" y="4518137"/>
            <a:ext cx="2286589" cy="575414"/>
          </a:xfrm>
          <a:prstGeom prst="rect">
            <a:avLst/>
          </a:prstGeom>
          <a:noFill/>
        </p:spPr>
        <p:txBody>
          <a:bodyPr wrap="square" lIns="0" tIns="0" rIns="0" bIns="0" rtlCol="0">
            <a:spAutoFit/>
          </a:bodyPr>
          <a:lstStyle/>
          <a:p>
            <a:pPr marL="0" marR="0" lvl="0" indent="0" algn="ctr" defTabSz="914192" rtl="0" eaLnBrk="1" fontAlgn="ctr" latinLnBrk="0" hangingPunct="1">
              <a:lnSpc>
                <a:spcPct val="90000"/>
              </a:lnSpc>
              <a:spcBef>
                <a:spcPts val="0"/>
              </a:spcBef>
              <a:spcAft>
                <a:spcPts val="0"/>
              </a:spcAft>
              <a:buClr>
                <a:srgbClr val="000000"/>
              </a:buClr>
              <a:buSzPct val="100000"/>
              <a:buFontTx/>
              <a:buNone/>
              <a:tabLst/>
              <a:defRPr/>
            </a:pPr>
            <a:r>
              <a:rPr kumimoji="0" lang="en-US" sz="1372" b="0" i="0" u="none" strike="noStrike" kern="1200" cap="none" normalizeH="0" baseline="0" noProof="0" dirty="0">
                <a:ln>
                  <a:noFill/>
                </a:ln>
                <a:effectLst/>
                <a:uLnTx/>
                <a:uFillTx/>
                <a:latin typeface="Segoe UI"/>
                <a:ea typeface="+mn-ea"/>
                <a:cs typeface="+mn-cs"/>
              </a:rPr>
              <a:t>Automatic security updates and simplified storage configuration management</a:t>
            </a:r>
          </a:p>
        </p:txBody>
      </p:sp>
      <p:sp>
        <p:nvSpPr>
          <p:cNvPr id="155" name="TextBox 154">
            <a:extLst>
              <a:ext uri="{FF2B5EF4-FFF2-40B4-BE49-F238E27FC236}">
                <a16:creationId xmlns:a16="http://schemas.microsoft.com/office/drawing/2014/main" id="{81BF2A9A-C8F6-91B9-3E94-96B8B626943F}"/>
              </a:ext>
            </a:extLst>
          </p:cNvPr>
          <p:cNvSpPr txBox="1"/>
          <p:nvPr/>
        </p:nvSpPr>
        <p:spPr>
          <a:xfrm>
            <a:off x="573221" y="6054701"/>
            <a:ext cx="7108036" cy="123111"/>
          </a:xfrm>
          <a:prstGeom prst="rect">
            <a:avLst/>
          </a:prstGeom>
          <a:noFill/>
        </p:spPr>
        <p:txBody>
          <a:bodyPr wrap="none" lIns="0" tIns="0" rIns="0" bIns="0" anchor="t">
            <a:spAutoFit/>
          </a:bodyPr>
          <a:lstStyle/>
          <a:p>
            <a:pPr lvl="0" defTabSz="914225">
              <a:defRPr/>
            </a:pPr>
            <a:r>
              <a:rPr lang="en-US" sz="800" dirty="0"/>
              <a:t>* Footnote: Performance and price-performance claims based on data from a </a:t>
            </a:r>
            <a:r>
              <a:rPr lang="en-US" sz="800" dirty="0">
                <a:hlinkClick r:id="rId7">
                  <a:extLst>
                    <a:ext uri="{A12FA001-AC4F-418D-AE19-62706E023703}">
                      <ahyp:hlinkClr xmlns:ahyp="http://schemas.microsoft.com/office/drawing/2018/hyperlinkcolor" val="tx"/>
                    </a:ext>
                  </a:extLst>
                </a:hlinkClick>
              </a:rPr>
              <a:t>study</a:t>
            </a:r>
            <a:r>
              <a:rPr lang="en-US" sz="800" dirty="0"/>
              <a:t> commissioned by Microsoft and conducted by GigaOm in January 2023</a:t>
            </a:r>
            <a:endParaRPr lang="en-US" sz="800" b="0" i="0" u="none" strike="noStrike" kern="1200" cap="none" spc="0" normalizeH="0" baseline="0" noProof="0" dirty="0">
              <a:ln>
                <a:noFill/>
              </a:ln>
              <a:effectLst/>
              <a:uLnTx/>
              <a:uFillTx/>
              <a:latin typeface="Segoe UI" panose="020B0502040204020203" pitchFamily="34" charset="0"/>
              <a:cs typeface="Segoe UI"/>
            </a:endParaRPr>
          </a:p>
        </p:txBody>
      </p:sp>
    </p:spTree>
    <p:extLst>
      <p:ext uri="{BB962C8B-B14F-4D97-AF65-F5344CB8AC3E}">
        <p14:creationId xmlns:p14="http://schemas.microsoft.com/office/powerpoint/2010/main" val="174220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4">
            <a:extLst>
              <a:ext uri="{FF2B5EF4-FFF2-40B4-BE49-F238E27FC236}">
                <a16:creationId xmlns:a16="http://schemas.microsoft.com/office/drawing/2014/main" id="{B1FD9F4B-6600-1954-C366-F3D2CB9C1EF9}"/>
              </a:ext>
              <a:ext uri="{C183D7F6-B498-43B3-948B-1728B52AA6E4}">
                <adec:decorative xmlns:adec="http://schemas.microsoft.com/office/drawing/2017/decorative" val="1"/>
              </a:ext>
            </a:extLst>
          </p:cNvPr>
          <p:cNvSpPr/>
          <p:nvPr/>
        </p:nvSpPr>
        <p:spPr>
          <a:xfrm>
            <a:off x="655673" y="3014145"/>
            <a:ext cx="2072925" cy="2081625"/>
          </a:xfrm>
          <a:prstGeom prst="roundRect">
            <a:avLst>
              <a:gd name="adj" fmla="val 7878"/>
            </a:avLst>
          </a:prstGeom>
          <a:gradFill flip="none" rotWithShape="1">
            <a:gsLst>
              <a:gs pos="0">
                <a:schemeClr val="bg1">
                  <a:lumMod val="95000"/>
                  <a:lumOff val="5000"/>
                </a:schemeClr>
              </a:gs>
              <a:gs pos="82000">
                <a:schemeClr val="bg1">
                  <a:lumMod val="95000"/>
                  <a:lumOff val="5000"/>
                  <a:alpha val="47565"/>
                </a:schemeClr>
              </a:gs>
              <a:gs pos="100000">
                <a:schemeClr val="bg1">
                  <a:lumMod val="95000"/>
                  <a:lumOff val="5000"/>
                  <a:alpha val="0"/>
                </a:schemeClr>
              </a:gs>
            </a:gsLst>
            <a:lin ang="16200000" scaled="1"/>
            <a:tileRect/>
          </a:gradFill>
          <a:ln w="12700" cap="flat" cmpd="sng" algn="ctr">
            <a:gradFill flip="none" rotWithShape="1">
              <a:gsLst>
                <a:gs pos="0">
                  <a:schemeClr val="bg1">
                    <a:lumMod val="75000"/>
                    <a:lumOff val="25000"/>
                  </a:schemeClr>
                </a:gs>
                <a:gs pos="26000">
                  <a:schemeClr val="bg1">
                    <a:lumMod val="75000"/>
                    <a:lumOff val="25000"/>
                    <a:alpha val="85000"/>
                  </a:schemeClr>
                </a:gs>
                <a:gs pos="71000">
                  <a:schemeClr val="bg1">
                    <a:lumMod val="75000"/>
                    <a:lumOff val="25000"/>
                    <a:alpha val="0"/>
                  </a:schemeClr>
                </a:gs>
                <a:gs pos="100000">
                  <a:schemeClr val="bg1">
                    <a:lumMod val="75000"/>
                    <a:lumOff val="25000"/>
                    <a:alpha val="0"/>
                  </a:schemeClr>
                </a:gs>
              </a:gsLst>
              <a:lin ang="16200000" scaled="1"/>
              <a:tileRect/>
            </a:gradFill>
            <a:prstDash val="solid"/>
            <a:headEnd type="none" w="med" len="med"/>
            <a:tailEnd type="none" w="med" len="med"/>
          </a:ln>
          <a:effectLst/>
        </p:spPr>
        <p:txBody>
          <a:bodyPr rot="0" spcFirstLastPara="0" vertOverflow="overflow" horzOverflow="overflow" vert="horz" wrap="square" lIns="71989" tIns="179974" rIns="71989" bIns="14398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Semibold"/>
              <a:ea typeface="+mn-ea"/>
              <a:cs typeface="+mn-cs"/>
            </a:endParaRPr>
          </a:p>
        </p:txBody>
      </p:sp>
      <p:sp>
        <p:nvSpPr>
          <p:cNvPr id="32" name="Rectangle: Rounded Corners 34">
            <a:extLst>
              <a:ext uri="{FF2B5EF4-FFF2-40B4-BE49-F238E27FC236}">
                <a16:creationId xmlns:a16="http://schemas.microsoft.com/office/drawing/2014/main" id="{67A552B8-CB37-6E47-FDF4-DFA1758E3961}"/>
              </a:ext>
              <a:ext uri="{C183D7F6-B498-43B3-948B-1728B52AA6E4}">
                <adec:decorative xmlns:adec="http://schemas.microsoft.com/office/drawing/2017/decorative" val="1"/>
              </a:ext>
            </a:extLst>
          </p:cNvPr>
          <p:cNvSpPr/>
          <p:nvPr/>
        </p:nvSpPr>
        <p:spPr>
          <a:xfrm>
            <a:off x="2836359" y="3012662"/>
            <a:ext cx="2072925" cy="2081625"/>
          </a:xfrm>
          <a:prstGeom prst="roundRect">
            <a:avLst>
              <a:gd name="adj" fmla="val 7878"/>
            </a:avLst>
          </a:prstGeom>
          <a:gradFill flip="none" rotWithShape="1">
            <a:gsLst>
              <a:gs pos="0">
                <a:schemeClr val="bg1">
                  <a:lumMod val="95000"/>
                  <a:lumOff val="5000"/>
                </a:schemeClr>
              </a:gs>
              <a:gs pos="82000">
                <a:schemeClr val="bg1">
                  <a:lumMod val="95000"/>
                  <a:lumOff val="5000"/>
                  <a:alpha val="47565"/>
                </a:schemeClr>
              </a:gs>
              <a:gs pos="100000">
                <a:schemeClr val="bg1">
                  <a:lumMod val="95000"/>
                  <a:lumOff val="5000"/>
                  <a:alpha val="0"/>
                </a:schemeClr>
              </a:gs>
            </a:gsLst>
            <a:lin ang="16200000" scaled="1"/>
            <a:tileRect/>
          </a:gradFill>
          <a:ln w="12700" cap="flat" cmpd="sng" algn="ctr">
            <a:gradFill flip="none" rotWithShape="1">
              <a:gsLst>
                <a:gs pos="0">
                  <a:schemeClr val="bg1">
                    <a:lumMod val="75000"/>
                    <a:lumOff val="25000"/>
                  </a:schemeClr>
                </a:gs>
                <a:gs pos="26000">
                  <a:schemeClr val="bg1">
                    <a:lumMod val="75000"/>
                    <a:lumOff val="25000"/>
                    <a:alpha val="85000"/>
                  </a:schemeClr>
                </a:gs>
                <a:gs pos="71000">
                  <a:schemeClr val="bg1">
                    <a:lumMod val="75000"/>
                    <a:lumOff val="25000"/>
                    <a:alpha val="0"/>
                  </a:schemeClr>
                </a:gs>
                <a:gs pos="100000">
                  <a:schemeClr val="bg1">
                    <a:lumMod val="75000"/>
                    <a:lumOff val="25000"/>
                    <a:alpha val="0"/>
                  </a:schemeClr>
                </a:gs>
              </a:gsLst>
              <a:lin ang="16200000" scaled="1"/>
              <a:tileRect/>
            </a:gradFill>
            <a:prstDash val="solid"/>
            <a:headEnd type="none" w="med" len="med"/>
            <a:tailEnd type="none" w="med" len="med"/>
          </a:ln>
          <a:effectLst/>
        </p:spPr>
        <p:txBody>
          <a:bodyPr rot="0" spcFirstLastPara="0" vertOverflow="overflow" horzOverflow="overflow" vert="horz" wrap="square" lIns="71989" tIns="179974" rIns="71989" bIns="14398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Semibold"/>
              <a:ea typeface="+mn-ea"/>
              <a:cs typeface="+mn-cs"/>
            </a:endParaRPr>
          </a:p>
        </p:txBody>
      </p:sp>
      <p:sp>
        <p:nvSpPr>
          <p:cNvPr id="33" name="Rectangle: Rounded Corners 34">
            <a:extLst>
              <a:ext uri="{FF2B5EF4-FFF2-40B4-BE49-F238E27FC236}">
                <a16:creationId xmlns:a16="http://schemas.microsoft.com/office/drawing/2014/main" id="{5FFC9A60-60A9-9EE3-0D83-52966CD441C1}"/>
              </a:ext>
              <a:ext uri="{C183D7F6-B498-43B3-948B-1728B52AA6E4}">
                <adec:decorative xmlns:adec="http://schemas.microsoft.com/office/drawing/2017/decorative" val="1"/>
              </a:ext>
            </a:extLst>
          </p:cNvPr>
          <p:cNvSpPr/>
          <p:nvPr/>
        </p:nvSpPr>
        <p:spPr>
          <a:xfrm>
            <a:off x="5017045" y="3007098"/>
            <a:ext cx="2072925" cy="2081625"/>
          </a:xfrm>
          <a:prstGeom prst="roundRect">
            <a:avLst>
              <a:gd name="adj" fmla="val 7878"/>
            </a:avLst>
          </a:prstGeom>
          <a:gradFill flip="none" rotWithShape="1">
            <a:gsLst>
              <a:gs pos="0">
                <a:schemeClr val="bg1">
                  <a:lumMod val="95000"/>
                  <a:lumOff val="5000"/>
                </a:schemeClr>
              </a:gs>
              <a:gs pos="82000">
                <a:schemeClr val="bg1">
                  <a:lumMod val="95000"/>
                  <a:lumOff val="5000"/>
                  <a:alpha val="47565"/>
                </a:schemeClr>
              </a:gs>
              <a:gs pos="100000">
                <a:schemeClr val="bg1">
                  <a:lumMod val="95000"/>
                  <a:lumOff val="5000"/>
                  <a:alpha val="0"/>
                </a:schemeClr>
              </a:gs>
            </a:gsLst>
            <a:lin ang="16200000" scaled="1"/>
            <a:tileRect/>
          </a:gradFill>
          <a:ln w="12700" cap="flat" cmpd="sng" algn="ctr">
            <a:gradFill flip="none" rotWithShape="1">
              <a:gsLst>
                <a:gs pos="0">
                  <a:schemeClr val="bg1">
                    <a:lumMod val="75000"/>
                    <a:lumOff val="25000"/>
                  </a:schemeClr>
                </a:gs>
                <a:gs pos="26000">
                  <a:schemeClr val="bg1">
                    <a:lumMod val="75000"/>
                    <a:lumOff val="25000"/>
                    <a:alpha val="85000"/>
                  </a:schemeClr>
                </a:gs>
                <a:gs pos="71000">
                  <a:schemeClr val="bg1">
                    <a:lumMod val="75000"/>
                    <a:lumOff val="25000"/>
                    <a:alpha val="0"/>
                  </a:schemeClr>
                </a:gs>
                <a:gs pos="100000">
                  <a:schemeClr val="bg1">
                    <a:lumMod val="75000"/>
                    <a:lumOff val="25000"/>
                    <a:alpha val="0"/>
                  </a:schemeClr>
                </a:gs>
              </a:gsLst>
              <a:lin ang="16200000" scaled="1"/>
              <a:tileRect/>
            </a:gradFill>
            <a:prstDash val="solid"/>
            <a:headEnd type="none" w="med" len="med"/>
            <a:tailEnd type="none" w="med" len="med"/>
          </a:ln>
          <a:effectLst/>
        </p:spPr>
        <p:txBody>
          <a:bodyPr rot="0" spcFirstLastPara="0" vertOverflow="overflow" horzOverflow="overflow" vert="horz" wrap="square" lIns="71989" tIns="179974" rIns="71989" bIns="14398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Semibold"/>
              <a:ea typeface="+mn-ea"/>
              <a:cs typeface="+mn-cs"/>
            </a:endParaRPr>
          </a:p>
        </p:txBody>
      </p:sp>
      <p:sp>
        <p:nvSpPr>
          <p:cNvPr id="35" name="Rectangle: Rounded Corners 34">
            <a:extLst>
              <a:ext uri="{FF2B5EF4-FFF2-40B4-BE49-F238E27FC236}">
                <a16:creationId xmlns:a16="http://schemas.microsoft.com/office/drawing/2014/main" id="{9B3FAF3C-4726-D8DD-1D35-37BA8E36584F}"/>
              </a:ext>
              <a:ext uri="{C183D7F6-B498-43B3-948B-1728B52AA6E4}">
                <adec:decorative xmlns:adec="http://schemas.microsoft.com/office/drawing/2017/decorative" val="1"/>
              </a:ext>
            </a:extLst>
          </p:cNvPr>
          <p:cNvSpPr/>
          <p:nvPr/>
        </p:nvSpPr>
        <p:spPr>
          <a:xfrm>
            <a:off x="7197731" y="3012662"/>
            <a:ext cx="2072925" cy="2081625"/>
          </a:xfrm>
          <a:prstGeom prst="roundRect">
            <a:avLst>
              <a:gd name="adj" fmla="val 7878"/>
            </a:avLst>
          </a:prstGeom>
          <a:gradFill flip="none" rotWithShape="1">
            <a:gsLst>
              <a:gs pos="0">
                <a:schemeClr val="bg1">
                  <a:lumMod val="95000"/>
                  <a:lumOff val="5000"/>
                </a:schemeClr>
              </a:gs>
              <a:gs pos="82000">
                <a:schemeClr val="bg1">
                  <a:lumMod val="95000"/>
                  <a:lumOff val="5000"/>
                  <a:alpha val="47565"/>
                </a:schemeClr>
              </a:gs>
              <a:gs pos="100000">
                <a:schemeClr val="bg1">
                  <a:lumMod val="95000"/>
                  <a:lumOff val="5000"/>
                  <a:alpha val="0"/>
                </a:schemeClr>
              </a:gs>
            </a:gsLst>
            <a:lin ang="16200000" scaled="1"/>
            <a:tileRect/>
          </a:gradFill>
          <a:ln w="12700" cap="flat" cmpd="sng" algn="ctr">
            <a:gradFill flip="none" rotWithShape="1">
              <a:gsLst>
                <a:gs pos="0">
                  <a:schemeClr val="bg1">
                    <a:lumMod val="75000"/>
                    <a:lumOff val="25000"/>
                  </a:schemeClr>
                </a:gs>
                <a:gs pos="26000">
                  <a:schemeClr val="bg1">
                    <a:lumMod val="75000"/>
                    <a:lumOff val="25000"/>
                    <a:alpha val="85000"/>
                  </a:schemeClr>
                </a:gs>
                <a:gs pos="71000">
                  <a:schemeClr val="bg1">
                    <a:lumMod val="75000"/>
                    <a:lumOff val="25000"/>
                    <a:alpha val="0"/>
                  </a:schemeClr>
                </a:gs>
                <a:gs pos="100000">
                  <a:schemeClr val="bg1">
                    <a:lumMod val="75000"/>
                    <a:lumOff val="25000"/>
                    <a:alpha val="0"/>
                  </a:schemeClr>
                </a:gs>
              </a:gsLst>
              <a:lin ang="16200000" scaled="1"/>
              <a:tileRect/>
            </a:gradFill>
            <a:prstDash val="solid"/>
            <a:headEnd type="none" w="med" len="med"/>
            <a:tailEnd type="none" w="med" len="med"/>
          </a:ln>
          <a:effectLst/>
        </p:spPr>
        <p:txBody>
          <a:bodyPr rot="0" spcFirstLastPara="0" vertOverflow="overflow" horzOverflow="overflow" vert="horz" wrap="square" lIns="71989" tIns="179974" rIns="71989" bIns="14398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Semibold"/>
                <a:ea typeface="+mn-ea"/>
                <a:cs typeface="+mn-cs"/>
              </a:rPr>
              <a:t> </a:t>
            </a:r>
          </a:p>
        </p:txBody>
      </p:sp>
      <p:sp>
        <p:nvSpPr>
          <p:cNvPr id="36" name="Rectangle: Rounded Corners 35">
            <a:extLst>
              <a:ext uri="{FF2B5EF4-FFF2-40B4-BE49-F238E27FC236}">
                <a16:creationId xmlns:a16="http://schemas.microsoft.com/office/drawing/2014/main" id="{FBB32192-D6F3-9606-D563-A4FE53D32DFA}"/>
              </a:ext>
              <a:ext uri="{C183D7F6-B498-43B3-948B-1728B52AA6E4}">
                <adec:decorative xmlns:adec="http://schemas.microsoft.com/office/drawing/2017/decorative" val="1"/>
              </a:ext>
            </a:extLst>
          </p:cNvPr>
          <p:cNvSpPr/>
          <p:nvPr/>
        </p:nvSpPr>
        <p:spPr>
          <a:xfrm>
            <a:off x="9378417" y="2997560"/>
            <a:ext cx="2072925" cy="2081625"/>
          </a:xfrm>
          <a:prstGeom prst="roundRect">
            <a:avLst>
              <a:gd name="adj" fmla="val 7878"/>
            </a:avLst>
          </a:prstGeom>
          <a:gradFill flip="none" rotWithShape="1">
            <a:gsLst>
              <a:gs pos="0">
                <a:schemeClr val="bg1">
                  <a:lumMod val="95000"/>
                  <a:lumOff val="5000"/>
                </a:schemeClr>
              </a:gs>
              <a:gs pos="82000">
                <a:schemeClr val="bg1">
                  <a:lumMod val="95000"/>
                  <a:lumOff val="5000"/>
                  <a:alpha val="47565"/>
                </a:schemeClr>
              </a:gs>
              <a:gs pos="100000">
                <a:schemeClr val="bg1">
                  <a:lumMod val="95000"/>
                  <a:lumOff val="5000"/>
                  <a:alpha val="0"/>
                </a:schemeClr>
              </a:gs>
            </a:gsLst>
            <a:lin ang="16200000" scaled="1"/>
            <a:tileRect/>
          </a:gradFill>
          <a:ln w="12700" cap="flat" cmpd="sng" algn="ctr">
            <a:gradFill flip="none" rotWithShape="1">
              <a:gsLst>
                <a:gs pos="0">
                  <a:schemeClr val="bg1">
                    <a:lumMod val="75000"/>
                    <a:lumOff val="25000"/>
                  </a:schemeClr>
                </a:gs>
                <a:gs pos="26000">
                  <a:schemeClr val="bg1">
                    <a:lumMod val="75000"/>
                    <a:lumOff val="25000"/>
                    <a:alpha val="85000"/>
                  </a:schemeClr>
                </a:gs>
                <a:gs pos="71000">
                  <a:schemeClr val="bg1">
                    <a:lumMod val="75000"/>
                    <a:lumOff val="25000"/>
                    <a:alpha val="0"/>
                  </a:schemeClr>
                </a:gs>
                <a:gs pos="100000">
                  <a:schemeClr val="bg1">
                    <a:lumMod val="75000"/>
                    <a:lumOff val="25000"/>
                    <a:alpha val="0"/>
                  </a:schemeClr>
                </a:gs>
              </a:gsLst>
              <a:lin ang="16200000" scaled="1"/>
              <a:tileRect/>
            </a:gradFill>
            <a:prstDash val="solid"/>
            <a:headEnd type="none" w="med" len="med"/>
            <a:tailEnd type="none" w="med" len="med"/>
          </a:ln>
          <a:effectLst/>
        </p:spPr>
        <p:txBody>
          <a:bodyPr rot="0" spcFirstLastPara="0" vertOverflow="overflow" horzOverflow="overflow" vert="horz" wrap="square" lIns="71989" tIns="179974" rIns="71989" bIns="14398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Semibold"/>
                <a:ea typeface="+mn-ea"/>
                <a:cs typeface="+mn-cs"/>
              </a:rPr>
              <a:t> </a:t>
            </a:r>
          </a:p>
        </p:txBody>
      </p:sp>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p:txBody>
          <a:bodyPr/>
          <a:lstStyle/>
          <a:p>
            <a:r>
              <a:rPr lang="en-US" dirty="0">
                <a:solidFill>
                  <a:schemeClr val="tx1"/>
                </a:solidFill>
                <a:latin typeface="Segoe Sans Display Semibold"/>
                <a:cs typeface="Segoe Sans Display Semibold"/>
              </a:rPr>
              <a:t>Azure SQL Managed Instance</a:t>
            </a: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11018520" cy="5447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w="3175">
                  <a:noFill/>
                </a:ln>
                <a:effectLst/>
                <a:uLnTx/>
                <a:uFillTx/>
                <a:latin typeface="Segoe Sans Display"/>
                <a:cs typeface="Segoe Sans Display"/>
              </a:rPr>
              <a:t>Modernize SQL Server data at scale to a fully managed database as a service</a:t>
            </a:r>
            <a:endParaRPr lang="en-US" sz="1800" b="0" i="0" u="none" strike="noStrike" kern="1200" cap="none" spc="0" normalizeH="0" baseline="0" noProof="0" dirty="0">
              <a:ln w="3175">
                <a:noFill/>
              </a:ln>
              <a:effectLst/>
              <a:uLnTx/>
              <a:uFillTx/>
              <a:latin typeface="Segoe Sans Display"/>
              <a:cs typeface="Segoe Sans Display"/>
            </a:endParaRPr>
          </a:p>
        </p:txBody>
      </p:sp>
      <p:sp>
        <p:nvSpPr>
          <p:cNvPr id="37" name="Rectangle 36">
            <a:extLst>
              <a:ext uri="{FF2B5EF4-FFF2-40B4-BE49-F238E27FC236}">
                <a16:creationId xmlns:a16="http://schemas.microsoft.com/office/drawing/2014/main" id="{E6C7CC21-B68F-48B6-80D4-A6A7D9F2F34C}"/>
              </a:ext>
            </a:extLst>
          </p:cNvPr>
          <p:cNvSpPr/>
          <p:nvPr/>
        </p:nvSpPr>
        <p:spPr>
          <a:xfrm>
            <a:off x="655673" y="1713237"/>
            <a:ext cx="2072925" cy="706347"/>
          </a:xfrm>
          <a:prstGeom prst="rect">
            <a:avLst/>
          </a:prstGeom>
        </p:spPr>
        <p:txBody>
          <a:bodyPr wrap="square" lIns="91440">
            <a:spAutoFit/>
          </a:bodyPr>
          <a:lstStyle/>
          <a:p>
            <a:pPr marL="0" marR="0" lvl="0" indent="0" algn="ctr" defTabSz="914400" rtl="0" eaLnBrk="1" fontAlgn="base" latinLnBrk="0" hangingPunct="1">
              <a:lnSpc>
                <a:spcPct val="95000"/>
              </a:lnSpc>
              <a:spcBef>
                <a:spcPct val="0"/>
              </a:spcBef>
              <a:spcAft>
                <a:spcPts val="2448"/>
              </a:spcAft>
              <a:buClrTx/>
              <a:buSzTx/>
              <a:buFontTx/>
              <a:buNone/>
              <a:tabLst/>
              <a:defRPr/>
            </a:pPr>
            <a:r>
              <a:rPr kumimoji="0" lang="en-US" sz="1400" b="1" i="0" u="none" strike="noStrike" kern="0" cap="none" spc="0" normalizeH="0" baseline="0" noProof="0" dirty="0">
                <a:ln>
                  <a:noFill/>
                </a:ln>
                <a:gradFill>
                  <a:gsLst>
                    <a:gs pos="0">
                      <a:srgbClr val="0078D4"/>
                    </a:gs>
                    <a:gs pos="98000">
                      <a:srgbClr val="C03BC4"/>
                    </a:gs>
                  </a:gsLst>
                  <a:lin ang="2400000" scaled="0"/>
                </a:gradFill>
                <a:effectLst/>
                <a:uLnTx/>
                <a:uFillTx/>
                <a:latin typeface="Segoe Sans Display Semibold" pitchFamily="2" charset="0"/>
                <a:ea typeface="+mn-ea"/>
                <a:cs typeface="Segoe Sans Display Semibold" pitchFamily="2" charset="0"/>
              </a:rPr>
              <a:t>Optimize performance for mission critical workloads</a:t>
            </a:r>
          </a:p>
        </p:txBody>
      </p:sp>
      <p:sp>
        <p:nvSpPr>
          <p:cNvPr id="18" name="Rounded Rectangle 17">
            <a:extLst>
              <a:ext uri="{FF2B5EF4-FFF2-40B4-BE49-F238E27FC236}">
                <a16:creationId xmlns:a16="http://schemas.microsoft.com/office/drawing/2014/main" id="{22D955C9-7ABE-44A4-B7A6-A5F098087164}"/>
              </a:ext>
            </a:extLst>
          </p:cNvPr>
          <p:cNvSpPr/>
          <p:nvPr/>
        </p:nvSpPr>
        <p:spPr bwMode="auto">
          <a:xfrm>
            <a:off x="588263" y="5353734"/>
            <a:ext cx="11018520" cy="389513"/>
          </a:xfrm>
          <a:prstGeom prst="roundRect">
            <a:avLst>
              <a:gd name="adj" fmla="val 50000"/>
            </a:avLst>
          </a:prstGeom>
          <a:solidFill>
            <a:schemeClr val="accent1"/>
          </a:solidFill>
        </p:spPr>
        <p:txBody>
          <a:bodyPr wrap="square" lIns="0" tIns="0" rIns="0" bIns="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Sans Display Semibold" pitchFamily="2" charset="0"/>
                <a:ea typeface="Calibri" panose="020F0502020204030204" pitchFamily="34" charset="0"/>
                <a:cs typeface="Segoe UI Light" panose="020B0502040204020203" pitchFamily="34" charset="0"/>
              </a:rPr>
              <a:t>Advanced Data Security </a:t>
            </a:r>
          </a:p>
        </p:txBody>
      </p:sp>
      <p:sp>
        <p:nvSpPr>
          <p:cNvPr id="38" name="Rectangle 37">
            <a:extLst>
              <a:ext uri="{FF2B5EF4-FFF2-40B4-BE49-F238E27FC236}">
                <a16:creationId xmlns:a16="http://schemas.microsoft.com/office/drawing/2014/main" id="{6CBEBDA2-49A8-3700-6B22-8826686941AD}"/>
              </a:ext>
            </a:extLst>
          </p:cNvPr>
          <p:cNvSpPr/>
          <p:nvPr/>
        </p:nvSpPr>
        <p:spPr>
          <a:xfrm>
            <a:off x="2836359" y="1725227"/>
            <a:ext cx="2072925" cy="501676"/>
          </a:xfrm>
          <a:prstGeom prst="rect">
            <a:avLst/>
          </a:prstGeom>
        </p:spPr>
        <p:txBody>
          <a:bodyPr wrap="square" lIns="91440">
            <a:spAutoFit/>
          </a:bodyPr>
          <a:lstStyle/>
          <a:p>
            <a:pPr marL="0" marR="0" lvl="0" indent="0" algn="ctr" defTabSz="914400" rtl="0" eaLnBrk="1" fontAlgn="base" latinLnBrk="0" hangingPunct="1">
              <a:lnSpc>
                <a:spcPct val="95000"/>
              </a:lnSpc>
              <a:spcBef>
                <a:spcPct val="0"/>
              </a:spcBef>
              <a:spcAft>
                <a:spcPts val="2448"/>
              </a:spcAft>
              <a:buClrTx/>
              <a:buSzTx/>
              <a:buFontTx/>
              <a:buNone/>
              <a:tabLst/>
              <a:defRPr/>
            </a:pPr>
            <a:r>
              <a:rPr kumimoji="0" lang="en-US" sz="1400" b="1" i="0" u="none" strike="noStrike" kern="0" cap="none" spc="0" normalizeH="0" baseline="0" noProof="0" dirty="0">
                <a:ln>
                  <a:noFill/>
                </a:ln>
                <a:gradFill>
                  <a:gsLst>
                    <a:gs pos="0">
                      <a:srgbClr val="0078D4"/>
                    </a:gs>
                    <a:gs pos="98000">
                      <a:srgbClr val="C03BC4"/>
                    </a:gs>
                  </a:gsLst>
                  <a:lin ang="2400000" scaled="0"/>
                </a:gradFill>
                <a:effectLst/>
                <a:uLnTx/>
                <a:uFillTx/>
                <a:latin typeface="Segoe Sans Display Semibold" pitchFamily="2" charset="0"/>
                <a:ea typeface="+mn-ea"/>
                <a:cs typeface="Segoe Sans Display Semibold" pitchFamily="2" charset="0"/>
              </a:rPr>
              <a:t>Increase DBA productivity</a:t>
            </a:r>
          </a:p>
        </p:txBody>
      </p:sp>
      <p:sp>
        <p:nvSpPr>
          <p:cNvPr id="41" name="Rectangle 40">
            <a:extLst>
              <a:ext uri="{FF2B5EF4-FFF2-40B4-BE49-F238E27FC236}">
                <a16:creationId xmlns:a16="http://schemas.microsoft.com/office/drawing/2014/main" id="{418DF9E8-8994-A308-6D02-D8379FE3380F}"/>
              </a:ext>
            </a:extLst>
          </p:cNvPr>
          <p:cNvSpPr/>
          <p:nvPr/>
        </p:nvSpPr>
        <p:spPr>
          <a:xfrm>
            <a:off x="9378417" y="1711043"/>
            <a:ext cx="2072925" cy="501676"/>
          </a:xfrm>
          <a:prstGeom prst="rect">
            <a:avLst/>
          </a:prstGeom>
        </p:spPr>
        <p:txBody>
          <a:bodyPr wrap="square" lIns="91440">
            <a:spAutoFit/>
          </a:bodyPr>
          <a:lstStyle/>
          <a:p>
            <a:pPr marL="0" marR="0" lvl="0" indent="0" algn="ctr" defTabSz="914400" rtl="0" eaLnBrk="1" fontAlgn="base" latinLnBrk="0" hangingPunct="1">
              <a:lnSpc>
                <a:spcPct val="95000"/>
              </a:lnSpc>
              <a:spcBef>
                <a:spcPct val="0"/>
              </a:spcBef>
              <a:spcAft>
                <a:spcPts val="2448"/>
              </a:spcAft>
              <a:buClrTx/>
              <a:buSzTx/>
              <a:buFontTx/>
              <a:buNone/>
              <a:tabLst/>
              <a:defRPr/>
            </a:pPr>
            <a:r>
              <a:rPr kumimoji="0" lang="en-US" sz="1400" b="1" i="0" u="none" strike="noStrike" kern="0" cap="none" spc="0" normalizeH="0" baseline="0" noProof="0" dirty="0">
                <a:ln>
                  <a:noFill/>
                </a:ln>
                <a:gradFill>
                  <a:gsLst>
                    <a:gs pos="0">
                      <a:srgbClr val="0078D4"/>
                    </a:gs>
                    <a:gs pos="98000">
                      <a:srgbClr val="C03BC4"/>
                    </a:gs>
                  </a:gsLst>
                  <a:lin ang="2400000" scaled="0"/>
                </a:gradFill>
                <a:effectLst/>
                <a:uLnTx/>
                <a:uFillTx/>
                <a:latin typeface="Segoe Sans Display Semibold" pitchFamily="2" charset="0"/>
                <a:ea typeface="+mn-ea"/>
                <a:cs typeface="Segoe Sans Display Semibold" pitchFamily="2" charset="0"/>
              </a:rPr>
              <a:t>Save with the best total cost of ownership</a:t>
            </a:r>
          </a:p>
        </p:txBody>
      </p:sp>
      <p:sp>
        <p:nvSpPr>
          <p:cNvPr id="43" name="Rectangle 42">
            <a:extLst>
              <a:ext uri="{FF2B5EF4-FFF2-40B4-BE49-F238E27FC236}">
                <a16:creationId xmlns:a16="http://schemas.microsoft.com/office/drawing/2014/main" id="{85D9D40E-3C9B-27D1-5B9C-E9D27806175B}"/>
              </a:ext>
            </a:extLst>
          </p:cNvPr>
          <p:cNvSpPr/>
          <p:nvPr/>
        </p:nvSpPr>
        <p:spPr>
          <a:xfrm>
            <a:off x="5017045" y="1711043"/>
            <a:ext cx="2072925" cy="501676"/>
          </a:xfrm>
          <a:prstGeom prst="rect">
            <a:avLst/>
          </a:prstGeom>
        </p:spPr>
        <p:txBody>
          <a:bodyPr wrap="square" lIns="91440">
            <a:spAutoFit/>
          </a:bodyPr>
          <a:lstStyle/>
          <a:p>
            <a:pPr marL="0" marR="0" lvl="0" indent="0" algn="ctr" defTabSz="914400" rtl="0" eaLnBrk="1" fontAlgn="base" latinLnBrk="0" hangingPunct="1">
              <a:lnSpc>
                <a:spcPct val="95000"/>
              </a:lnSpc>
              <a:spcBef>
                <a:spcPct val="0"/>
              </a:spcBef>
              <a:spcAft>
                <a:spcPts val="2448"/>
              </a:spcAft>
              <a:buClrTx/>
              <a:buSzTx/>
              <a:buFontTx/>
              <a:buNone/>
              <a:tabLst/>
              <a:defRPr/>
            </a:pPr>
            <a:r>
              <a:rPr kumimoji="0" lang="en-US" sz="1400" b="1" i="0" u="none" strike="noStrike" kern="0" cap="none" spc="0" normalizeH="0" baseline="0" noProof="0" dirty="0">
                <a:ln>
                  <a:noFill/>
                </a:ln>
                <a:gradFill>
                  <a:gsLst>
                    <a:gs pos="0">
                      <a:srgbClr val="0078D4"/>
                    </a:gs>
                    <a:gs pos="98000">
                      <a:srgbClr val="C03BC4"/>
                    </a:gs>
                  </a:gsLst>
                  <a:lin ang="2400000" scaled="0"/>
                </a:gradFill>
                <a:effectLst/>
                <a:uLnTx/>
                <a:uFillTx/>
                <a:latin typeface="Segoe Sans Display Semibold" pitchFamily="2" charset="0"/>
                <a:ea typeface="+mn-ea"/>
                <a:cs typeface="Segoe Sans Display Semibold" pitchFamily="2" charset="0"/>
              </a:rPr>
              <a:t>Keep your data secure and available</a:t>
            </a:r>
          </a:p>
        </p:txBody>
      </p:sp>
      <p:sp>
        <p:nvSpPr>
          <p:cNvPr id="45" name="Rectangle 44">
            <a:extLst>
              <a:ext uri="{FF2B5EF4-FFF2-40B4-BE49-F238E27FC236}">
                <a16:creationId xmlns:a16="http://schemas.microsoft.com/office/drawing/2014/main" id="{A992B01E-2A98-0D17-3C1B-E01DDB1A3B5B}"/>
              </a:ext>
            </a:extLst>
          </p:cNvPr>
          <p:cNvSpPr/>
          <p:nvPr/>
        </p:nvSpPr>
        <p:spPr>
          <a:xfrm>
            <a:off x="7197731" y="1711043"/>
            <a:ext cx="2072925" cy="706347"/>
          </a:xfrm>
          <a:prstGeom prst="rect">
            <a:avLst/>
          </a:prstGeom>
        </p:spPr>
        <p:txBody>
          <a:bodyPr wrap="square" lIns="91440">
            <a:spAutoFit/>
          </a:bodyPr>
          <a:lstStyle/>
          <a:p>
            <a:pPr marL="0" marR="0" lvl="0" indent="0" algn="ctr" defTabSz="914400" rtl="0" eaLnBrk="1" fontAlgn="base" latinLnBrk="0" hangingPunct="1">
              <a:lnSpc>
                <a:spcPct val="95000"/>
              </a:lnSpc>
              <a:spcBef>
                <a:spcPct val="0"/>
              </a:spcBef>
              <a:spcAft>
                <a:spcPts val="2448"/>
              </a:spcAft>
              <a:buClrTx/>
              <a:buSzTx/>
              <a:buFontTx/>
              <a:buNone/>
              <a:tabLst/>
              <a:defRPr/>
            </a:pPr>
            <a:r>
              <a:rPr kumimoji="0" lang="en-US" sz="1400" b="1" i="0" u="none" strike="noStrike" kern="0" cap="none" spc="0" normalizeH="0" baseline="0" noProof="0" dirty="0">
                <a:ln>
                  <a:noFill/>
                </a:ln>
                <a:gradFill>
                  <a:gsLst>
                    <a:gs pos="0">
                      <a:srgbClr val="0078D4"/>
                    </a:gs>
                    <a:gs pos="98000">
                      <a:srgbClr val="C03BC4"/>
                    </a:gs>
                  </a:gsLst>
                  <a:lin ang="2400000" scaled="0"/>
                </a:gradFill>
                <a:effectLst/>
                <a:uLnTx/>
                <a:uFillTx/>
                <a:latin typeface="Segoe Sans Display Semibold" pitchFamily="2" charset="0"/>
                <a:ea typeface="+mn-ea"/>
                <a:cs typeface="Segoe Sans Display Semibold" pitchFamily="2" charset="0"/>
              </a:rPr>
              <a:t>Enable hybrid flexibility for SQL data stored anywhere</a:t>
            </a:r>
          </a:p>
        </p:txBody>
      </p:sp>
      <p:sp>
        <p:nvSpPr>
          <p:cNvPr id="46" name="TextBox 45">
            <a:extLst>
              <a:ext uri="{FF2B5EF4-FFF2-40B4-BE49-F238E27FC236}">
                <a16:creationId xmlns:a16="http://schemas.microsoft.com/office/drawing/2014/main" id="{8523BFB4-386C-C62C-5C5C-99CC5A48C75D}"/>
              </a:ext>
            </a:extLst>
          </p:cNvPr>
          <p:cNvSpPr txBox="1"/>
          <p:nvPr/>
        </p:nvSpPr>
        <p:spPr>
          <a:xfrm>
            <a:off x="818352" y="4117108"/>
            <a:ext cx="1810041" cy="67710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Modernize on the latest compute and storage technologies, optimized by ML-based tuning</a:t>
            </a:r>
            <a:endParaRPr lang="en-US" sz="1100" b="0" i="0" u="none" strike="noStrike" kern="1200" cap="none" spc="0" normalizeH="0" baseline="0" noProof="0" dirty="0">
              <a:ln>
                <a:noFill/>
              </a:ln>
              <a:effectLst/>
              <a:uLnTx/>
              <a:uFillTx/>
              <a:latin typeface="Segoe UI"/>
              <a:cs typeface="Segoe UI"/>
            </a:endParaRPr>
          </a:p>
        </p:txBody>
      </p:sp>
      <p:sp>
        <p:nvSpPr>
          <p:cNvPr id="47" name="TextBox 46">
            <a:extLst>
              <a:ext uri="{FF2B5EF4-FFF2-40B4-BE49-F238E27FC236}">
                <a16:creationId xmlns:a16="http://schemas.microsoft.com/office/drawing/2014/main" id="{5C4553F6-80C3-0868-E0AB-3451300E4A6E}"/>
              </a:ext>
            </a:extLst>
          </p:cNvPr>
          <p:cNvSpPr txBox="1"/>
          <p:nvPr/>
        </p:nvSpPr>
        <p:spPr>
          <a:xfrm>
            <a:off x="2946825" y="4085336"/>
            <a:ext cx="1752175" cy="846386"/>
          </a:xfrm>
          <a:prstGeom prst="rect">
            <a:avLst/>
          </a:prstGeom>
          <a:noFill/>
        </p:spPr>
        <p:txBody>
          <a:bodyPr wrap="square" lIns="0" tIns="0" rIns="0" bIns="0" rtlCol="0" anchor="t">
            <a:spAutoFit/>
          </a:bodyPr>
          <a:lstStyle/>
          <a:p>
            <a:pPr>
              <a:defRPr/>
            </a:pPr>
            <a:r>
              <a:rPr kumimoji="0" lang="en-US" sz="1100" b="0" i="0" u="none" strike="noStrike" kern="1200" cap="none" spc="0" normalizeH="0" baseline="0" noProof="0" dirty="0">
                <a:ln>
                  <a:noFill/>
                </a:ln>
                <a:effectLst/>
                <a:uLnTx/>
                <a:uFillTx/>
                <a:latin typeface="Segoe UI"/>
                <a:ea typeface="+mn-ea"/>
                <a:cs typeface="+mn-cs"/>
              </a:rPr>
              <a:t>Boost productivity on a fully managed and always up to date service that performs time-consuming tasks on your behalf.</a:t>
            </a:r>
            <a:r>
              <a:rPr lang="en-US" sz="1100" dirty="0">
                <a:latin typeface="Segoe UI"/>
              </a:rPr>
              <a:t> </a:t>
            </a:r>
            <a:endParaRPr lang="en-US" sz="1100" b="0" i="0" u="none" strike="noStrike" kern="1200" cap="none" spc="0" normalizeH="0" baseline="0" noProof="0" dirty="0">
              <a:ln>
                <a:noFill/>
              </a:ln>
              <a:effectLst/>
              <a:uLnTx/>
              <a:uFillTx/>
              <a:latin typeface="Segoe UI"/>
              <a:cs typeface="Segoe UI"/>
            </a:endParaRPr>
          </a:p>
        </p:txBody>
      </p:sp>
      <p:sp>
        <p:nvSpPr>
          <p:cNvPr id="48" name="TextBox 47">
            <a:extLst>
              <a:ext uri="{FF2B5EF4-FFF2-40B4-BE49-F238E27FC236}">
                <a16:creationId xmlns:a16="http://schemas.microsoft.com/office/drawing/2014/main" id="{2273561E-023B-2A6B-2FB5-4770927C634D}"/>
              </a:ext>
            </a:extLst>
          </p:cNvPr>
          <p:cNvSpPr txBox="1"/>
          <p:nvPr/>
        </p:nvSpPr>
        <p:spPr>
          <a:xfrm>
            <a:off x="5127865" y="4073630"/>
            <a:ext cx="1844436" cy="50783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Get industry-leading, multi-layered protection with built-in high availability.</a:t>
            </a:r>
            <a:endParaRPr lang="en-US" sz="1100" b="0" i="0" u="none" strike="noStrike" kern="1200" cap="none" spc="0" normalizeH="0" baseline="0" noProof="0" dirty="0">
              <a:ln>
                <a:noFill/>
              </a:ln>
              <a:effectLst/>
              <a:uLnTx/>
              <a:uFillTx/>
              <a:latin typeface="Segoe UI"/>
              <a:cs typeface="Segoe UI"/>
            </a:endParaRPr>
          </a:p>
        </p:txBody>
      </p:sp>
      <p:sp>
        <p:nvSpPr>
          <p:cNvPr id="49" name="TextBox 48">
            <a:extLst>
              <a:ext uri="{FF2B5EF4-FFF2-40B4-BE49-F238E27FC236}">
                <a16:creationId xmlns:a16="http://schemas.microsoft.com/office/drawing/2014/main" id="{D487F7B9-FF1C-A633-972C-5E56028E9A77}"/>
              </a:ext>
            </a:extLst>
          </p:cNvPr>
          <p:cNvSpPr txBox="1"/>
          <p:nvPr/>
        </p:nvSpPr>
        <p:spPr>
          <a:xfrm>
            <a:off x="9456111" y="4056781"/>
            <a:ext cx="1917536" cy="67710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a:ea typeface="+mn-ea"/>
                <a:cs typeface="Segoe UI"/>
              </a:rPr>
              <a:t>Meet mission critical requirements while costing up to 93% less than the competition1</a:t>
            </a:r>
            <a:endParaRPr lang="en-US" sz="1100" b="0" i="0" u="none" strike="noStrike" kern="0" cap="none" spc="0" normalizeH="0" baseline="0" noProof="0" dirty="0">
              <a:ln>
                <a:noFill/>
              </a:ln>
              <a:effectLst/>
              <a:uLnTx/>
              <a:uFillTx/>
              <a:latin typeface="Segoe UI"/>
              <a:cs typeface="Segoe UI"/>
            </a:endParaRPr>
          </a:p>
        </p:txBody>
      </p:sp>
      <p:sp>
        <p:nvSpPr>
          <p:cNvPr id="50" name="TextBox 49">
            <a:extLst>
              <a:ext uri="{FF2B5EF4-FFF2-40B4-BE49-F238E27FC236}">
                <a16:creationId xmlns:a16="http://schemas.microsoft.com/office/drawing/2014/main" id="{D3A34286-7F9E-2E74-1E88-69A03C69DE57}"/>
              </a:ext>
            </a:extLst>
          </p:cNvPr>
          <p:cNvSpPr txBox="1"/>
          <p:nvPr/>
        </p:nvSpPr>
        <p:spPr>
          <a:xfrm>
            <a:off x="7298317" y="4056781"/>
            <a:ext cx="1845683" cy="84638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Bring cloud connectivity and Azure innovation on-premises and migrate to Azure when you’re ready, on your terms.</a:t>
            </a:r>
            <a:endParaRPr lang="en-US" sz="1100" b="0" i="0" u="none" strike="noStrike" kern="1200" cap="none" spc="0" normalizeH="0" baseline="0" noProof="0" dirty="0">
              <a:ln>
                <a:noFill/>
              </a:ln>
              <a:effectLst/>
              <a:uLnTx/>
              <a:uFillTx/>
              <a:latin typeface="Segoe UI"/>
              <a:cs typeface="Segoe UI"/>
            </a:endParaRPr>
          </a:p>
        </p:txBody>
      </p:sp>
      <p:sp>
        <p:nvSpPr>
          <p:cNvPr id="51" name="Rectangle 50">
            <a:extLst>
              <a:ext uri="{FF2B5EF4-FFF2-40B4-BE49-F238E27FC236}">
                <a16:creationId xmlns:a16="http://schemas.microsoft.com/office/drawing/2014/main" id="{6E1899E4-20B9-D9EC-964F-3E3F690E1F23}"/>
              </a:ext>
            </a:extLst>
          </p:cNvPr>
          <p:cNvSpPr/>
          <p:nvPr/>
        </p:nvSpPr>
        <p:spPr>
          <a:xfrm>
            <a:off x="784189" y="5373105"/>
            <a:ext cx="2854330" cy="369332"/>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Built-in AI</a:t>
            </a:r>
          </a:p>
        </p:txBody>
      </p:sp>
      <p:sp>
        <p:nvSpPr>
          <p:cNvPr id="52" name="TextBox 51">
            <a:extLst>
              <a:ext uri="{FF2B5EF4-FFF2-40B4-BE49-F238E27FC236}">
                <a16:creationId xmlns:a16="http://schemas.microsoft.com/office/drawing/2014/main" id="{F4091204-12DB-1E0E-7133-2E95D5B0FE89}"/>
              </a:ext>
            </a:extLst>
          </p:cNvPr>
          <p:cNvSpPr txBox="1"/>
          <p:nvPr/>
        </p:nvSpPr>
        <p:spPr>
          <a:xfrm>
            <a:off x="1343832" y="5842926"/>
            <a:ext cx="1735045"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Optimizes performance and durability for you</a:t>
            </a:r>
            <a:endParaRPr lang="en-US" sz="1200" b="0" i="0" u="none" strike="noStrike" kern="1200" cap="none" spc="0" normalizeH="0" baseline="0" noProof="0" dirty="0">
              <a:ln>
                <a:noFill/>
              </a:ln>
              <a:effectLst/>
              <a:uLnTx/>
              <a:uFillTx/>
              <a:latin typeface="Segoe UI"/>
              <a:cs typeface="Segoe UI"/>
            </a:endParaRPr>
          </a:p>
        </p:txBody>
      </p:sp>
      <p:sp>
        <p:nvSpPr>
          <p:cNvPr id="53" name="TextBox 52">
            <a:extLst>
              <a:ext uri="{FF2B5EF4-FFF2-40B4-BE49-F238E27FC236}">
                <a16:creationId xmlns:a16="http://schemas.microsoft.com/office/drawing/2014/main" id="{4ED7173D-12FF-B4E4-2CDC-76FC46F6C1EF}"/>
              </a:ext>
            </a:extLst>
          </p:cNvPr>
          <p:cNvSpPr txBox="1"/>
          <p:nvPr/>
        </p:nvSpPr>
        <p:spPr>
          <a:xfrm>
            <a:off x="4917490" y="5842926"/>
            <a:ext cx="2357019" cy="5539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Secure your data with layers of protection, built-in controls and leading compliance</a:t>
            </a:r>
            <a:endParaRPr lang="en-US" sz="1200" b="0" i="0" u="none" strike="noStrike" kern="1200" cap="none" spc="0" normalizeH="0" baseline="0" noProof="0" dirty="0">
              <a:ln>
                <a:noFill/>
              </a:ln>
              <a:effectLst/>
              <a:uLnTx/>
              <a:uFillTx/>
              <a:latin typeface="Segoe UI"/>
              <a:cs typeface="Segoe UI"/>
            </a:endParaRPr>
          </a:p>
        </p:txBody>
      </p:sp>
      <p:sp>
        <p:nvSpPr>
          <p:cNvPr id="54" name="Rectangle 53">
            <a:extLst>
              <a:ext uri="{FF2B5EF4-FFF2-40B4-BE49-F238E27FC236}">
                <a16:creationId xmlns:a16="http://schemas.microsoft.com/office/drawing/2014/main" id="{549CC0E3-F4EE-503E-5DBD-023B9FB0D246}"/>
              </a:ext>
            </a:extLst>
          </p:cNvPr>
          <p:cNvSpPr/>
          <p:nvPr/>
        </p:nvSpPr>
        <p:spPr>
          <a:xfrm>
            <a:off x="8438494" y="5374528"/>
            <a:ext cx="2852928" cy="369332"/>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Always On Reliability</a:t>
            </a:r>
          </a:p>
        </p:txBody>
      </p:sp>
      <p:sp>
        <p:nvSpPr>
          <p:cNvPr id="55" name="TextBox 54">
            <a:extLst>
              <a:ext uri="{FF2B5EF4-FFF2-40B4-BE49-F238E27FC236}">
                <a16:creationId xmlns:a16="http://schemas.microsoft.com/office/drawing/2014/main" id="{EEC981BD-B7D5-443E-7590-319F6F791E62}"/>
              </a:ext>
            </a:extLst>
          </p:cNvPr>
          <p:cNvSpPr txBox="1"/>
          <p:nvPr/>
        </p:nvSpPr>
        <p:spPr>
          <a:xfrm>
            <a:off x="8604549" y="5850365"/>
            <a:ext cx="2610495" cy="5539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Maximize uptime with built-in high availability and an industry-leading availability SLA up to 99.99%</a:t>
            </a:r>
            <a:endParaRPr lang="en-US" sz="1200" b="0" i="0" u="none" strike="noStrike" kern="1200" cap="none" spc="0" normalizeH="0" baseline="0" noProof="0" dirty="0">
              <a:ln>
                <a:noFill/>
              </a:ln>
              <a:effectLst/>
              <a:uLnTx/>
              <a:uFillTx/>
              <a:latin typeface="Segoe UI"/>
              <a:cs typeface="Segoe UI"/>
            </a:endParaRPr>
          </a:p>
        </p:txBody>
      </p:sp>
      <p:grpSp>
        <p:nvGrpSpPr>
          <p:cNvPr id="56" name="Group 55">
            <a:extLst>
              <a:ext uri="{FF2B5EF4-FFF2-40B4-BE49-F238E27FC236}">
                <a16:creationId xmlns:a16="http://schemas.microsoft.com/office/drawing/2014/main" id="{F48FBAB0-6155-2825-83F7-899436F69561}"/>
              </a:ext>
              <a:ext uri="{C183D7F6-B498-43B3-948B-1728B52AA6E4}">
                <adec:decorative xmlns:adec="http://schemas.microsoft.com/office/drawing/2017/decorative" val="1"/>
              </a:ext>
            </a:extLst>
          </p:cNvPr>
          <p:cNvGrpSpPr/>
          <p:nvPr/>
        </p:nvGrpSpPr>
        <p:grpSpPr>
          <a:xfrm>
            <a:off x="1213783" y="2814308"/>
            <a:ext cx="1045797" cy="1140873"/>
            <a:chOff x="6096000" y="1328677"/>
            <a:chExt cx="1377826" cy="1503087"/>
          </a:xfrm>
        </p:grpSpPr>
        <p:sp>
          <p:nvSpPr>
            <p:cNvPr id="57" name="Rounded Rectangle 38">
              <a:extLst>
                <a:ext uri="{FF2B5EF4-FFF2-40B4-BE49-F238E27FC236}">
                  <a16:creationId xmlns:a16="http://schemas.microsoft.com/office/drawing/2014/main" id="{BC4AAF7D-8E5F-C8DB-B200-BF5777B7FD59}"/>
                </a:ext>
              </a:extLst>
            </p:cNvPr>
            <p:cNvSpPr/>
            <p:nvPr/>
          </p:nvSpPr>
          <p:spPr bwMode="auto">
            <a:xfrm>
              <a:off x="6096000" y="1453938"/>
              <a:ext cx="1377826" cy="1377826"/>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ounded Rectangle 42">
              <a:extLst>
                <a:ext uri="{FF2B5EF4-FFF2-40B4-BE49-F238E27FC236}">
                  <a16:creationId xmlns:a16="http://schemas.microsoft.com/office/drawing/2014/main" id="{86482D71-229D-4467-29F1-38AAD7770801}"/>
                </a:ext>
              </a:extLst>
            </p:cNvPr>
            <p:cNvSpPr/>
            <p:nvPr/>
          </p:nvSpPr>
          <p:spPr bwMode="auto">
            <a:xfrm>
              <a:off x="6096000" y="1328677"/>
              <a:ext cx="1377826" cy="1377826"/>
            </a:xfrm>
            <a:prstGeom prst="roundRect">
              <a:avLst>
                <a:gd name="adj" fmla="val 4544"/>
              </a:avLst>
            </a:prstGeom>
            <a:gradFill>
              <a:gsLst>
                <a:gs pos="0">
                  <a:schemeClr val="accent1"/>
                </a:gs>
                <a:gs pos="98000">
                  <a:srgbClr val="C03BC4"/>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80ADB3FF-5320-2682-E4FC-B9F45956EA58}"/>
              </a:ext>
              <a:ext uri="{C183D7F6-B498-43B3-948B-1728B52AA6E4}">
                <adec:decorative xmlns:adec="http://schemas.microsoft.com/office/drawing/2017/decorative" val="1"/>
              </a:ext>
            </a:extLst>
          </p:cNvPr>
          <p:cNvGrpSpPr/>
          <p:nvPr/>
        </p:nvGrpSpPr>
        <p:grpSpPr>
          <a:xfrm>
            <a:off x="3295897" y="2814308"/>
            <a:ext cx="1045797" cy="1140873"/>
            <a:chOff x="6096000" y="1328677"/>
            <a:chExt cx="1377826" cy="1503087"/>
          </a:xfrm>
        </p:grpSpPr>
        <p:sp>
          <p:nvSpPr>
            <p:cNvPr id="61" name="Rounded Rectangle 38">
              <a:extLst>
                <a:ext uri="{FF2B5EF4-FFF2-40B4-BE49-F238E27FC236}">
                  <a16:creationId xmlns:a16="http://schemas.microsoft.com/office/drawing/2014/main" id="{9E60168A-3C9D-7A4B-A933-41716C3A387A}"/>
                </a:ext>
              </a:extLst>
            </p:cNvPr>
            <p:cNvSpPr/>
            <p:nvPr/>
          </p:nvSpPr>
          <p:spPr bwMode="auto">
            <a:xfrm>
              <a:off x="6096000" y="1453938"/>
              <a:ext cx="1377826" cy="1377826"/>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42">
              <a:extLst>
                <a:ext uri="{FF2B5EF4-FFF2-40B4-BE49-F238E27FC236}">
                  <a16:creationId xmlns:a16="http://schemas.microsoft.com/office/drawing/2014/main" id="{8D0DCC25-9864-DCB8-7195-59C4333823AB}"/>
                </a:ext>
              </a:extLst>
            </p:cNvPr>
            <p:cNvSpPr/>
            <p:nvPr/>
          </p:nvSpPr>
          <p:spPr bwMode="auto">
            <a:xfrm>
              <a:off x="6096000" y="1328677"/>
              <a:ext cx="1377826" cy="1377826"/>
            </a:xfrm>
            <a:prstGeom prst="roundRect">
              <a:avLst>
                <a:gd name="adj" fmla="val 4544"/>
              </a:avLst>
            </a:prstGeom>
            <a:gradFill>
              <a:gsLst>
                <a:gs pos="0">
                  <a:schemeClr val="accent1"/>
                </a:gs>
                <a:gs pos="98000">
                  <a:srgbClr val="C03BC4"/>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259CBBF2-280A-F4B1-FA91-416606D9E30B}"/>
              </a:ext>
              <a:ext uri="{C183D7F6-B498-43B3-948B-1728B52AA6E4}">
                <adec:decorative xmlns:adec="http://schemas.microsoft.com/office/drawing/2017/decorative" val="1"/>
              </a:ext>
            </a:extLst>
          </p:cNvPr>
          <p:cNvGrpSpPr/>
          <p:nvPr/>
        </p:nvGrpSpPr>
        <p:grpSpPr>
          <a:xfrm>
            <a:off x="5564330" y="2823296"/>
            <a:ext cx="1045797" cy="1140873"/>
            <a:chOff x="6096000" y="1328677"/>
            <a:chExt cx="1377826" cy="1503087"/>
          </a:xfrm>
        </p:grpSpPr>
        <p:sp>
          <p:nvSpPr>
            <p:cNvPr id="64" name="Rounded Rectangle 38">
              <a:extLst>
                <a:ext uri="{FF2B5EF4-FFF2-40B4-BE49-F238E27FC236}">
                  <a16:creationId xmlns:a16="http://schemas.microsoft.com/office/drawing/2014/main" id="{F4CA6CC4-8F69-ACE0-C30E-7AA925643BBF}"/>
                </a:ext>
              </a:extLst>
            </p:cNvPr>
            <p:cNvSpPr/>
            <p:nvPr/>
          </p:nvSpPr>
          <p:spPr bwMode="auto">
            <a:xfrm>
              <a:off x="6096000" y="1453938"/>
              <a:ext cx="1377826" cy="1377826"/>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ounded Rectangle 42">
              <a:extLst>
                <a:ext uri="{FF2B5EF4-FFF2-40B4-BE49-F238E27FC236}">
                  <a16:creationId xmlns:a16="http://schemas.microsoft.com/office/drawing/2014/main" id="{1773311F-52E0-DE26-78F5-06A5FA16D755}"/>
                </a:ext>
              </a:extLst>
            </p:cNvPr>
            <p:cNvSpPr/>
            <p:nvPr/>
          </p:nvSpPr>
          <p:spPr bwMode="auto">
            <a:xfrm>
              <a:off x="6096000" y="1328677"/>
              <a:ext cx="1377826" cy="1377826"/>
            </a:xfrm>
            <a:prstGeom prst="roundRect">
              <a:avLst>
                <a:gd name="adj" fmla="val 4544"/>
              </a:avLst>
            </a:prstGeom>
            <a:gradFill>
              <a:gsLst>
                <a:gs pos="0">
                  <a:schemeClr val="accent1"/>
                </a:gs>
                <a:gs pos="98000">
                  <a:srgbClr val="C03BC4"/>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A4D4A2AB-CE6E-7F33-5F06-A818895529F6}"/>
              </a:ext>
              <a:ext uri="{C183D7F6-B498-43B3-948B-1728B52AA6E4}">
                <adec:decorative xmlns:adec="http://schemas.microsoft.com/office/drawing/2017/decorative" val="1"/>
              </a:ext>
            </a:extLst>
          </p:cNvPr>
          <p:cNvGrpSpPr/>
          <p:nvPr/>
        </p:nvGrpSpPr>
        <p:grpSpPr>
          <a:xfrm>
            <a:off x="7765321" y="2775757"/>
            <a:ext cx="1045797" cy="1140873"/>
            <a:chOff x="6096000" y="1328677"/>
            <a:chExt cx="1377826" cy="1503087"/>
          </a:xfrm>
        </p:grpSpPr>
        <p:sp>
          <p:nvSpPr>
            <p:cNvPr id="67" name="Rounded Rectangle 38">
              <a:extLst>
                <a:ext uri="{FF2B5EF4-FFF2-40B4-BE49-F238E27FC236}">
                  <a16:creationId xmlns:a16="http://schemas.microsoft.com/office/drawing/2014/main" id="{CD168FD0-1E24-CD4A-0AB5-8B2DB25F9A21}"/>
                </a:ext>
              </a:extLst>
            </p:cNvPr>
            <p:cNvSpPr/>
            <p:nvPr/>
          </p:nvSpPr>
          <p:spPr bwMode="auto">
            <a:xfrm>
              <a:off x="6096000" y="1453938"/>
              <a:ext cx="1377826" cy="1377826"/>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ounded Rectangle 42">
              <a:extLst>
                <a:ext uri="{FF2B5EF4-FFF2-40B4-BE49-F238E27FC236}">
                  <a16:creationId xmlns:a16="http://schemas.microsoft.com/office/drawing/2014/main" id="{10F287F0-0904-1540-EF0A-193C1CEAFFC6}"/>
                </a:ext>
              </a:extLst>
            </p:cNvPr>
            <p:cNvSpPr/>
            <p:nvPr/>
          </p:nvSpPr>
          <p:spPr bwMode="auto">
            <a:xfrm>
              <a:off x="6096000" y="1328677"/>
              <a:ext cx="1377826" cy="1377826"/>
            </a:xfrm>
            <a:prstGeom prst="roundRect">
              <a:avLst>
                <a:gd name="adj" fmla="val 4544"/>
              </a:avLst>
            </a:prstGeom>
            <a:gradFill>
              <a:gsLst>
                <a:gs pos="0">
                  <a:schemeClr val="accent1"/>
                </a:gs>
                <a:gs pos="98000">
                  <a:srgbClr val="C03BC4"/>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54C7042C-62DB-19B8-F1FB-5CC9B267966F}"/>
              </a:ext>
              <a:ext uri="{C183D7F6-B498-43B3-948B-1728B52AA6E4}">
                <adec:decorative xmlns:adec="http://schemas.microsoft.com/office/drawing/2017/decorative" val="1"/>
              </a:ext>
            </a:extLst>
          </p:cNvPr>
          <p:cNvGrpSpPr/>
          <p:nvPr/>
        </p:nvGrpSpPr>
        <p:grpSpPr>
          <a:xfrm>
            <a:off x="9909796" y="2761055"/>
            <a:ext cx="1045797" cy="1140873"/>
            <a:chOff x="6096000" y="1328677"/>
            <a:chExt cx="1377826" cy="1503087"/>
          </a:xfrm>
        </p:grpSpPr>
        <p:sp>
          <p:nvSpPr>
            <p:cNvPr id="70" name="Rounded Rectangle 38">
              <a:extLst>
                <a:ext uri="{FF2B5EF4-FFF2-40B4-BE49-F238E27FC236}">
                  <a16:creationId xmlns:a16="http://schemas.microsoft.com/office/drawing/2014/main" id="{6F55BC64-0140-84F5-118C-8FEA47A0588B}"/>
                </a:ext>
              </a:extLst>
            </p:cNvPr>
            <p:cNvSpPr/>
            <p:nvPr/>
          </p:nvSpPr>
          <p:spPr bwMode="auto">
            <a:xfrm>
              <a:off x="6096000" y="1453938"/>
              <a:ext cx="1377826" cy="1377826"/>
            </a:xfrm>
            <a:prstGeom prst="roundRect">
              <a:avLst>
                <a:gd name="adj" fmla="val 4544"/>
              </a:avLst>
            </a:prstGeom>
            <a:noFill/>
            <a:ln w="6350">
              <a:solidFill>
                <a:schemeClr val="tx1"/>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ounded Rectangle 42">
              <a:extLst>
                <a:ext uri="{FF2B5EF4-FFF2-40B4-BE49-F238E27FC236}">
                  <a16:creationId xmlns:a16="http://schemas.microsoft.com/office/drawing/2014/main" id="{C90BFF82-F3F5-B882-63E3-1C90D11DAC1F}"/>
                </a:ext>
              </a:extLst>
            </p:cNvPr>
            <p:cNvSpPr/>
            <p:nvPr/>
          </p:nvSpPr>
          <p:spPr bwMode="auto">
            <a:xfrm>
              <a:off x="6096000" y="1328677"/>
              <a:ext cx="1377826" cy="1377826"/>
            </a:xfrm>
            <a:prstGeom prst="roundRect">
              <a:avLst>
                <a:gd name="adj" fmla="val 4544"/>
              </a:avLst>
            </a:prstGeom>
            <a:gradFill>
              <a:gsLst>
                <a:gs pos="0">
                  <a:schemeClr val="accent1"/>
                </a:gs>
                <a:gs pos="98000">
                  <a:srgbClr val="C03BC4"/>
                </a:gs>
              </a:gsLst>
              <a:lin ang="2400000" scaled="0"/>
            </a:gradFill>
            <a:ln>
              <a:noFill/>
              <a:headEnd type="none" w="med" len="med"/>
              <a:tailEnd type="none" w="med" len="med"/>
            </a:ln>
            <a:effectLst/>
            <a:scene3d>
              <a:camera prst="isometricTopUp"/>
              <a:lightRig rig="threePt" dir="t"/>
            </a:scene3d>
            <a:sp3d extrusionH="38100">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6" name="Picture 75">
            <a:extLst>
              <a:ext uri="{FF2B5EF4-FFF2-40B4-BE49-F238E27FC236}">
                <a16:creationId xmlns:a16="http://schemas.microsoft.com/office/drawing/2014/main" id="{1E98F8DE-04CE-E8E3-059C-D7BEB7BF16F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093325" y="2696024"/>
            <a:ext cx="615949" cy="756429"/>
          </a:xfrm>
          <a:prstGeom prst="rect">
            <a:avLst/>
          </a:prstGeom>
        </p:spPr>
      </p:pic>
      <p:pic>
        <p:nvPicPr>
          <p:cNvPr id="3" name="Picture 2">
            <a:extLst>
              <a:ext uri="{FF2B5EF4-FFF2-40B4-BE49-F238E27FC236}">
                <a16:creationId xmlns:a16="http://schemas.microsoft.com/office/drawing/2014/main" id="{123B53E1-9A81-916E-91A9-6FE40FB36AE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72155" y="2345580"/>
            <a:ext cx="1049305" cy="1423533"/>
          </a:xfrm>
          <a:prstGeom prst="rect">
            <a:avLst/>
          </a:prstGeom>
        </p:spPr>
      </p:pic>
      <p:pic>
        <p:nvPicPr>
          <p:cNvPr id="5" name="Picture 4">
            <a:extLst>
              <a:ext uri="{FF2B5EF4-FFF2-40B4-BE49-F238E27FC236}">
                <a16:creationId xmlns:a16="http://schemas.microsoft.com/office/drawing/2014/main" id="{E9CE4320-887D-4F08-1E3D-D02F5E52609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963462" y="2533839"/>
            <a:ext cx="649513" cy="711371"/>
          </a:xfrm>
          <a:prstGeom prst="rect">
            <a:avLst/>
          </a:prstGeom>
        </p:spPr>
      </p:pic>
      <p:pic>
        <p:nvPicPr>
          <p:cNvPr id="4" name="Picture 3">
            <a:extLst>
              <a:ext uri="{FF2B5EF4-FFF2-40B4-BE49-F238E27FC236}">
                <a16:creationId xmlns:a16="http://schemas.microsoft.com/office/drawing/2014/main" id="{0E3C4E2B-34D8-109B-2BBE-6B4A088BA35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007306" y="2748574"/>
            <a:ext cx="485435" cy="851640"/>
          </a:xfrm>
          <a:prstGeom prst="rect">
            <a:avLst/>
          </a:prstGeom>
        </p:spPr>
      </p:pic>
      <p:pic>
        <p:nvPicPr>
          <p:cNvPr id="6" name="Picture 5">
            <a:extLst>
              <a:ext uri="{FF2B5EF4-FFF2-40B4-BE49-F238E27FC236}">
                <a16:creationId xmlns:a16="http://schemas.microsoft.com/office/drawing/2014/main" id="{9FE259F1-DDD2-B776-027D-FAB046E03FD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84647" y="2628274"/>
            <a:ext cx="512304" cy="910763"/>
          </a:xfrm>
          <a:prstGeom prst="rect">
            <a:avLst/>
          </a:prstGeom>
        </p:spPr>
      </p:pic>
      <p:pic>
        <p:nvPicPr>
          <p:cNvPr id="7" name="Picture 6" descr="A picture containing screenshot, circle, design&#10;&#10;Description automatically generated">
            <a:extLst>
              <a:ext uri="{FF2B5EF4-FFF2-40B4-BE49-F238E27FC236}">
                <a16:creationId xmlns:a16="http://schemas.microsoft.com/office/drawing/2014/main" id="{E20CD245-8F2D-7B36-AE66-1208F17DEC9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158804" y="2283803"/>
            <a:ext cx="989221" cy="1259009"/>
          </a:xfrm>
          <a:prstGeom prst="rect">
            <a:avLst/>
          </a:prstGeom>
        </p:spPr>
      </p:pic>
    </p:spTree>
    <p:extLst>
      <p:ext uri="{BB962C8B-B14F-4D97-AF65-F5344CB8AC3E}">
        <p14:creationId xmlns:p14="http://schemas.microsoft.com/office/powerpoint/2010/main" val="90767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38480-6E8C-03BF-1DD4-BD0CE27C1606}"/>
              </a:ext>
            </a:extLst>
          </p:cNvPr>
          <p:cNvSpPr>
            <a:spLocks noGrp="1"/>
          </p:cNvSpPr>
          <p:nvPr>
            <p:ph type="title"/>
          </p:nvPr>
        </p:nvSpPr>
        <p:spPr>
          <a:xfrm>
            <a:off x="588263" y="457200"/>
            <a:ext cx="11018520" cy="987450"/>
          </a:xfrm>
        </p:spPr>
        <p:txBody>
          <a:bodyPr/>
          <a:lstStyle/>
          <a:p>
            <a:pPr>
              <a:lnSpc>
                <a:spcPct val="110000"/>
              </a:lnSpc>
              <a:spcBef>
                <a:spcPts val="0"/>
              </a:spcBef>
            </a:pPr>
            <a:r>
              <a:rPr lang="en-US" b="1" dirty="0">
                <a:latin typeface="Segoe UI Semibold" panose="020B0502040204020203" pitchFamily="34" charset="0"/>
              </a:rPr>
              <a:t>Azure Migrate</a:t>
            </a:r>
            <a:br>
              <a:rPr lang="en-US" spc="0" dirty="0">
                <a:solidFill>
                  <a:schemeClr val="accent1"/>
                </a:solidFill>
              </a:rPr>
            </a:br>
            <a:r>
              <a:rPr lang="en-US" sz="2400" spc="0" dirty="0">
                <a:solidFill>
                  <a:schemeClr val="tx1"/>
                </a:solidFill>
                <a:latin typeface="Segoe UI" panose="020B0502040204020203" pitchFamily="34" charset="0"/>
                <a:ea typeface="Calibri" panose="020F0502020204030204" pitchFamily="34" charset="0"/>
              </a:rPr>
              <a:t>A unified solution for migrating to and modernizing in Azure</a:t>
            </a:r>
            <a:endParaRPr lang="en-US" sz="2000" spc="0" dirty="0">
              <a:solidFill>
                <a:schemeClr val="tx1"/>
              </a:solidFill>
            </a:endParaRPr>
          </a:p>
        </p:txBody>
      </p:sp>
      <p:grpSp>
        <p:nvGrpSpPr>
          <p:cNvPr id="19" name="Группа 18">
            <a:extLst>
              <a:ext uri="{FF2B5EF4-FFF2-40B4-BE49-F238E27FC236}">
                <a16:creationId xmlns:a16="http://schemas.microsoft.com/office/drawing/2014/main" id="{6ADDA8DE-2B4A-9148-373F-153E4F1CE937}"/>
              </a:ext>
              <a:ext uri="{C183D7F6-B498-43B3-948B-1728B52AA6E4}">
                <adec:decorative xmlns:adec="http://schemas.microsoft.com/office/drawing/2017/decorative" val="1"/>
              </a:ext>
            </a:extLst>
          </p:cNvPr>
          <p:cNvGrpSpPr/>
          <p:nvPr/>
        </p:nvGrpSpPr>
        <p:grpSpPr>
          <a:xfrm>
            <a:off x="584200" y="2032483"/>
            <a:ext cx="4114800" cy="3979898"/>
            <a:chOff x="584200" y="2077017"/>
            <a:chExt cx="4114800" cy="3979898"/>
          </a:xfrm>
        </p:grpSpPr>
        <p:sp>
          <p:nvSpPr>
            <p:cNvPr id="4" name="Rectangle 3">
              <a:extLst>
                <a:ext uri="{FF2B5EF4-FFF2-40B4-BE49-F238E27FC236}">
                  <a16:creationId xmlns:a16="http://schemas.microsoft.com/office/drawing/2014/main" id="{5AFCE1F2-2EA2-D98E-82C5-12ECF3820F11}"/>
                </a:ext>
              </a:extLst>
            </p:cNvPr>
            <p:cNvSpPr/>
            <p:nvPr/>
          </p:nvSpPr>
          <p:spPr bwMode="auto">
            <a:xfrm>
              <a:off x="584200" y="2077017"/>
              <a:ext cx="3671277" cy="3979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spAutoFit/>
            </a:bodyPr>
            <a:lstStyle/>
            <a:p>
              <a:pPr defTabSz="914192">
                <a:lnSpc>
                  <a:spcPct val="110000"/>
                </a:lnSpc>
                <a:spcBef>
                  <a:spcPts val="3600"/>
                </a:spcBef>
              </a:pPr>
              <a:r>
                <a:rPr lang="en-US" sz="1600" b="1" dirty="0">
                  <a:ln w="3175">
                    <a:noFill/>
                  </a:ln>
                  <a:solidFill>
                    <a:schemeClr val="tx1"/>
                  </a:solidFill>
                  <a:latin typeface="Segoe UI Semibold" panose="020B0502040204020203" pitchFamily="34" charset="0"/>
                  <a:cs typeface="Segoe UI" pitchFamily="34" charset="0"/>
                </a:rPr>
                <a:t>Diverse capabilities</a:t>
              </a:r>
            </a:p>
            <a:p>
              <a:pPr marL="0" lvl="1" defTabSz="914192">
                <a:spcBef>
                  <a:spcPts val="600"/>
                </a:spcBef>
              </a:pPr>
              <a:r>
                <a:rPr lang="en-US" sz="1600" dirty="0">
                  <a:ln w="3175">
                    <a:noFill/>
                  </a:ln>
                  <a:solidFill>
                    <a:schemeClr val="tx1"/>
                  </a:solidFill>
                  <a:latin typeface="Segoe UI"/>
                  <a:cs typeface="Segoe UI" pitchFamily="34" charset="0"/>
                </a:rPr>
                <a:t>Comprehensive discovery, assessments and migration capabilities.</a:t>
              </a:r>
            </a:p>
            <a:p>
              <a:pPr defTabSz="914192">
                <a:lnSpc>
                  <a:spcPct val="110000"/>
                </a:lnSpc>
                <a:spcBef>
                  <a:spcPts val="3600"/>
                </a:spcBef>
              </a:pPr>
              <a:r>
                <a:rPr lang="en-US" sz="1600" b="1" dirty="0">
                  <a:ln w="3175">
                    <a:noFill/>
                  </a:ln>
                  <a:solidFill>
                    <a:schemeClr val="tx1"/>
                  </a:solidFill>
                  <a:latin typeface="Segoe UI Semibold" panose="020B0502040204020203" pitchFamily="34" charset="0"/>
                  <a:cs typeface="Segoe UI" pitchFamily="34" charset="0"/>
                </a:rPr>
                <a:t>Multiple scenarios</a:t>
              </a:r>
            </a:p>
            <a:p>
              <a:pPr marL="0" lvl="1" defTabSz="914192">
                <a:spcBef>
                  <a:spcPts val="600"/>
                </a:spcBef>
              </a:pPr>
              <a:r>
                <a:rPr lang="en-US" sz="1600" dirty="0">
                  <a:ln w="3175">
                    <a:noFill/>
                  </a:ln>
                  <a:solidFill>
                    <a:schemeClr val="tx1"/>
                  </a:solidFill>
                  <a:latin typeface="Segoe UI"/>
                  <a:cs typeface="Segoe UI" pitchFamily="34" charset="0"/>
                </a:rPr>
                <a:t>Migrate Windows and Linux servers, databases, web applications and virtual desktops.</a:t>
              </a:r>
            </a:p>
            <a:p>
              <a:pPr defTabSz="914192">
                <a:lnSpc>
                  <a:spcPct val="110000"/>
                </a:lnSpc>
                <a:spcBef>
                  <a:spcPts val="3600"/>
                </a:spcBef>
              </a:pPr>
              <a:r>
                <a:rPr lang="en-US" sz="1600" b="1" dirty="0">
                  <a:ln w="3175">
                    <a:noFill/>
                  </a:ln>
                  <a:solidFill>
                    <a:schemeClr val="tx1"/>
                  </a:solidFill>
                  <a:latin typeface="Segoe UI Semibold" panose="020B0502040204020203" pitchFamily="34" charset="0"/>
                  <a:cs typeface="Segoe UI" pitchFamily="34" charset="0"/>
                </a:rPr>
                <a:t>End-to-end visibility</a:t>
              </a:r>
            </a:p>
            <a:p>
              <a:pPr marL="0" lvl="1" defTabSz="914192">
                <a:spcBef>
                  <a:spcPts val="600"/>
                </a:spcBef>
              </a:pPr>
              <a:r>
                <a:rPr lang="en-US" sz="1600" dirty="0">
                  <a:ln w="3175">
                    <a:noFill/>
                  </a:ln>
                  <a:solidFill>
                    <a:schemeClr val="tx1"/>
                  </a:solidFill>
                  <a:latin typeface="Segoe UI"/>
                  <a:cs typeface="Segoe UI" pitchFamily="34" charset="0"/>
                </a:rPr>
                <a:t>Centralized repository for consistent end-to-end tracking and insights.</a:t>
              </a:r>
            </a:p>
          </p:txBody>
        </p:sp>
        <p:cxnSp>
          <p:nvCxnSpPr>
            <p:cNvPr id="13" name="Прямая соединительная линия 12">
              <a:extLst>
                <a:ext uri="{FF2B5EF4-FFF2-40B4-BE49-F238E27FC236}">
                  <a16:creationId xmlns:a16="http://schemas.microsoft.com/office/drawing/2014/main" id="{572FEED6-B3ED-69DF-658A-01062D7DD646}"/>
                </a:ext>
              </a:extLst>
            </p:cNvPr>
            <p:cNvCxnSpPr>
              <a:cxnSpLocks/>
            </p:cNvCxnSpPr>
            <p:nvPr/>
          </p:nvCxnSpPr>
          <p:spPr>
            <a:xfrm>
              <a:off x="584200" y="3288428"/>
              <a:ext cx="4114800"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4363F591-BECF-2678-6A4F-BBAF0362F81A}"/>
                </a:ext>
              </a:extLst>
            </p:cNvPr>
            <p:cNvCxnSpPr>
              <a:cxnSpLocks/>
            </p:cNvCxnSpPr>
            <p:nvPr/>
          </p:nvCxnSpPr>
          <p:spPr>
            <a:xfrm>
              <a:off x="584200" y="4830697"/>
              <a:ext cx="4114800"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8CA092B-8A1F-E07D-0F97-CE807C05CF14}"/>
              </a:ext>
              <a:ext uri="{C183D7F6-B498-43B3-948B-1728B52AA6E4}">
                <adec:decorative xmlns:adec="http://schemas.microsoft.com/office/drawing/2017/decorative" val="1"/>
              </a:ext>
            </a:extLst>
          </p:cNvPr>
          <p:cNvGrpSpPr/>
          <p:nvPr/>
        </p:nvGrpSpPr>
        <p:grpSpPr>
          <a:xfrm>
            <a:off x="5341552" y="1916336"/>
            <a:ext cx="7166133" cy="4124041"/>
            <a:chOff x="5133974" y="1812471"/>
            <a:chExt cx="7528089" cy="4332343"/>
          </a:xfrm>
        </p:grpSpPr>
        <p:sp>
          <p:nvSpPr>
            <p:cNvPr id="7" name="Rectangle: Rounded Corners 55">
              <a:extLst>
                <a:ext uri="{FF2B5EF4-FFF2-40B4-BE49-F238E27FC236}">
                  <a16:creationId xmlns:a16="http://schemas.microsoft.com/office/drawing/2014/main" id="{195CB143-EF15-C32E-B2F0-472125196ACF}"/>
                </a:ext>
              </a:extLst>
            </p:cNvPr>
            <p:cNvSpPr/>
            <p:nvPr/>
          </p:nvSpPr>
          <p:spPr>
            <a:xfrm>
              <a:off x="5133974" y="1812471"/>
              <a:ext cx="7528089" cy="4332343"/>
            </a:xfrm>
            <a:prstGeom prst="roundRect">
              <a:avLst>
                <a:gd name="adj" fmla="val 3858"/>
              </a:avLst>
            </a:prstGeom>
            <a:solidFill>
              <a:srgbClr val="242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descr="Azure Migrate screenshot">
              <a:extLst>
                <a:ext uri="{FF2B5EF4-FFF2-40B4-BE49-F238E27FC236}">
                  <a16:creationId xmlns:a16="http://schemas.microsoft.com/office/drawing/2014/main" id="{F1F84521-525F-3D45-A6E6-6CF91668B120}"/>
                </a:ext>
              </a:extLst>
            </p:cNvPr>
            <p:cNvPicPr>
              <a:picLocks noChangeAspect="1"/>
            </p:cNvPicPr>
            <p:nvPr/>
          </p:nvPicPr>
          <p:blipFill rotWithShape="1">
            <a:blip r:embed="rId3">
              <a:extLst>
                <a:ext uri="{28A0092B-C50C-407E-A947-70E740481C1C}">
                  <a14:useLocalDpi xmlns:a14="http://schemas.microsoft.com/office/drawing/2010/main"/>
                </a:ext>
              </a:extLst>
            </a:blip>
            <a:srcRect l="-2143" t="-1999" r="-3154" b="5347"/>
            <a:stretch/>
          </p:blipFill>
          <p:spPr>
            <a:xfrm>
              <a:off x="5268298" y="1942280"/>
              <a:ext cx="7280198" cy="4069318"/>
            </a:xfrm>
            <a:prstGeom prst="roundRect">
              <a:avLst>
                <a:gd name="adj" fmla="val 2052"/>
              </a:avLst>
            </a:prstGeom>
            <a:solidFill>
              <a:srgbClr val="FFFFFF"/>
            </a:solidFill>
            <a:ln>
              <a:noFill/>
              <a:headEnd type="none" w="med" len="med"/>
              <a:tailEnd type="none" w="med" len="med"/>
            </a:ln>
            <a:effectLst/>
          </p:spPr>
        </p:pic>
      </p:grpSp>
      <p:sp>
        <p:nvSpPr>
          <p:cNvPr id="10" name="Rectangle 9">
            <a:extLst>
              <a:ext uri="{FF2B5EF4-FFF2-40B4-BE49-F238E27FC236}">
                <a16:creationId xmlns:a16="http://schemas.microsoft.com/office/drawing/2014/main" id="{504FDB88-492B-8689-2E09-23DB765E7327}"/>
              </a:ext>
              <a:ext uri="{C183D7F6-B498-43B3-948B-1728B52AA6E4}">
                <adec:decorative xmlns:adec="http://schemas.microsoft.com/office/drawing/2017/decorative" val="1"/>
              </a:ext>
            </a:extLst>
          </p:cNvPr>
          <p:cNvSpPr/>
          <p:nvPr/>
        </p:nvSpPr>
        <p:spPr bwMode="auto">
          <a:xfrm>
            <a:off x="5555112" y="2103649"/>
            <a:ext cx="68712" cy="38099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5854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3E3D00-69D2-926D-CC87-99C24F327548}"/>
              </a:ext>
            </a:extLst>
          </p:cNvPr>
          <p:cNvSpPr/>
          <p:nvPr/>
        </p:nvSpPr>
        <p:spPr bwMode="auto">
          <a:xfrm>
            <a:off x="578365" y="6307173"/>
            <a:ext cx="3876639" cy="215444"/>
          </a:xfrm>
          <a:prstGeom prst="rect">
            <a:avLst/>
          </a:prstGeom>
          <a:noFill/>
        </p:spPr>
        <p:txBody>
          <a:bodyPr wrap="none" lIns="0" tIns="0" rIns="0" bIns="0">
            <a:spAutoFit/>
          </a:bodyPr>
          <a:lstStyle/>
          <a:p>
            <a:r>
              <a:rPr lang="en-US" sz="1400" b="1" dirty="0">
                <a:gradFill>
                  <a:gsLst>
                    <a:gs pos="89510">
                      <a:srgbClr val="FFFFFF"/>
                    </a:gs>
                    <a:gs pos="68966">
                      <a:srgbClr val="FFFFFF"/>
                    </a:gs>
                  </a:gsLst>
                  <a:lin ang="5400000" scaled="1"/>
                </a:gradFill>
                <a:latin typeface="Segoe UI Semibold" panose="020B0502040204020203" pitchFamily="34" charset="0"/>
                <a:hlinkClick r:id="rId3">
                  <a:extLst>
                    <a:ext uri="{A12FA001-AC4F-418D-AE19-62706E023703}">
                      <ahyp:hlinkClr xmlns:ahyp="http://schemas.microsoft.com/office/drawing/2018/hyperlinkcolor" val="tx"/>
                    </a:ext>
                  </a:extLst>
                </a:hlinkClick>
              </a:rPr>
              <a:t>Azure Migrate application and code assessment</a:t>
            </a:r>
            <a:endParaRPr lang="en-US" sz="1400" b="1" dirty="0">
              <a:gradFill>
                <a:gsLst>
                  <a:gs pos="89510">
                    <a:srgbClr val="FFFFFF"/>
                  </a:gs>
                  <a:gs pos="68966">
                    <a:srgbClr val="FFFFFF"/>
                  </a:gs>
                </a:gsLst>
                <a:lin ang="5400000" scaled="1"/>
              </a:gradFill>
              <a:latin typeface="Segoe UI Semibold" panose="020B0502040204020203" pitchFamily="34" charset="0"/>
            </a:endParaRPr>
          </a:p>
        </p:txBody>
      </p:sp>
      <p:sp>
        <p:nvSpPr>
          <p:cNvPr id="10" name="Title 1">
            <a:extLst>
              <a:ext uri="{FF2B5EF4-FFF2-40B4-BE49-F238E27FC236}">
                <a16:creationId xmlns:a16="http://schemas.microsoft.com/office/drawing/2014/main" id="{49887C14-F5D6-ECA8-1440-D6F8032C3DDF}"/>
              </a:ext>
            </a:extLst>
          </p:cNvPr>
          <p:cNvSpPr>
            <a:spLocks noGrp="1"/>
          </p:cNvSpPr>
          <p:nvPr>
            <p:ph type="title"/>
          </p:nvPr>
        </p:nvSpPr>
        <p:spPr>
          <a:xfrm>
            <a:off x="588263" y="457200"/>
            <a:ext cx="11018520" cy="987450"/>
          </a:xfrm>
        </p:spPr>
        <p:txBody>
          <a:bodyPr/>
          <a:lstStyle/>
          <a:p>
            <a:pPr>
              <a:lnSpc>
                <a:spcPct val="110000"/>
              </a:lnSpc>
              <a:spcBef>
                <a:spcPts val="0"/>
              </a:spcBef>
            </a:pPr>
            <a:r>
              <a:rPr lang="en-US" b="1" dirty="0">
                <a:latin typeface="Segoe UI Semibold" panose="020B0502040204020203" pitchFamily="34" charset="0"/>
              </a:rPr>
              <a:t>Azure Migrate Application and Code Assessment</a:t>
            </a:r>
            <a:br>
              <a:rPr lang="en-US" spc="0" dirty="0">
                <a:solidFill>
                  <a:schemeClr val="tx1"/>
                </a:solidFill>
              </a:rPr>
            </a:br>
            <a:r>
              <a:rPr lang="en-US" sz="2400" spc="0" dirty="0">
                <a:solidFill>
                  <a:schemeClr val="tx1"/>
                </a:solidFill>
                <a:latin typeface="Segoe UI" panose="020B0502040204020203" pitchFamily="34" charset="0"/>
                <a:ea typeface="Calibri" panose="020F0502020204030204" pitchFamily="34" charset="0"/>
              </a:rPr>
              <a:t>Cloud readiness assessment for </a:t>
            </a:r>
            <a:r>
              <a:rPr lang="en-US" sz="2400" b="1" spc="0" dirty="0">
                <a:solidFill>
                  <a:schemeClr val="tx1"/>
                </a:solidFill>
                <a:latin typeface="Segoe UI" panose="020B0502040204020203" pitchFamily="34" charset="0"/>
                <a:ea typeface="Calibri" panose="020F0502020204030204" pitchFamily="34" charset="0"/>
              </a:rPr>
              <a:t>Java</a:t>
            </a:r>
            <a:r>
              <a:rPr lang="en-US" sz="2400" spc="0" dirty="0">
                <a:solidFill>
                  <a:schemeClr val="tx1"/>
                </a:solidFill>
                <a:latin typeface="Segoe UI" panose="020B0502040204020203" pitchFamily="34" charset="0"/>
                <a:ea typeface="Calibri" panose="020F0502020204030204" pitchFamily="34" charset="0"/>
              </a:rPr>
              <a:t> and </a:t>
            </a:r>
            <a:r>
              <a:rPr lang="en-US" sz="2400" b="1" spc="0" dirty="0">
                <a:solidFill>
                  <a:schemeClr val="tx1"/>
                </a:solidFill>
                <a:latin typeface="Segoe UI" panose="020B0502040204020203" pitchFamily="34" charset="0"/>
                <a:ea typeface="Calibri" panose="020F0502020204030204" pitchFamily="34" charset="0"/>
              </a:rPr>
              <a:t>.NET</a:t>
            </a:r>
            <a:r>
              <a:rPr lang="en-US" sz="2400" spc="0" dirty="0">
                <a:solidFill>
                  <a:schemeClr val="tx1"/>
                </a:solidFill>
                <a:latin typeface="Segoe UI" panose="020B0502040204020203" pitchFamily="34" charset="0"/>
                <a:ea typeface="Calibri" panose="020F0502020204030204" pitchFamily="34" charset="0"/>
              </a:rPr>
              <a:t> Apps</a:t>
            </a:r>
            <a:endParaRPr lang="en-US" sz="2000" spc="0" dirty="0">
              <a:solidFill>
                <a:schemeClr val="tx1"/>
              </a:solidFill>
            </a:endParaRPr>
          </a:p>
        </p:txBody>
      </p:sp>
      <p:grpSp>
        <p:nvGrpSpPr>
          <p:cNvPr id="16" name="Group 15">
            <a:extLst>
              <a:ext uri="{FF2B5EF4-FFF2-40B4-BE49-F238E27FC236}">
                <a16:creationId xmlns:a16="http://schemas.microsoft.com/office/drawing/2014/main" id="{E800054A-5DDB-2F54-7955-9077E6D9362D}"/>
              </a:ext>
              <a:ext uri="{C183D7F6-B498-43B3-948B-1728B52AA6E4}">
                <adec:decorative xmlns:adec="http://schemas.microsoft.com/office/drawing/2017/decorative" val="1"/>
              </a:ext>
            </a:extLst>
          </p:cNvPr>
          <p:cNvGrpSpPr/>
          <p:nvPr/>
        </p:nvGrpSpPr>
        <p:grpSpPr>
          <a:xfrm>
            <a:off x="5341552" y="1916336"/>
            <a:ext cx="7166133" cy="4124044"/>
            <a:chOff x="5133974" y="1812471"/>
            <a:chExt cx="7528089" cy="4332346"/>
          </a:xfrm>
        </p:grpSpPr>
        <p:sp>
          <p:nvSpPr>
            <p:cNvPr id="18" name="Rectangle: Rounded Corners 55">
              <a:extLst>
                <a:ext uri="{FF2B5EF4-FFF2-40B4-BE49-F238E27FC236}">
                  <a16:creationId xmlns:a16="http://schemas.microsoft.com/office/drawing/2014/main" id="{FCAEFC7B-7A5D-A76E-991E-8888B75D0D93}"/>
                </a:ext>
              </a:extLst>
            </p:cNvPr>
            <p:cNvSpPr/>
            <p:nvPr/>
          </p:nvSpPr>
          <p:spPr>
            <a:xfrm>
              <a:off x="5133974" y="1812471"/>
              <a:ext cx="7528089" cy="4332346"/>
            </a:xfrm>
            <a:prstGeom prst="roundRect">
              <a:avLst>
                <a:gd name="adj" fmla="val 3858"/>
              </a:avLst>
            </a:prstGeom>
            <a:solidFill>
              <a:srgbClr val="242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3810AB5E-9085-8933-CA61-5752DA983C92}"/>
                </a:ext>
              </a:extLst>
            </p:cNvPr>
            <p:cNvPicPr>
              <a:picLocks noChangeAspect="1"/>
            </p:cNvPicPr>
            <p:nvPr/>
          </p:nvPicPr>
          <p:blipFill rotWithShape="1">
            <a:blip r:embed="rId4">
              <a:extLst>
                <a:ext uri="{28A0092B-C50C-407E-A947-70E740481C1C}">
                  <a14:useLocalDpi xmlns:a14="http://schemas.microsoft.com/office/drawing/2010/main"/>
                </a:ext>
              </a:extLst>
            </a:blip>
            <a:srcRect l="-1450" t="-3534" r="-14363" b="1297"/>
            <a:stretch/>
          </p:blipFill>
          <p:spPr>
            <a:xfrm>
              <a:off x="5268298" y="1942280"/>
              <a:ext cx="7280198" cy="4069317"/>
            </a:xfrm>
            <a:prstGeom prst="roundRect">
              <a:avLst>
                <a:gd name="adj" fmla="val 2052"/>
              </a:avLst>
            </a:prstGeom>
            <a:solidFill>
              <a:srgbClr val="FFFFFF"/>
            </a:solidFill>
            <a:ln>
              <a:noFill/>
              <a:headEnd type="none" w="med" len="med"/>
              <a:tailEnd type="none" w="med" len="med"/>
            </a:ln>
            <a:effectLst/>
          </p:spPr>
        </p:pic>
      </p:grpSp>
      <p:grpSp>
        <p:nvGrpSpPr>
          <p:cNvPr id="24" name="Группа 18">
            <a:extLst>
              <a:ext uri="{FF2B5EF4-FFF2-40B4-BE49-F238E27FC236}">
                <a16:creationId xmlns:a16="http://schemas.microsoft.com/office/drawing/2014/main" id="{8C41F41E-85F2-6F26-2382-CBC679822278}"/>
              </a:ext>
              <a:ext uri="{C183D7F6-B498-43B3-948B-1728B52AA6E4}">
                <adec:decorative xmlns:adec="http://schemas.microsoft.com/office/drawing/2017/decorative" val="1"/>
              </a:ext>
            </a:extLst>
          </p:cNvPr>
          <p:cNvGrpSpPr/>
          <p:nvPr/>
        </p:nvGrpSpPr>
        <p:grpSpPr>
          <a:xfrm>
            <a:off x="588263" y="1916336"/>
            <a:ext cx="4415537" cy="3979898"/>
            <a:chOff x="584200" y="2077017"/>
            <a:chExt cx="4114800" cy="3979898"/>
          </a:xfrm>
        </p:grpSpPr>
        <p:sp>
          <p:nvSpPr>
            <p:cNvPr id="25" name="Rectangle 24">
              <a:extLst>
                <a:ext uri="{FF2B5EF4-FFF2-40B4-BE49-F238E27FC236}">
                  <a16:creationId xmlns:a16="http://schemas.microsoft.com/office/drawing/2014/main" id="{8B2BFFFA-BC7D-8212-CE23-EAD700D2020D}"/>
                </a:ext>
              </a:extLst>
            </p:cNvPr>
            <p:cNvSpPr/>
            <p:nvPr/>
          </p:nvSpPr>
          <p:spPr bwMode="auto">
            <a:xfrm>
              <a:off x="584200" y="2077017"/>
              <a:ext cx="4059570" cy="3979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spAutoFit/>
            </a:bodyPr>
            <a:lstStyle/>
            <a:p>
              <a:pPr defTabSz="914192">
                <a:lnSpc>
                  <a:spcPct val="110000"/>
                </a:lnSpc>
                <a:spcBef>
                  <a:spcPts val="3600"/>
                </a:spcBef>
              </a:pPr>
              <a:r>
                <a:rPr lang="en-US" sz="1600" b="1" dirty="0">
                  <a:ln w="3175">
                    <a:noFill/>
                  </a:ln>
                  <a:solidFill>
                    <a:schemeClr val="tx1"/>
                  </a:solidFill>
                  <a:latin typeface="Segoe UI Semibold" panose="020B0502040204020203" pitchFamily="34" charset="0"/>
                  <a:cs typeface="Segoe UI" pitchFamily="34" charset="0"/>
                </a:rPr>
                <a:t>Comprehensive apps and code assessment</a:t>
              </a:r>
            </a:p>
            <a:p>
              <a:pPr marL="0" lvl="1" defTabSz="914192">
                <a:spcBef>
                  <a:spcPts val="600"/>
                </a:spcBef>
              </a:pPr>
              <a:r>
                <a:rPr lang="en-US" sz="1600" dirty="0">
                  <a:ln w="3175">
                    <a:noFill/>
                  </a:ln>
                  <a:solidFill>
                    <a:schemeClr val="tx1"/>
                  </a:solidFill>
                  <a:latin typeface="Segoe UI"/>
                  <a:cs typeface="Segoe UI" pitchFamily="34" charset="0"/>
                </a:rPr>
                <a:t>Catch breaking code issues, dependencies and linkage before migration. </a:t>
              </a:r>
              <a:r>
                <a:rPr kumimoji="0" lang="en-US" sz="1600" b="0" i="0" u="none" strike="noStrike" kern="1200" cap="none" spc="0" normalizeH="0" baseline="0" noProof="0" dirty="0">
                  <a:ln>
                    <a:noFill/>
                  </a:ln>
                  <a:solidFill>
                    <a:schemeClr val="tx1"/>
                  </a:solidFill>
                  <a:effectLst/>
                  <a:uLnTx/>
                  <a:uFillTx/>
                  <a:latin typeface="Segoe UI"/>
                  <a:ea typeface="+mn-ea"/>
                  <a:cs typeface="+mn-cs"/>
                </a:rPr>
                <a:t>Customize rulesets for specific use cases.</a:t>
              </a:r>
              <a:endParaRPr lang="en-US" sz="1600" dirty="0">
                <a:ln w="3175">
                  <a:noFill/>
                </a:ln>
                <a:solidFill>
                  <a:schemeClr val="tx1"/>
                </a:solidFill>
                <a:latin typeface="Segoe UI"/>
                <a:cs typeface="Segoe UI" pitchFamily="34" charset="0"/>
              </a:endParaRPr>
            </a:p>
            <a:p>
              <a:pPr defTabSz="914192">
                <a:lnSpc>
                  <a:spcPct val="110000"/>
                </a:lnSpc>
                <a:spcBef>
                  <a:spcPts val="3600"/>
                </a:spcBef>
              </a:pPr>
              <a:r>
                <a:rPr lang="en-US" sz="1600" b="1" dirty="0">
                  <a:ln w="3175">
                    <a:noFill/>
                  </a:ln>
                  <a:solidFill>
                    <a:schemeClr val="tx1"/>
                  </a:solidFill>
                  <a:latin typeface="Segoe UI Semibold" panose="020B0502040204020203" pitchFamily="34" charset="0"/>
                  <a:cs typeface="Segoe UI" pitchFamily="34" charset="0"/>
                </a:rPr>
                <a:t>Supports binaries and source code</a:t>
              </a:r>
            </a:p>
            <a:p>
              <a:pPr marL="0" lvl="1" defTabSz="914192">
                <a:spcBef>
                  <a:spcPts val="600"/>
                </a:spcBef>
              </a:pPr>
              <a:r>
                <a:rPr lang="en-US" sz="1600" dirty="0">
                  <a:ln w="3175">
                    <a:noFill/>
                  </a:ln>
                  <a:solidFill>
                    <a:schemeClr val="tx1"/>
                  </a:solidFill>
                  <a:latin typeface="Segoe UI"/>
                  <a:cs typeface="Segoe UI" pitchFamily="34" charset="0"/>
                </a:rPr>
                <a:t>Produces comprehensive reports.</a:t>
              </a:r>
            </a:p>
            <a:p>
              <a:pPr defTabSz="914192">
                <a:lnSpc>
                  <a:spcPct val="110000"/>
                </a:lnSpc>
                <a:spcBef>
                  <a:spcPts val="3600"/>
                </a:spcBef>
              </a:pPr>
              <a:r>
                <a:rPr lang="en-US" sz="1600" b="1" dirty="0">
                  <a:ln w="3175">
                    <a:noFill/>
                  </a:ln>
                  <a:solidFill>
                    <a:schemeClr val="tx1"/>
                  </a:solidFill>
                  <a:latin typeface="Segoe UI Semibold" panose="020B0502040204020203" pitchFamily="34" charset="0"/>
                  <a:cs typeface="Segoe UI" pitchFamily="34" charset="0"/>
                </a:rPr>
                <a:t>Intelligent remediation guidance </a:t>
              </a:r>
            </a:p>
            <a:p>
              <a:pPr marL="0" lvl="1" defTabSz="914192">
                <a:spcBef>
                  <a:spcPts val="600"/>
                </a:spcBef>
              </a:pPr>
              <a:r>
                <a:rPr lang="en-US" sz="1600" dirty="0">
                  <a:ln w="3175">
                    <a:noFill/>
                  </a:ln>
                  <a:solidFill>
                    <a:schemeClr val="tx1"/>
                  </a:solidFill>
                  <a:latin typeface="Segoe UI"/>
                  <a:cs typeface="Segoe UI" pitchFamily="34" charset="0"/>
                </a:rPr>
                <a:t>Provides an intelligent experience to assess source code and remediate issues with co-pilot integration. </a:t>
              </a:r>
            </a:p>
          </p:txBody>
        </p:sp>
        <p:cxnSp>
          <p:nvCxnSpPr>
            <p:cNvPr id="26" name="Прямая соединительная линия 12">
              <a:extLst>
                <a:ext uri="{FF2B5EF4-FFF2-40B4-BE49-F238E27FC236}">
                  <a16:creationId xmlns:a16="http://schemas.microsoft.com/office/drawing/2014/main" id="{1BE6D527-CD38-5464-565B-B10B8F97E7CE}"/>
                </a:ext>
              </a:extLst>
            </p:cNvPr>
            <p:cNvCxnSpPr>
              <a:cxnSpLocks/>
            </p:cNvCxnSpPr>
            <p:nvPr/>
          </p:nvCxnSpPr>
          <p:spPr>
            <a:xfrm>
              <a:off x="584200" y="3584761"/>
              <a:ext cx="4114800"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13">
              <a:extLst>
                <a:ext uri="{FF2B5EF4-FFF2-40B4-BE49-F238E27FC236}">
                  <a16:creationId xmlns:a16="http://schemas.microsoft.com/office/drawing/2014/main" id="{ABFE1400-9B9C-0498-C8C4-CDF5AAE0BC20}"/>
                </a:ext>
              </a:extLst>
            </p:cNvPr>
            <p:cNvCxnSpPr>
              <a:cxnSpLocks/>
            </p:cNvCxnSpPr>
            <p:nvPr/>
          </p:nvCxnSpPr>
          <p:spPr>
            <a:xfrm>
              <a:off x="584200" y="4619030"/>
              <a:ext cx="4114800"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235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tall building with a curved top&#10;&#10;Description automatically generated">
            <a:extLst>
              <a:ext uri="{FF2B5EF4-FFF2-40B4-BE49-F238E27FC236}">
                <a16:creationId xmlns:a16="http://schemas.microsoft.com/office/drawing/2014/main" id="{680E686A-6BE7-E69A-6454-FDFFC253DC9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4594"/>
            <a:ext cx="12192000" cy="3980246"/>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451103" y="4708745"/>
            <a:ext cx="11155680" cy="1477328"/>
          </a:xfrm>
          <a:prstGeom prst="rect">
            <a:avLst/>
          </a:prstGeom>
          <a:noFill/>
        </p:spPr>
        <p:txBody>
          <a:bodyPr wrap="square" lIns="0" tIns="0" rIns="0" bIns="0" rtlCol="0">
            <a:spAutoFit/>
          </a:bodyPr>
          <a:lstStyle/>
          <a:p>
            <a:pPr algn="ctr">
              <a:defRPr/>
            </a:pP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“With Microsoft, we’ve achieved </a:t>
            </a:r>
            <a:r>
              <a:rPr kumimoji="0" lang="en-US" sz="2000" b="0" i="0" u="none" strike="noStrike" kern="1200" cap="none" spc="0" normalizeH="0" baseline="0" noProof="0" dirty="0">
                <a:ln>
                  <a:noFill/>
                </a:ln>
                <a:solidFill>
                  <a:srgbClr val="0078D4"/>
                </a:solidFill>
                <a:effectLst/>
                <a:highlight>
                  <a:srgbClr val="FFFFFF"/>
                </a:highlight>
                <a:uLnTx/>
                <a:uFillTx/>
                <a:ea typeface="+mn-ea"/>
                <a:cs typeface="+mn-cs"/>
              </a:rPr>
              <a:t>faster time to market </a:t>
            </a: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with new customer propositions, empowered our </a:t>
            </a:r>
            <a:r>
              <a:rPr kumimoji="0" lang="en-US" sz="2000" b="0" i="0" u="none" strike="noStrike" kern="1200" cap="none" spc="0" normalizeH="0" baseline="0" noProof="0" dirty="0">
                <a:ln>
                  <a:noFill/>
                </a:ln>
                <a:solidFill>
                  <a:srgbClr val="0078D4"/>
                </a:solidFill>
                <a:effectLst/>
                <a:highlight>
                  <a:srgbClr val="FFFFFF"/>
                </a:highlight>
                <a:uLnTx/>
                <a:uFillTx/>
                <a:ea typeface="+mn-ea"/>
                <a:cs typeface="+mn-cs"/>
              </a:rPr>
              <a:t>developer teams to do more</a:t>
            </a: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 </a:t>
            </a:r>
            <a:r>
              <a:rPr kumimoji="0" lang="en-US" sz="2000" b="0" i="0" u="none" strike="noStrike" kern="1200" cap="none" spc="0" normalizeH="0" baseline="0" noProof="0" dirty="0">
                <a:ln>
                  <a:noFill/>
                </a:ln>
                <a:solidFill>
                  <a:srgbClr val="0078D4"/>
                </a:solidFill>
                <a:effectLst/>
                <a:highlight>
                  <a:srgbClr val="FFFFFF"/>
                </a:highlight>
                <a:uLnTx/>
                <a:uFillTx/>
                <a:ea typeface="+mn-ea"/>
                <a:cs typeface="+mn-cs"/>
              </a:rPr>
              <a:t>reduced time for provisioning</a:t>
            </a: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 to new locations, and become more </a:t>
            </a:r>
            <a:r>
              <a:rPr kumimoji="0" lang="en-US" sz="2000" b="0" i="0" u="none" strike="noStrike" kern="1200" cap="none" spc="0" normalizeH="0" baseline="0" noProof="0" dirty="0">
                <a:ln>
                  <a:noFill/>
                </a:ln>
                <a:solidFill>
                  <a:srgbClr val="0078D4"/>
                </a:solidFill>
                <a:effectLst/>
                <a:highlight>
                  <a:srgbClr val="FFFFFF"/>
                </a:highlight>
                <a:uLnTx/>
                <a:uFillTx/>
                <a:ea typeface="+mn-ea"/>
                <a:cs typeface="+mn-cs"/>
              </a:rPr>
              <a:t>cost efficient</a:t>
            </a: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 </a:t>
            </a:r>
          </a:p>
          <a:p>
            <a:pPr algn="ctr"/>
            <a:endParaRPr lang="en-US" dirty="0">
              <a:highlight>
                <a:srgbClr val="FFFFFF"/>
              </a:highlight>
              <a:latin typeface="SegoeUI"/>
            </a:endParaRPr>
          </a:p>
          <a:p>
            <a:pPr algn="ctr"/>
            <a:r>
              <a:rPr lang="en-US" b="0" i="0" dirty="0">
                <a:solidFill>
                  <a:schemeClr val="accent6">
                    <a:lumMod val="10000"/>
                  </a:schemeClr>
                </a:solidFill>
                <a:effectLst/>
                <a:highlight>
                  <a:srgbClr val="FFFFFF"/>
                </a:highlight>
                <a:latin typeface="SegoeUI" panose="020B0502040204020203" pitchFamily="34" charset="0"/>
              </a:rPr>
              <a:t>Jens Barnow</a:t>
            </a:r>
            <a:r>
              <a:rPr lang="en-US" dirty="0">
                <a:solidFill>
                  <a:schemeClr val="accent6">
                    <a:lumMod val="10000"/>
                  </a:schemeClr>
                </a:solidFill>
                <a:highlight>
                  <a:srgbClr val="FFFFFF"/>
                </a:highlight>
                <a:latin typeface="SegoeUI" panose="020B0502040204020203" pitchFamily="34" charset="0"/>
              </a:rPr>
              <a:t>,</a:t>
            </a:r>
            <a:r>
              <a:rPr lang="en-US" b="0" i="0" dirty="0">
                <a:solidFill>
                  <a:schemeClr val="accent6">
                    <a:lumMod val="10000"/>
                  </a:schemeClr>
                </a:solidFill>
                <a:effectLst/>
                <a:highlight>
                  <a:srgbClr val="FFFFFF"/>
                </a:highlight>
                <a:latin typeface="SegoeUI" panose="020B0502040204020203" pitchFamily="34" charset="0"/>
              </a:rPr>
              <a:t> Senior Vice President, Group Technology, Nexi Group </a:t>
            </a: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921821" y="3349341"/>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pic>
        <p:nvPicPr>
          <p:cNvPr id="12" name="Picture 11" descr="A blue letter e on a black background&#10;&#10;Description automatically generated">
            <a:extLst>
              <a:ext uri="{FF2B5EF4-FFF2-40B4-BE49-F238E27FC236}">
                <a16:creationId xmlns:a16="http://schemas.microsoft.com/office/drawing/2014/main" id="{5AE76B5D-3B9E-384C-9F3D-5E4C0C849220}"/>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5177853" y="3551154"/>
            <a:ext cx="2286000" cy="694218"/>
          </a:xfrm>
          <a:prstGeom prst="rect">
            <a:avLst/>
          </a:prstGeom>
        </p:spPr>
      </p:pic>
      <p:grpSp>
        <p:nvGrpSpPr>
          <p:cNvPr id="13" name="Group 12">
            <a:extLst>
              <a:ext uri="{FF2B5EF4-FFF2-40B4-BE49-F238E27FC236}">
                <a16:creationId xmlns:a16="http://schemas.microsoft.com/office/drawing/2014/main" id="{194C3A33-4766-3332-5D6D-5A9CD2639B01}"/>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14" name="Rectangle: Rounded Corners 13">
              <a:extLst>
                <a:ext uri="{FF2B5EF4-FFF2-40B4-BE49-F238E27FC236}">
                  <a16:creationId xmlns:a16="http://schemas.microsoft.com/office/drawing/2014/main" id="{0AA513F1-6556-799B-C0F5-EB2B654E79E5}"/>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B98468E-7148-110E-8EC2-D75A2D6831AA}"/>
                </a:ext>
              </a:extLst>
            </p:cNvPr>
            <p:cNvGrpSpPr/>
            <p:nvPr/>
          </p:nvGrpSpPr>
          <p:grpSpPr>
            <a:xfrm>
              <a:off x="10687108" y="554711"/>
              <a:ext cx="1219200" cy="293994"/>
              <a:chOff x="10706100" y="554712"/>
              <a:chExt cx="1219200" cy="293994"/>
            </a:xfrm>
          </p:grpSpPr>
          <p:pic>
            <p:nvPicPr>
              <p:cNvPr id="16" name="Graphic 15">
                <a:extLst>
                  <a:ext uri="{FF2B5EF4-FFF2-40B4-BE49-F238E27FC236}">
                    <a16:creationId xmlns:a16="http://schemas.microsoft.com/office/drawing/2014/main" id="{53BB9F3E-32A4-34AE-03A1-4CDFB4F404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1306" y="554712"/>
                <a:ext cx="293994" cy="293994"/>
              </a:xfrm>
              <a:prstGeom prst="rect">
                <a:avLst/>
              </a:prstGeom>
            </p:spPr>
          </p:pic>
          <p:sp>
            <p:nvSpPr>
              <p:cNvPr id="17" name="TextBox 16">
                <a:extLst>
                  <a:ext uri="{FF2B5EF4-FFF2-40B4-BE49-F238E27FC236}">
                    <a16:creationId xmlns:a16="http://schemas.microsoft.com/office/drawing/2014/main" id="{B884B18C-64A4-8393-4932-E214CCEF4C8B}"/>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spTree>
    <p:extLst>
      <p:ext uri="{BB962C8B-B14F-4D97-AF65-F5344CB8AC3E}">
        <p14:creationId xmlns:p14="http://schemas.microsoft.com/office/powerpoint/2010/main" val="359981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and person looking at clothes&#10;&#10;Description automatically generated">
            <a:extLst>
              <a:ext uri="{FF2B5EF4-FFF2-40B4-BE49-F238E27FC236}">
                <a16:creationId xmlns:a16="http://schemas.microsoft.com/office/drawing/2014/main" id="{24AB448B-2B3E-9E03-1CB8-14AFA131B21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4044847"/>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451103" y="4708745"/>
            <a:ext cx="11155680" cy="1785104"/>
          </a:xfrm>
          <a:prstGeom prst="rect">
            <a:avLst/>
          </a:prstGeom>
          <a:noFill/>
        </p:spPr>
        <p:txBody>
          <a:bodyPr wrap="square" lIns="0" tIns="0" rIns="0" bIns="0" rtlCol="0">
            <a:spAutoFit/>
          </a:bodyPr>
          <a:lstStyle/>
          <a:p>
            <a:pPr algn="ctr">
              <a:defRPr/>
            </a:pP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“We are able to manage the system with greater capabilities; the </a:t>
            </a:r>
            <a:r>
              <a:rPr kumimoji="0" lang="en-US" sz="2000" b="0" i="0" u="none" strike="noStrike" kern="1200" cap="none" spc="0" normalizeH="0" baseline="0" noProof="0" dirty="0">
                <a:ln>
                  <a:noFill/>
                </a:ln>
                <a:solidFill>
                  <a:srgbClr val="0078D4"/>
                </a:solidFill>
                <a:effectLst/>
                <a:highlight>
                  <a:srgbClr val="FFFFFF"/>
                </a:highlight>
                <a:uLnTx/>
                <a:uFillTx/>
                <a:ea typeface="+mn-ea"/>
                <a:cs typeface="+mn-cs"/>
              </a:rPr>
              <a:t>system can heal itself, reprovision, and we can deploy to all of the stores at once</a:t>
            </a: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 With Azure AI and our ongoing relationship with Microsoft, we’re excited about the possibilities for </a:t>
            </a:r>
            <a:r>
              <a:rPr kumimoji="0" lang="en-US" sz="2000" b="0" i="0" u="none" strike="noStrike" kern="1200" cap="none" spc="0" normalizeH="0" baseline="0" noProof="0" dirty="0">
                <a:ln>
                  <a:noFill/>
                </a:ln>
                <a:solidFill>
                  <a:srgbClr val="0078D4"/>
                </a:solidFill>
                <a:effectLst/>
                <a:highlight>
                  <a:srgbClr val="FFFFFF"/>
                </a:highlight>
                <a:uLnTx/>
                <a:uFillTx/>
                <a:ea typeface="+mn-ea"/>
                <a:cs typeface="+mn-cs"/>
              </a:rPr>
              <a:t>extending innovation </a:t>
            </a: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even further across that </a:t>
            </a:r>
            <a:r>
              <a:rPr kumimoji="0" lang="en-US" sz="2000" b="0" i="0" u="none" strike="noStrike" kern="1200" cap="none" spc="0" normalizeH="0" baseline="0" noProof="0" dirty="0">
                <a:ln>
                  <a:noFill/>
                </a:ln>
                <a:solidFill>
                  <a:srgbClr val="0078D4"/>
                </a:solidFill>
                <a:effectLst/>
                <a:highlight>
                  <a:srgbClr val="FFFFFF"/>
                </a:highlight>
                <a:uLnTx/>
                <a:uFillTx/>
                <a:ea typeface="+mn-ea"/>
                <a:cs typeface="+mn-cs"/>
              </a:rPr>
              <a:t>omnichannel retail experience</a:t>
            </a: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 </a:t>
            </a:r>
          </a:p>
          <a:p>
            <a:pPr algn="ctr"/>
            <a:endParaRPr lang="en-US" dirty="0">
              <a:highlight>
                <a:srgbClr val="FFFFFF"/>
              </a:highlight>
              <a:latin typeface="SegoeUI"/>
            </a:endParaRPr>
          </a:p>
          <a:p>
            <a:pPr algn="ctr"/>
            <a:r>
              <a:rPr lang="en-US" b="0" i="0" dirty="0">
                <a:solidFill>
                  <a:schemeClr val="accent6">
                    <a:lumMod val="10000"/>
                  </a:schemeClr>
                </a:solidFill>
                <a:effectLst/>
                <a:highlight>
                  <a:srgbClr val="FFFFFF"/>
                </a:highlight>
                <a:latin typeface="SegoeUI" panose="020B0502040204020203" pitchFamily="34" charset="0"/>
              </a:rPr>
              <a:t>Jon Hathaway, Senior Technical Lead DICK’S Sporting Goods</a:t>
            </a: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921821" y="3349341"/>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pic>
        <p:nvPicPr>
          <p:cNvPr id="3" name="Picture 2" descr="A logo with a ball and text&#10;&#10;Description automatically generated">
            <a:extLst>
              <a:ext uri="{FF2B5EF4-FFF2-40B4-BE49-F238E27FC236}">
                <a16:creationId xmlns:a16="http://schemas.microsoft.com/office/drawing/2014/main" id="{4319F7A0-02AE-45A1-7210-25EB878A211D}"/>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a:ext>
            </a:extLst>
          </a:blip>
          <a:srcRect/>
          <a:stretch/>
        </p:blipFill>
        <p:spPr>
          <a:xfrm>
            <a:off x="5452173" y="3508031"/>
            <a:ext cx="1737360" cy="771448"/>
          </a:xfrm>
          <a:prstGeom prst="rect">
            <a:avLst/>
          </a:prstGeom>
        </p:spPr>
      </p:pic>
      <p:grpSp>
        <p:nvGrpSpPr>
          <p:cNvPr id="6" name="Group 5">
            <a:extLst>
              <a:ext uri="{FF2B5EF4-FFF2-40B4-BE49-F238E27FC236}">
                <a16:creationId xmlns:a16="http://schemas.microsoft.com/office/drawing/2014/main" id="{BD89CB6D-114F-29C1-8FD8-6451F8928610}"/>
              </a:ext>
              <a:ext uri="{C183D7F6-B498-43B3-948B-1728B52AA6E4}">
                <adec:decorative xmlns:adec="http://schemas.microsoft.com/office/drawing/2017/decorative" val="1"/>
              </a:ext>
            </a:extLst>
          </p:cNvPr>
          <p:cNvGrpSpPr/>
          <p:nvPr/>
        </p:nvGrpSpPr>
        <p:grpSpPr>
          <a:xfrm>
            <a:off x="10490316" y="430815"/>
            <a:ext cx="1612784" cy="541787"/>
            <a:chOff x="10490316" y="430815"/>
            <a:chExt cx="1612784" cy="541787"/>
          </a:xfrm>
        </p:grpSpPr>
        <p:sp>
          <p:nvSpPr>
            <p:cNvPr id="8" name="Rectangle: Rounded Corners 7">
              <a:extLst>
                <a:ext uri="{FF2B5EF4-FFF2-40B4-BE49-F238E27FC236}">
                  <a16:creationId xmlns:a16="http://schemas.microsoft.com/office/drawing/2014/main" id="{6FF58009-3112-298C-7C4D-EBA4B626AFAC}"/>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93D2C505-BC7D-0D85-ABD8-C72EBA35B32C}"/>
                </a:ext>
              </a:extLst>
            </p:cNvPr>
            <p:cNvGrpSpPr/>
            <p:nvPr/>
          </p:nvGrpSpPr>
          <p:grpSpPr>
            <a:xfrm>
              <a:off x="10687108" y="554711"/>
              <a:ext cx="1219200" cy="293994"/>
              <a:chOff x="10706100" y="554712"/>
              <a:chExt cx="1219200" cy="293994"/>
            </a:xfrm>
          </p:grpSpPr>
          <p:pic>
            <p:nvPicPr>
              <p:cNvPr id="10" name="Graphic 9">
                <a:extLst>
                  <a:ext uri="{FF2B5EF4-FFF2-40B4-BE49-F238E27FC236}">
                    <a16:creationId xmlns:a16="http://schemas.microsoft.com/office/drawing/2014/main" id="{054E0990-E70D-5B4B-F1E2-08700A8D0D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1306" y="554712"/>
                <a:ext cx="293994" cy="293994"/>
              </a:xfrm>
              <a:prstGeom prst="rect">
                <a:avLst/>
              </a:prstGeom>
            </p:spPr>
          </p:pic>
          <p:sp>
            <p:nvSpPr>
              <p:cNvPr id="11" name="TextBox 10">
                <a:extLst>
                  <a:ext uri="{FF2B5EF4-FFF2-40B4-BE49-F238E27FC236}">
                    <a16:creationId xmlns:a16="http://schemas.microsoft.com/office/drawing/2014/main" id="{534F1197-B79F-D729-862F-F5846CCA536C}"/>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spTree>
    <p:extLst>
      <p:ext uri="{BB962C8B-B14F-4D97-AF65-F5344CB8AC3E}">
        <p14:creationId xmlns:p14="http://schemas.microsoft.com/office/powerpoint/2010/main" val="260626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building with a sign on the side&#10;&#10;Description automatically generated">
            <a:extLst>
              <a:ext uri="{FF2B5EF4-FFF2-40B4-BE49-F238E27FC236}">
                <a16:creationId xmlns:a16="http://schemas.microsoft.com/office/drawing/2014/main" id="{2212AEA8-3D92-FDCB-FF10-566D5CC9B82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959726"/>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451103" y="4708745"/>
            <a:ext cx="11155680" cy="1169551"/>
          </a:xfrm>
          <a:prstGeom prst="rect">
            <a:avLst/>
          </a:prstGeom>
          <a:noFill/>
        </p:spPr>
        <p:txBody>
          <a:bodyPr wrap="square" lIns="0" tIns="0" rIns="0" bIns="0" rtlCol="0">
            <a:spAutoFit/>
          </a:bodyPr>
          <a:lstStyle/>
          <a:p>
            <a:pPr algn="ctr">
              <a:defRPr/>
            </a:pP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“Instead of doing six-week releases, we now do weekly releases. And the build times now take roughly </a:t>
            </a:r>
            <a:r>
              <a:rPr kumimoji="0" lang="en-US" sz="2000" b="0" i="0" u="none" strike="noStrike" kern="1200" cap="none" spc="0" normalizeH="0" baseline="0" noProof="0" dirty="0">
                <a:ln>
                  <a:noFill/>
                </a:ln>
                <a:solidFill>
                  <a:srgbClr val="0078D4"/>
                </a:solidFill>
                <a:effectLst/>
                <a:highlight>
                  <a:srgbClr val="FFFFFF"/>
                </a:highlight>
                <a:uLnTx/>
                <a:uFillTx/>
                <a:ea typeface="+mn-ea"/>
                <a:cs typeface="+mn-cs"/>
              </a:rPr>
              <a:t>10 to 15 minutes</a:t>
            </a:r>
            <a:r>
              <a:rPr kumimoji="0" lang="en-US" sz="2000" b="0" i="0" u="none" strike="noStrike" kern="1200" cap="none" spc="0" normalizeH="0" baseline="0" noProof="0" dirty="0">
                <a:ln>
                  <a:noFill/>
                </a:ln>
                <a:solidFill>
                  <a:srgbClr val="000000"/>
                </a:solidFill>
                <a:effectLst/>
                <a:highlight>
                  <a:srgbClr val="FFFFFF"/>
                </a:highlight>
                <a:uLnTx/>
                <a:uFillTx/>
                <a:ea typeface="+mn-ea"/>
                <a:cs typeface="+mn-cs"/>
              </a:rPr>
              <a:t>, compared to what used to be a couple of hours.” </a:t>
            </a:r>
          </a:p>
          <a:p>
            <a:pPr algn="ctr"/>
            <a:endParaRPr lang="en-US" dirty="0">
              <a:highlight>
                <a:srgbClr val="FFFFFF"/>
              </a:highlight>
              <a:latin typeface="SegoeUI"/>
            </a:endParaRPr>
          </a:p>
          <a:p>
            <a:pPr algn="ctr"/>
            <a:r>
              <a:rPr lang="en-US" b="0" i="0" dirty="0">
                <a:effectLst/>
                <a:highlight>
                  <a:srgbClr val="FFFFFF"/>
                </a:highlight>
                <a:latin typeface="SegoeUI" panose="020B0502040204020203"/>
              </a:rPr>
              <a:t>Anton Vishnyakov, Senior Engineer and Manager for Platform Engineering, Coles</a:t>
            </a:r>
            <a:endParaRPr lang="en-US" b="0" i="0" dirty="0">
              <a:solidFill>
                <a:schemeClr val="accent6">
                  <a:lumMod val="10000"/>
                </a:schemeClr>
              </a:solidFill>
              <a:effectLst/>
              <a:highlight>
                <a:srgbClr val="FFFFFF"/>
              </a:highlight>
              <a:latin typeface="SegoeUI" panose="020B0502040204020203" pitchFamily="34" charset="0"/>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921821" y="3349341"/>
            <a:ext cx="2798064" cy="1097844"/>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story</a:t>
            </a:r>
          </a:p>
        </p:txBody>
      </p:sp>
      <p:grpSp>
        <p:nvGrpSpPr>
          <p:cNvPr id="13" name="Group 12">
            <a:extLst>
              <a:ext uri="{FF2B5EF4-FFF2-40B4-BE49-F238E27FC236}">
                <a16:creationId xmlns:a16="http://schemas.microsoft.com/office/drawing/2014/main" id="{194C3A33-4766-3332-5D6D-5A9CD2639B01}"/>
              </a:ext>
              <a:ext uri="{C183D7F6-B498-43B3-948B-1728B52AA6E4}">
                <adec:decorative xmlns:adec="http://schemas.microsoft.com/office/drawing/2017/decorative" val="1"/>
              </a:ext>
            </a:extLst>
          </p:cNvPr>
          <p:cNvGrpSpPr/>
          <p:nvPr/>
        </p:nvGrpSpPr>
        <p:grpSpPr>
          <a:xfrm>
            <a:off x="10579216" y="122061"/>
            <a:ext cx="1612784" cy="541787"/>
            <a:chOff x="10490316" y="430815"/>
            <a:chExt cx="1612784" cy="541787"/>
          </a:xfrm>
        </p:grpSpPr>
        <p:sp>
          <p:nvSpPr>
            <p:cNvPr id="14" name="Rectangle: Rounded Corners 13">
              <a:extLst>
                <a:ext uri="{FF2B5EF4-FFF2-40B4-BE49-F238E27FC236}">
                  <a16:creationId xmlns:a16="http://schemas.microsoft.com/office/drawing/2014/main" id="{0AA513F1-6556-799B-C0F5-EB2B654E79E5}"/>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B98468E-7148-110E-8EC2-D75A2D6831AA}"/>
                </a:ext>
              </a:extLst>
            </p:cNvPr>
            <p:cNvGrpSpPr/>
            <p:nvPr/>
          </p:nvGrpSpPr>
          <p:grpSpPr>
            <a:xfrm>
              <a:off x="10687108" y="554711"/>
              <a:ext cx="1219200" cy="293994"/>
              <a:chOff x="10706100" y="554712"/>
              <a:chExt cx="1219200" cy="293994"/>
            </a:xfrm>
          </p:grpSpPr>
          <p:pic>
            <p:nvPicPr>
              <p:cNvPr id="16" name="Graphic 15">
                <a:extLst>
                  <a:ext uri="{FF2B5EF4-FFF2-40B4-BE49-F238E27FC236}">
                    <a16:creationId xmlns:a16="http://schemas.microsoft.com/office/drawing/2014/main" id="{53BB9F3E-32A4-34AE-03A1-4CDFB4F404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1306" y="554712"/>
                <a:ext cx="293994" cy="293994"/>
              </a:xfrm>
              <a:prstGeom prst="rect">
                <a:avLst/>
              </a:prstGeom>
            </p:spPr>
          </p:pic>
          <p:sp>
            <p:nvSpPr>
              <p:cNvPr id="17" name="TextBox 16">
                <a:extLst>
                  <a:ext uri="{FF2B5EF4-FFF2-40B4-BE49-F238E27FC236}">
                    <a16:creationId xmlns:a16="http://schemas.microsoft.com/office/drawing/2014/main" id="{B884B18C-64A4-8393-4932-E214CCEF4C8B}"/>
                  </a:ext>
                </a:extLst>
              </p:cNvPr>
              <p:cNvSpPr txBox="1"/>
              <p:nvPr/>
            </p:nvSpPr>
            <p:spPr>
              <a:xfrm>
                <a:off x="10706100" y="563210"/>
                <a:ext cx="927417" cy="276999"/>
              </a:xfrm>
              <a:prstGeom prst="rect">
                <a:avLst/>
              </a:prstGeom>
              <a:noFill/>
            </p:spPr>
            <p:txBody>
              <a:bodyPr wrap="square">
                <a:spAutoFit/>
              </a:bodyPr>
              <a:lstStyle/>
              <a:p>
                <a:pPr algn="r"/>
                <a:r>
                  <a:rPr lang="en-US" sz="1200" dirty="0">
                    <a:solidFill>
                      <a:schemeClr val="bg1"/>
                    </a:solidFill>
                  </a:rPr>
                  <a:t>Modernize</a:t>
                </a:r>
              </a:p>
            </p:txBody>
          </p:sp>
        </p:grpSp>
      </p:grpSp>
      <p:pic>
        <p:nvPicPr>
          <p:cNvPr id="23" name="Picture 22" descr="A red and black logo&#10;&#10;Description automatically generated">
            <a:extLst>
              <a:ext uri="{FF2B5EF4-FFF2-40B4-BE49-F238E27FC236}">
                <a16:creationId xmlns:a16="http://schemas.microsoft.com/office/drawing/2014/main" id="{6E1ACB09-77FE-41B5-7BF2-EBF17BA7C6F9}"/>
              </a:ext>
            </a:extLst>
          </p:cNvPr>
          <p:cNvPicPr>
            <a:picLocks noChangeAspect="1"/>
          </p:cNvPicPr>
          <p:nvPr/>
        </p:nvPicPr>
        <p:blipFill>
          <a:blip r:embed="rId6">
            <a:biLevel thresh="25000"/>
            <a:extLst>
              <a:ext uri="{28A0092B-C50C-407E-A947-70E740481C1C}">
                <a14:useLocalDpi xmlns:a14="http://schemas.microsoft.com/office/drawing/2010/main"/>
              </a:ext>
            </a:extLst>
          </a:blip>
          <a:stretch>
            <a:fillRect/>
          </a:stretch>
        </p:blipFill>
        <p:spPr>
          <a:xfrm>
            <a:off x="5086413" y="3500033"/>
            <a:ext cx="2468880" cy="796460"/>
          </a:xfrm>
          <a:prstGeom prst="rect">
            <a:avLst/>
          </a:prstGeom>
        </p:spPr>
      </p:pic>
    </p:spTree>
    <p:extLst>
      <p:ext uri="{BB962C8B-B14F-4D97-AF65-F5344CB8AC3E}">
        <p14:creationId xmlns:p14="http://schemas.microsoft.com/office/powerpoint/2010/main" val="11997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asketball hoop with net&#10;&#10;Description automatically generated">
            <a:extLst>
              <a:ext uri="{FF2B5EF4-FFF2-40B4-BE49-F238E27FC236}">
                <a16:creationId xmlns:a16="http://schemas.microsoft.com/office/drawing/2014/main" id="{710FC434-4A49-247E-2047-BC5B9475C7C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3912042"/>
          </a:xfrm>
          <a:prstGeom prst="rect">
            <a:avLst/>
          </a:prstGeom>
        </p:spPr>
      </p:pic>
      <p:sp>
        <p:nvSpPr>
          <p:cNvPr id="5" name="TextBox 4">
            <a:extLst>
              <a:ext uri="{FF2B5EF4-FFF2-40B4-BE49-F238E27FC236}">
                <a16:creationId xmlns:a16="http://schemas.microsoft.com/office/drawing/2014/main" id="{44688DB4-CB24-CE44-5B63-7E8BAEC8C56C}"/>
              </a:ext>
            </a:extLst>
          </p:cNvPr>
          <p:cNvSpPr txBox="1"/>
          <p:nvPr/>
        </p:nvSpPr>
        <p:spPr>
          <a:xfrm>
            <a:off x="451103" y="4708745"/>
            <a:ext cx="11155680" cy="1477328"/>
          </a:xfrm>
          <a:prstGeom prst="rect">
            <a:avLst/>
          </a:prstGeom>
          <a:noFill/>
        </p:spPr>
        <p:txBody>
          <a:bodyPr wrap="square" lIns="0" tIns="0" rIns="0" bIns="0" rtlCol="0">
            <a:spAutoFit/>
          </a:bodyPr>
          <a:lstStyle/>
          <a:p>
            <a:pPr algn="ctr">
              <a:defRPr/>
            </a:pPr>
            <a:r>
              <a:rPr kumimoji="0" lang="en-US" sz="2000" b="0" i="0" u="none" strike="noStrike" kern="1200" cap="none" spc="0" normalizeH="0" baseline="0" noProof="0">
                <a:ln>
                  <a:noFill/>
                </a:ln>
                <a:solidFill>
                  <a:srgbClr val="000000"/>
                </a:solidFill>
                <a:effectLst/>
                <a:highlight>
                  <a:srgbClr val="FFFFFF"/>
                </a:highlight>
                <a:uLnTx/>
                <a:uFillTx/>
                <a:ea typeface="+mn-ea"/>
                <a:cs typeface="+mn-cs"/>
              </a:rPr>
              <a:t>“It was a natural evolution for us, moving from on-premises hosted .NET applications over to the Microsoft Azure cloud environment...to be able to </a:t>
            </a:r>
            <a:r>
              <a:rPr kumimoji="0" lang="en-US" sz="2000" b="0" i="0" u="none" strike="noStrike" kern="1200" cap="none" spc="0" normalizeH="0" baseline="0" noProof="0">
                <a:ln>
                  <a:noFill/>
                </a:ln>
                <a:solidFill>
                  <a:srgbClr val="0078D4"/>
                </a:solidFill>
                <a:effectLst/>
                <a:highlight>
                  <a:srgbClr val="FFFFFF"/>
                </a:highlight>
                <a:uLnTx/>
                <a:uFillTx/>
                <a:ea typeface="+mn-ea"/>
                <a:cs typeface="+mn-cs"/>
              </a:rPr>
              <a:t>migrate our applications seamlessly </a:t>
            </a:r>
            <a:r>
              <a:rPr kumimoji="0" lang="en-US" sz="2000" b="0" i="0" u="none" strike="noStrike" kern="1200" cap="none" spc="0" normalizeH="0" baseline="0" noProof="0">
                <a:ln>
                  <a:noFill/>
                </a:ln>
                <a:solidFill>
                  <a:srgbClr val="000000"/>
                </a:solidFill>
                <a:effectLst/>
                <a:highlight>
                  <a:srgbClr val="FFFFFF"/>
                </a:highlight>
                <a:uLnTx/>
                <a:uFillTx/>
                <a:ea typeface="+mn-ea"/>
                <a:cs typeface="+mn-cs"/>
              </a:rPr>
              <a:t>over to the cloud was a hassle-free exercise for us,” </a:t>
            </a:r>
          </a:p>
          <a:p>
            <a:pPr algn="ctr"/>
            <a:endParaRPr lang="en-US">
              <a:highlight>
                <a:srgbClr val="FFFFFF"/>
              </a:highlight>
              <a:latin typeface="SegoeUI"/>
            </a:endParaRPr>
          </a:p>
          <a:p>
            <a:pPr algn="ctr"/>
            <a:r>
              <a:rPr lang="en-US" b="0" i="0">
                <a:effectLst/>
                <a:highlight>
                  <a:srgbClr val="FFFFFF"/>
                </a:highlight>
                <a:latin typeface="SegoeUI" panose="020B0502040204020203"/>
              </a:rPr>
              <a:t>Sahil Gupta, SVP Head of Application Development, NBA</a:t>
            </a:r>
            <a:endParaRPr lang="en-US" b="0" i="0">
              <a:solidFill>
                <a:schemeClr val="accent6">
                  <a:lumMod val="10000"/>
                </a:schemeClr>
              </a:solidFill>
              <a:effectLst/>
              <a:highlight>
                <a:srgbClr val="FFFFFF"/>
              </a:highlight>
              <a:latin typeface="SegoeUI" panose="020B0502040204020203" pitchFamily="34" charset="0"/>
            </a:endParaRPr>
          </a:p>
        </p:txBody>
      </p:sp>
      <p:sp>
        <p:nvSpPr>
          <p:cNvPr id="2" name="Rectangle: Rounded Corners 1">
            <a:extLst>
              <a:ext uri="{FF2B5EF4-FFF2-40B4-BE49-F238E27FC236}">
                <a16:creationId xmlns:a16="http://schemas.microsoft.com/office/drawing/2014/main" id="{F7913B76-F9F8-1311-BA0F-6C4413FCB02C}"/>
              </a:ext>
              <a:ext uri="{C183D7F6-B498-43B3-948B-1728B52AA6E4}">
                <adec:decorative xmlns:adec="http://schemas.microsoft.com/office/drawing/2017/decorative" val="1"/>
              </a:ext>
            </a:extLst>
          </p:cNvPr>
          <p:cNvSpPr/>
          <p:nvPr/>
        </p:nvSpPr>
        <p:spPr bwMode="auto">
          <a:xfrm>
            <a:off x="4921821" y="3085106"/>
            <a:ext cx="2798064" cy="1362079"/>
          </a:xfrm>
          <a:prstGeom prst="roundRect">
            <a:avLst>
              <a:gd name="adj" fmla="val 22222"/>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B0702040204020203" pitchFamily="34" charset="0"/>
              <a:ea typeface="+mn-ea"/>
              <a:cs typeface="+mn-cs"/>
            </a:endParaRPr>
          </a:p>
        </p:txBody>
      </p:sp>
      <p:sp>
        <p:nvSpPr>
          <p:cNvPr id="4" name="Title 3">
            <a:extLst>
              <a:ext uri="{FF2B5EF4-FFF2-40B4-BE49-F238E27FC236}">
                <a16:creationId xmlns:a16="http://schemas.microsoft.com/office/drawing/2014/main" id="{3CFBE7D4-2A23-B5CD-5018-F179C5CBCA9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Customer story</a:t>
            </a:r>
          </a:p>
        </p:txBody>
      </p:sp>
      <p:grpSp>
        <p:nvGrpSpPr>
          <p:cNvPr id="13" name="Group 12">
            <a:extLst>
              <a:ext uri="{FF2B5EF4-FFF2-40B4-BE49-F238E27FC236}">
                <a16:creationId xmlns:a16="http://schemas.microsoft.com/office/drawing/2014/main" id="{194C3A33-4766-3332-5D6D-5A9CD2639B01}"/>
              </a:ext>
              <a:ext uri="{C183D7F6-B498-43B3-948B-1728B52AA6E4}">
                <adec:decorative xmlns:adec="http://schemas.microsoft.com/office/drawing/2017/decorative" val="1"/>
              </a:ext>
            </a:extLst>
          </p:cNvPr>
          <p:cNvGrpSpPr/>
          <p:nvPr/>
        </p:nvGrpSpPr>
        <p:grpSpPr>
          <a:xfrm>
            <a:off x="10579216" y="122061"/>
            <a:ext cx="1612784" cy="541787"/>
            <a:chOff x="10490316" y="430815"/>
            <a:chExt cx="1612784" cy="541787"/>
          </a:xfrm>
        </p:grpSpPr>
        <p:sp>
          <p:nvSpPr>
            <p:cNvPr id="14" name="Rectangle: Rounded Corners 13">
              <a:extLst>
                <a:ext uri="{FF2B5EF4-FFF2-40B4-BE49-F238E27FC236}">
                  <a16:creationId xmlns:a16="http://schemas.microsoft.com/office/drawing/2014/main" id="{0AA513F1-6556-799B-C0F5-EB2B654E79E5}"/>
                </a:ext>
              </a:extLst>
            </p:cNvPr>
            <p:cNvSpPr/>
            <p:nvPr/>
          </p:nvSpPr>
          <p:spPr bwMode="auto">
            <a:xfrm>
              <a:off x="10490316" y="430815"/>
              <a:ext cx="1612784" cy="5417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B98468E-7148-110E-8EC2-D75A2D6831AA}"/>
                </a:ext>
              </a:extLst>
            </p:cNvPr>
            <p:cNvGrpSpPr/>
            <p:nvPr/>
          </p:nvGrpSpPr>
          <p:grpSpPr>
            <a:xfrm>
              <a:off x="10687108" y="554711"/>
              <a:ext cx="1219200" cy="293994"/>
              <a:chOff x="10706100" y="554712"/>
              <a:chExt cx="1219200" cy="293994"/>
            </a:xfrm>
          </p:grpSpPr>
          <p:pic>
            <p:nvPicPr>
              <p:cNvPr id="16" name="Graphic 15">
                <a:extLst>
                  <a:ext uri="{FF2B5EF4-FFF2-40B4-BE49-F238E27FC236}">
                    <a16:creationId xmlns:a16="http://schemas.microsoft.com/office/drawing/2014/main" id="{53BB9F3E-32A4-34AE-03A1-4CDFB4F404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1306" y="554712"/>
                <a:ext cx="293994" cy="293994"/>
              </a:xfrm>
              <a:prstGeom prst="rect">
                <a:avLst/>
              </a:prstGeom>
            </p:spPr>
          </p:pic>
          <p:sp>
            <p:nvSpPr>
              <p:cNvPr id="17" name="TextBox 16">
                <a:extLst>
                  <a:ext uri="{FF2B5EF4-FFF2-40B4-BE49-F238E27FC236}">
                    <a16:creationId xmlns:a16="http://schemas.microsoft.com/office/drawing/2014/main" id="{B884B18C-64A4-8393-4932-E214CCEF4C8B}"/>
                  </a:ext>
                </a:extLst>
              </p:cNvPr>
              <p:cNvSpPr txBox="1"/>
              <p:nvPr/>
            </p:nvSpPr>
            <p:spPr>
              <a:xfrm>
                <a:off x="10706100" y="563210"/>
                <a:ext cx="927417" cy="276999"/>
              </a:xfrm>
              <a:prstGeom prst="rect">
                <a:avLst/>
              </a:prstGeom>
              <a:noFill/>
            </p:spPr>
            <p:txBody>
              <a:bodyPr wrap="square">
                <a:spAutoFit/>
              </a:bodyPr>
              <a:lstStyle/>
              <a:p>
                <a:pPr algn="r"/>
                <a:r>
                  <a:rPr lang="en-US" sz="1200">
                    <a:solidFill>
                      <a:schemeClr val="bg1"/>
                    </a:solidFill>
                  </a:rPr>
                  <a:t>Modernize</a:t>
                </a:r>
              </a:p>
            </p:txBody>
          </p:sp>
        </p:grpSp>
      </p:grpSp>
      <p:pic>
        <p:nvPicPr>
          <p:cNvPr id="3" name="Picture 2" descr="A logo of a basketball player&#10;&#10;Description automatically generated">
            <a:extLst>
              <a:ext uri="{FF2B5EF4-FFF2-40B4-BE49-F238E27FC236}">
                <a16:creationId xmlns:a16="http://schemas.microsoft.com/office/drawing/2014/main" id="{598EBB94-44BE-273F-BF8C-4FDB517076A2}"/>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a:ext>
            </a:extLst>
          </a:blip>
          <a:srcRect/>
          <a:stretch/>
        </p:blipFill>
        <p:spPr>
          <a:xfrm>
            <a:off x="6007100" y="3199962"/>
            <a:ext cx="673100" cy="1131669"/>
          </a:xfrm>
          <a:prstGeom prst="rect">
            <a:avLst/>
          </a:prstGeom>
        </p:spPr>
      </p:pic>
    </p:spTree>
    <p:extLst>
      <p:ext uri="{BB962C8B-B14F-4D97-AF65-F5344CB8AC3E}">
        <p14:creationId xmlns:p14="http://schemas.microsoft.com/office/powerpoint/2010/main" val="8518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F293-FE60-08F4-8DAC-72DD620B94B9}"/>
            </a:ext>
          </a:extLst>
        </p:cNvPr>
        <p:cNvGrpSpPr/>
        <p:nvPr/>
      </p:nvGrpSpPr>
      <p:grpSpPr>
        <a:xfrm>
          <a:off x="0" y="0"/>
          <a:ext cx="0" cy="0"/>
          <a:chOff x="0" y="0"/>
          <a:chExt cx="0" cy="0"/>
        </a:xfrm>
      </p:grpSpPr>
      <p:pic>
        <p:nvPicPr>
          <p:cNvPr id="41" name="Picture 21">
            <a:extLst>
              <a:ext uri="{FF2B5EF4-FFF2-40B4-BE49-F238E27FC236}">
                <a16:creationId xmlns:a16="http://schemas.microsoft.com/office/drawing/2014/main" id="{3DD8DCDB-9868-F7D8-8C94-52CFC114F86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283464" y="4908450"/>
            <a:ext cx="2056508" cy="672382"/>
          </a:xfrm>
          <a:prstGeom prst="rect">
            <a:avLst/>
          </a:prstGeom>
        </p:spPr>
      </p:pic>
      <p:pic>
        <p:nvPicPr>
          <p:cNvPr id="39" name="Picture Placeholder 19">
            <a:extLst>
              <a:ext uri="{FF2B5EF4-FFF2-40B4-BE49-F238E27FC236}">
                <a16:creationId xmlns:a16="http://schemas.microsoft.com/office/drawing/2014/main" id="{0BDAC2D2-9D36-2F3F-E559-D011A0CB4898}"/>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0"/>
            <a:ext cx="12196128" cy="4669479"/>
          </a:xfrm>
          <a:prstGeom prst="rect">
            <a:avLst/>
          </a:prstGeom>
        </p:spPr>
      </p:pic>
      <p:sp>
        <p:nvSpPr>
          <p:cNvPr id="14" name="Title 28">
            <a:extLst>
              <a:ext uri="{FF2B5EF4-FFF2-40B4-BE49-F238E27FC236}">
                <a16:creationId xmlns:a16="http://schemas.microsoft.com/office/drawing/2014/main" id="{AC6A249F-6BD7-EF4D-6515-9664CB2B71AF}"/>
              </a:ext>
            </a:extLst>
          </p:cNvPr>
          <p:cNvSpPr txBox="1">
            <a:spLocks noGrp="1"/>
          </p:cNvSpPr>
          <p:nvPr>
            <p:ph type="title" idx="4294967295"/>
          </p:nvPr>
        </p:nvSpPr>
        <p:spPr>
          <a:xfrm>
            <a:off x="0" y="-666750"/>
            <a:ext cx="10298113"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mn-lt"/>
                <a:cs typeface="+mn-cs"/>
              </a:rPr>
              <a:t>Coca-Cola, Retail and Consumer goods</a:t>
            </a:r>
          </a:p>
        </p:txBody>
      </p:sp>
      <p:sp>
        <p:nvSpPr>
          <p:cNvPr id="20" name="Text Placeholder 12">
            <a:extLst>
              <a:ext uri="{FF2B5EF4-FFF2-40B4-BE49-F238E27FC236}">
                <a16:creationId xmlns:a16="http://schemas.microsoft.com/office/drawing/2014/main" id="{92F32146-9643-6EC8-6B48-8478C96D336E}"/>
              </a:ext>
            </a:extLst>
          </p:cNvPr>
          <p:cNvSpPr txBox="1">
            <a:spLocks/>
          </p:cNvSpPr>
          <p:nvPr/>
        </p:nvSpPr>
        <p:spPr>
          <a:xfrm>
            <a:off x="3037481" y="5031452"/>
            <a:ext cx="2884287" cy="1061829"/>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fontAlgn="auto">
              <a:spcBef>
                <a:spcPts val="1000"/>
              </a:spcBef>
              <a:spcAft>
                <a:spcPts val="0"/>
              </a:spcAft>
              <a:buClrTx/>
              <a:buSzTx/>
              <a:tabLst/>
              <a:defRPr/>
            </a:pPr>
            <a:r>
              <a:rPr lang="en-US" sz="1050" dirty="0">
                <a:latin typeface="+mn-lt"/>
                <a:cs typeface="+mn-cs"/>
              </a:rPr>
              <a:t>Coca-Cola wanted to leverage the massive potential of OpenAI’s generative AI technology to enhance its marketing and consumer experiences—and also explore ways to improve business operations and capabilities.</a:t>
            </a:r>
          </a:p>
        </p:txBody>
      </p:sp>
      <p:sp>
        <p:nvSpPr>
          <p:cNvPr id="21" name="TextBox 20">
            <a:extLst>
              <a:ext uri="{FF2B5EF4-FFF2-40B4-BE49-F238E27FC236}">
                <a16:creationId xmlns:a16="http://schemas.microsoft.com/office/drawing/2014/main" id="{2CAC98CA-CC37-D23D-E6C8-3E52392A4E47}"/>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accent1"/>
                </a:solidFill>
                <a:effectLst/>
                <a:uLnTx/>
                <a:uFillTx/>
                <a:latin typeface="+mj-lt"/>
                <a:ea typeface="+mj-ea"/>
                <a:cs typeface="+mj-cs"/>
              </a:rPr>
              <a:t>Situation:</a:t>
            </a:r>
          </a:p>
        </p:txBody>
      </p:sp>
      <p:sp>
        <p:nvSpPr>
          <p:cNvPr id="22" name="Text Placeholder 14">
            <a:extLst>
              <a:ext uri="{FF2B5EF4-FFF2-40B4-BE49-F238E27FC236}">
                <a16:creationId xmlns:a16="http://schemas.microsoft.com/office/drawing/2014/main" id="{F11E81B1-BBC8-9E60-A621-D3F0A182DC80}"/>
              </a:ext>
            </a:extLst>
          </p:cNvPr>
          <p:cNvSpPr txBox="1">
            <a:spLocks/>
          </p:cNvSpPr>
          <p:nvPr/>
        </p:nvSpPr>
        <p:spPr>
          <a:xfrm>
            <a:off x="6175726" y="5031452"/>
            <a:ext cx="2829565" cy="1223412"/>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1050" dirty="0"/>
              <a:t>Coca-Cola is using GPT-4 to power its internal productivity chatbot for a ChatGPT-like experience. Additionally, Coca-Cola is using GPT-4 models for its knowledge hub, which leverages Azure Cognitive Services along with Azure OpenAI to answer questions on their data.</a:t>
            </a:r>
          </a:p>
        </p:txBody>
      </p:sp>
      <p:sp>
        <p:nvSpPr>
          <p:cNvPr id="24" name="TextBox 23">
            <a:extLst>
              <a:ext uri="{FF2B5EF4-FFF2-40B4-BE49-F238E27FC236}">
                <a16:creationId xmlns:a16="http://schemas.microsoft.com/office/drawing/2014/main" id="{BA13A554-BDC2-1FA7-187A-BBBC20C3DD53}"/>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accent1"/>
                </a:solidFill>
                <a:effectLst/>
                <a:uLnTx/>
                <a:uFillTx/>
                <a:latin typeface="+mj-lt"/>
                <a:ea typeface="+mj-ea"/>
                <a:cs typeface="+mj-cs"/>
              </a:rPr>
              <a:t>Solution:</a:t>
            </a:r>
          </a:p>
        </p:txBody>
      </p:sp>
      <p:sp>
        <p:nvSpPr>
          <p:cNvPr id="25" name="Text Placeholder 15">
            <a:extLst>
              <a:ext uri="{FF2B5EF4-FFF2-40B4-BE49-F238E27FC236}">
                <a16:creationId xmlns:a16="http://schemas.microsoft.com/office/drawing/2014/main" id="{1C2890C3-0A6F-77F3-145A-1D3013BC1788}"/>
              </a:ext>
            </a:extLst>
          </p:cNvPr>
          <p:cNvSpPr txBox="1">
            <a:spLocks/>
          </p:cNvSpPr>
          <p:nvPr/>
        </p:nvSpPr>
        <p:spPr>
          <a:xfrm>
            <a:off x="9157647" y="5031452"/>
            <a:ext cx="2829565" cy="1223412"/>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050" dirty="0"/>
              <a:t>Coca-Cola is looking to build a Marketing POC that will integrate digital marketing with Open AI, enhancing the content generation experience. Leveraging the capabilities of GPT-4 for innovative marketing solutions has also opened exciting possibilities for Coca-Cola in organizational and business growth.​</a:t>
            </a:r>
          </a:p>
        </p:txBody>
      </p:sp>
      <p:sp>
        <p:nvSpPr>
          <p:cNvPr id="26" name="TextBox 25">
            <a:extLst>
              <a:ext uri="{FF2B5EF4-FFF2-40B4-BE49-F238E27FC236}">
                <a16:creationId xmlns:a16="http://schemas.microsoft.com/office/drawing/2014/main" id="{1C38898E-7711-7E9A-1A39-53344F130EF0}"/>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accent1"/>
                </a:solidFill>
                <a:effectLst/>
                <a:uLnTx/>
                <a:uFillTx/>
                <a:latin typeface="+mj-lt"/>
                <a:ea typeface="+mj-ea"/>
                <a:cs typeface="+mj-cs"/>
              </a:rPr>
              <a:t>Impact:</a:t>
            </a:r>
          </a:p>
        </p:txBody>
      </p:sp>
      <p:sp>
        <p:nvSpPr>
          <p:cNvPr id="27" name="Rounded Rectangle 10">
            <a:extLst>
              <a:ext uri="{FF2B5EF4-FFF2-40B4-BE49-F238E27FC236}">
                <a16:creationId xmlns:a16="http://schemas.microsoft.com/office/drawing/2014/main" id="{B42CCB55-E75F-EC62-6EDD-62252026AAD5}"/>
              </a:ext>
              <a:ext uri="{C183D7F6-B498-43B3-948B-1728B52AA6E4}">
                <adec:decorative xmlns:adec="http://schemas.microsoft.com/office/drawing/2017/decorative" val="1"/>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2F1A648-C632-7166-0830-B28835C13BD8}"/>
              </a:ext>
              <a:ext uri="{C183D7F6-B498-43B3-948B-1728B52AA6E4}">
                <adec:decorative xmlns:adec="http://schemas.microsoft.com/office/drawing/2017/decorative" val="1"/>
              </a:ext>
            </a:extLst>
          </p:cNvPr>
          <p:cNvGrpSpPr/>
          <p:nvPr/>
        </p:nvGrpSpPr>
        <p:grpSpPr>
          <a:xfrm>
            <a:off x="283464" y="0"/>
            <a:ext cx="3493074" cy="430887"/>
            <a:chOff x="417745" y="0"/>
            <a:chExt cx="3886240" cy="955040"/>
          </a:xfrm>
          <a:solidFill>
            <a:schemeClr val="accent1"/>
          </a:solidFill>
        </p:grpSpPr>
        <p:sp>
          <p:nvSpPr>
            <p:cNvPr id="29" name="Rounded Rectangle 12">
              <a:extLst>
                <a:ext uri="{FF2B5EF4-FFF2-40B4-BE49-F238E27FC236}">
                  <a16:creationId xmlns:a16="http://schemas.microsoft.com/office/drawing/2014/main" id="{BF49C248-ED49-3965-25E8-658C6F5E5925}"/>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B050BD0-C184-3454-E590-5D9F2D2D4480}"/>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1" name="Rectangle: Rounded Corners 5">
            <a:extLst>
              <a:ext uri="{FF2B5EF4-FFF2-40B4-BE49-F238E27FC236}">
                <a16:creationId xmlns:a16="http://schemas.microsoft.com/office/drawing/2014/main" id="{0B106504-06AE-DDF9-307E-F51520CA21BD}"/>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dirty="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dirty="0">
                <a:solidFill>
                  <a:schemeClr val="tx1"/>
                </a:solidFill>
              </a:rPr>
              <a:t>Retail and Consumer Goods</a:t>
            </a:r>
          </a:p>
          <a:p>
            <a:pPr marL="0" marR="0" lvl="0" indent="0" algn="l" defTabSz="914400" rtl="0" eaLnBrk="1" fontAlgn="auto" latinLnBrk="0" hangingPunct="1">
              <a:spcAft>
                <a:spcPts val="200"/>
              </a:spcAft>
              <a:buClrTx/>
              <a:buSzTx/>
              <a:buFontTx/>
              <a:buNone/>
              <a:tabLst/>
              <a:defRPr/>
            </a:pPr>
            <a:r>
              <a:rPr lang="en-US" sz="1600" dirty="0">
                <a:solidFill>
                  <a:schemeClr val="tx1"/>
                </a:solidFill>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dirty="0">
                <a:solidFill>
                  <a:schemeClr val="tx1"/>
                </a:solidFill>
              </a:rPr>
              <a:t>AI-enabled marketing content generation</a:t>
            </a:r>
          </a:p>
        </p:txBody>
      </p:sp>
      <p:sp>
        <p:nvSpPr>
          <p:cNvPr id="34" name="TextBox 33">
            <a:extLst>
              <a:ext uri="{FF2B5EF4-FFF2-40B4-BE49-F238E27FC236}">
                <a16:creationId xmlns:a16="http://schemas.microsoft.com/office/drawing/2014/main" id="{4D56F6E1-A0F4-62DF-CA54-67A33C9C218A}"/>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dirty="0"/>
              <a:t>PERSONAS</a:t>
            </a:r>
          </a:p>
          <a:p>
            <a:pPr marR="0" lvl="0" indent="0" fontAlgn="auto">
              <a:lnSpc>
                <a:spcPct val="100000"/>
              </a:lnSpc>
              <a:spcBef>
                <a:spcPts val="0"/>
              </a:spcBef>
              <a:spcAft>
                <a:spcPts val="0"/>
              </a:spcAft>
              <a:buClrTx/>
              <a:buSzTx/>
              <a:buFontTx/>
              <a:buNone/>
              <a:tabLst/>
              <a:defRPr/>
            </a:pPr>
            <a:r>
              <a:rPr lang="en-US" sz="1600" dirty="0"/>
              <a:t>Marketing</a:t>
            </a:r>
          </a:p>
        </p:txBody>
      </p:sp>
      <p:cxnSp>
        <p:nvCxnSpPr>
          <p:cNvPr id="35" name="Straight Connector 34">
            <a:extLst>
              <a:ext uri="{FF2B5EF4-FFF2-40B4-BE49-F238E27FC236}">
                <a16:creationId xmlns:a16="http://schemas.microsoft.com/office/drawing/2014/main" id="{52CA7C75-CC7C-59BB-387E-ED029ED94672}"/>
              </a:ext>
              <a:ext uri="{C183D7F6-B498-43B3-948B-1728B52AA6E4}">
                <adec:decorative xmlns:adec="http://schemas.microsoft.com/office/drawing/2017/decorative" val="1"/>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37C2DB-4B75-B69B-3F78-3327391286B6}"/>
              </a:ext>
              <a:ext uri="{C183D7F6-B498-43B3-948B-1728B52AA6E4}">
                <adec:decorative xmlns:adec="http://schemas.microsoft.com/office/drawing/2017/decorative" val="1"/>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365FD1-DBF0-D711-2452-37D10B9E3F1B}"/>
              </a:ext>
              <a:ext uri="{C183D7F6-B498-43B3-948B-1728B52AA6E4}">
                <adec:decorative xmlns:adec="http://schemas.microsoft.com/office/drawing/2017/decorative" val="1"/>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6">
            <a:extLst>
              <a:ext uri="{FF2B5EF4-FFF2-40B4-BE49-F238E27FC236}">
                <a16:creationId xmlns:a16="http://schemas.microsoft.com/office/drawing/2014/main" id="{58615F7E-1F05-23EE-A0C7-893457E107CA}"/>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dirty="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press release</a:t>
            </a:r>
            <a:endParaRPr lang="en-US" sz="1400" b="0" dirty="0">
              <a:solidFill>
                <a:schemeClr val="accent1"/>
              </a:solidFill>
              <a:latin typeface="+mj-lt"/>
              <a:ea typeface="+mj-ea"/>
              <a:cs typeface="+mj-cs"/>
            </a:endParaRPr>
          </a:p>
        </p:txBody>
      </p:sp>
    </p:spTree>
    <p:extLst>
      <p:ext uri="{BB962C8B-B14F-4D97-AF65-F5344CB8AC3E}">
        <p14:creationId xmlns:p14="http://schemas.microsoft.com/office/powerpoint/2010/main" val="99579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3.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2_Security Theme 220311">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Security Theme 220311" id="{B0CE965E-7240-4660-BDE6-4D6C9B952559}" vid="{79BE52BE-A541-44E0-9F8B-AA0078E8FA62}"/>
    </a:ext>
  </a:extLst>
</a:theme>
</file>

<file path=ppt/theme/theme5.xml><?xml version="1.0" encoding="utf-8"?>
<a:theme xmlns:a="http://schemas.openxmlformats.org/drawingml/2006/main" name="3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7  -  Read-Only" id="{A37A1156-FCC1-49A9-B2D8-7F44B8BCB120}" vid="{0514C1A3-4623-411D-8118-8B70FFB14BFE}"/>
    </a:ext>
  </a:extLst>
</a:theme>
</file>

<file path=ppt/theme/theme6.xml><?xml version="1.0" encoding="utf-8"?>
<a:theme xmlns:a="http://schemas.openxmlformats.org/drawingml/2006/main" name="Microsoft Build">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8359</Words>
  <Application>Microsoft Office PowerPoint</Application>
  <PresentationFormat>Widescreen</PresentationFormat>
  <Paragraphs>1400</Paragraphs>
  <Slides>99</Slides>
  <Notes>92</Notes>
  <HiddenSlides>12</HiddenSlides>
  <MMClips>0</MMClips>
  <ScaleCrop>false</ScaleCrop>
  <HeadingPairs>
    <vt:vector size="6" baseType="variant">
      <vt:variant>
        <vt:lpstr>Fonts Used</vt:lpstr>
      </vt:variant>
      <vt:variant>
        <vt:i4>20</vt:i4>
      </vt:variant>
      <vt:variant>
        <vt:lpstr>Theme</vt:lpstr>
      </vt:variant>
      <vt:variant>
        <vt:i4>6</vt:i4>
      </vt:variant>
      <vt:variant>
        <vt:lpstr>Slide Titles</vt:lpstr>
      </vt:variant>
      <vt:variant>
        <vt:i4>99</vt:i4>
      </vt:variant>
    </vt:vector>
  </HeadingPairs>
  <TitlesOfParts>
    <vt:vector size="125" baseType="lpstr">
      <vt:lpstr>Aptos</vt:lpstr>
      <vt:lpstr>Arial</vt:lpstr>
      <vt:lpstr>Calibri</vt:lpstr>
      <vt:lpstr>Consolas</vt:lpstr>
      <vt:lpstr>Helvetica</vt:lpstr>
      <vt:lpstr>Segoe Pro</vt:lpstr>
      <vt:lpstr>Segoe Sans Display</vt:lpstr>
      <vt:lpstr>Segoe Sans Display Semibold</vt:lpstr>
      <vt:lpstr>Segoe Sans Text</vt:lpstr>
      <vt:lpstr>Segoe Sans Text Semibold</vt:lpstr>
      <vt:lpstr>Segoe UI</vt:lpstr>
      <vt:lpstr>Segoe UI </vt:lpstr>
      <vt:lpstr>Segoe UI Semibold</vt:lpstr>
      <vt:lpstr>Segoe UI Semilight</vt:lpstr>
      <vt:lpstr>Segoe UI Variable Display</vt:lpstr>
      <vt:lpstr>Segoe UI Variable Display Semib</vt:lpstr>
      <vt:lpstr>Segoe UI Variable Display Semibold</vt:lpstr>
      <vt:lpstr>SegoeUI</vt:lpstr>
      <vt:lpstr>wf_segoe-ui_light</vt:lpstr>
      <vt:lpstr>Wingdings</vt:lpstr>
      <vt:lpstr>1_Azure 2023 Template</vt:lpstr>
      <vt:lpstr>1_Microsoft Build 16:9 Template Dark</vt:lpstr>
      <vt:lpstr>2_Azure 2023 Template</vt:lpstr>
      <vt:lpstr>2_Security Theme 220311</vt:lpstr>
      <vt:lpstr>3_Azure 2023 Template</vt:lpstr>
      <vt:lpstr>Microsoft Build</vt:lpstr>
      <vt:lpstr>Build and Modernize AI Apps</vt:lpstr>
      <vt:lpstr>Generative AI adoption is growing rapidly</vt:lpstr>
      <vt:lpstr>In the age of AI, every app should be intelligent</vt:lpstr>
      <vt:lpstr>Generative AI makes apps truly intelligent</vt:lpstr>
      <vt:lpstr>This transformation to intelligent apps is accelerating</vt:lpstr>
      <vt:lpstr>Challenges to fully realizing the benefits of Intelligent apps  </vt:lpstr>
      <vt:lpstr>Develop intelligent apps faster on Azure</vt:lpstr>
      <vt:lpstr>Azure AI application platform</vt:lpstr>
      <vt:lpstr>Most loved developer tools and services</vt:lpstr>
      <vt:lpstr>Azure application platform</vt:lpstr>
      <vt:lpstr>Microsoft Intelligent Data Platform Power AI innovation, no matter where your data resides</vt:lpstr>
      <vt:lpstr>Azure AI Everything you need to build unique GenAI experiences that scale</vt:lpstr>
      <vt:lpstr>With Azure, the latest open-source and foundation models are under one roof</vt:lpstr>
      <vt:lpstr>Comprehensive capabilities to deliver intelligent apps</vt:lpstr>
      <vt:lpstr>Delivering on intelligent apps transformation requires</vt:lpstr>
      <vt:lpstr>Intelligent apps use cases</vt:lpstr>
      <vt:lpstr>Reinvent customer experiences with intelligent apps</vt:lpstr>
      <vt:lpstr>Personalization and product discovery</vt:lpstr>
      <vt:lpstr>Customer story</vt:lpstr>
      <vt:lpstr>Personalization and product recommendations</vt:lpstr>
      <vt:lpstr>Content generation and marketing</vt:lpstr>
      <vt:lpstr>Customer story</vt:lpstr>
      <vt:lpstr>Sample architecture: Product description generator </vt:lpstr>
      <vt:lpstr>Service &amp; Support  </vt:lpstr>
      <vt:lpstr>Customer story</vt:lpstr>
      <vt:lpstr>Airline customer service and support architecture</vt:lpstr>
      <vt:lpstr>Build your own copilot for customer experiences</vt:lpstr>
      <vt:lpstr>Customer story</vt:lpstr>
      <vt:lpstr>Build your own copilot architecture</vt:lpstr>
      <vt:lpstr>Reshape business processes with Intelligent apps</vt:lpstr>
      <vt:lpstr>Build your own copilot for business processes</vt:lpstr>
      <vt:lpstr>Customer story</vt:lpstr>
      <vt:lpstr>Build your own copilot architecture</vt:lpstr>
      <vt:lpstr>Transaction processing</vt:lpstr>
      <vt:lpstr>Customer story</vt:lpstr>
      <vt:lpstr>Sample architecture: Real-time payments and transactions</vt:lpstr>
      <vt:lpstr>Anomaly and fraud detection</vt:lpstr>
      <vt:lpstr>Customer story</vt:lpstr>
      <vt:lpstr>Sample architecture: Interactive fraud analysis tool</vt:lpstr>
      <vt:lpstr>Knowledge mining</vt:lpstr>
      <vt:lpstr>Customer story</vt:lpstr>
      <vt:lpstr>Sample architecture: Enterprise search and knowledge mining</vt:lpstr>
      <vt:lpstr>Document intelligence and summarization</vt:lpstr>
      <vt:lpstr>Customer story</vt:lpstr>
      <vt:lpstr>Sample Architecture: Large document summarization</vt:lpstr>
      <vt:lpstr>Delivering on intelligent apps transformation requires</vt:lpstr>
      <vt:lpstr>Modernizing app and data estate for AI</vt:lpstr>
      <vt:lpstr>Why Modernize your app and data estate?</vt:lpstr>
      <vt:lpstr>Modernizing app and data estate for AI  is driven by clear business outcomes</vt:lpstr>
      <vt:lpstr>Modernize app and data estate for AI Leverage continuous modernization for optimization and drive business growth  </vt:lpstr>
      <vt:lpstr>Assessing your application estate for modernization</vt:lpstr>
      <vt:lpstr>Modernization requires a portfolio  approach aligned to outcomes</vt:lpstr>
      <vt:lpstr>Replatform apps and  data to managed PaaS </vt:lpstr>
      <vt:lpstr>Customer story</vt:lpstr>
      <vt:lpstr>Rearchitect business critical  apps to microservices</vt:lpstr>
      <vt:lpstr>Customer story</vt:lpstr>
      <vt:lpstr>Modernize .NET applications on Azure</vt:lpstr>
      <vt:lpstr>Modernize Java applications on Azure</vt:lpstr>
      <vt:lpstr>Enhance existing apps with AI powered experiences </vt:lpstr>
      <vt:lpstr>Customer story</vt:lpstr>
      <vt:lpstr>Full support from Microsoft to ensure your success in Azure</vt:lpstr>
      <vt:lpstr>Azure Innovate Accelerate cloud and AI adoption with comprehensive resources, extensive coverage and expert help </vt:lpstr>
      <vt:lpstr>Delivering on intelligent apps transformation requires</vt:lpstr>
      <vt:lpstr>Intelligent apps require a productive, secure, and reliable platform</vt:lpstr>
      <vt:lpstr>Improve developer experience and productivity</vt:lpstr>
      <vt:lpstr>Microsoft Copilot in Azure</vt:lpstr>
      <vt:lpstr>Scale and performance for all your apps</vt:lpstr>
      <vt:lpstr>Monitoring and observability  across your environment</vt:lpstr>
      <vt:lpstr>Built-in capabilities to ensure  reliability and uptime</vt:lpstr>
      <vt:lpstr>Secure your AI applications from code to cloud</vt:lpstr>
      <vt:lpstr>GitHub Advanced Security - Security built into the developer lifecycle</vt:lpstr>
      <vt:lpstr>Multicloud workload protection </vt:lpstr>
      <vt:lpstr>Innovate confidently with a responsible AI platform</vt:lpstr>
      <vt:lpstr>Deploy foundation models with a built-in safety system using Azure AI</vt:lpstr>
      <vt:lpstr>Optimize resources, control costs, and apply best practices </vt:lpstr>
      <vt:lpstr>Azure Advisor</vt:lpstr>
      <vt:lpstr>Azure Policy</vt:lpstr>
      <vt:lpstr>Realize the power  of AI apps for your  business today</vt:lpstr>
      <vt:lpstr>Follow the right steps to drive value for your business</vt:lpstr>
      <vt:lpstr>Get started with Azure Innovate</vt:lpstr>
      <vt:lpstr>Take advantage of extensive Azure resources</vt:lpstr>
      <vt:lpstr>Appendix</vt:lpstr>
      <vt:lpstr>Azure Kubernetes  Service (AKS)</vt:lpstr>
      <vt:lpstr>Azure  App Service</vt:lpstr>
      <vt:lpstr>Azure  API Management</vt:lpstr>
      <vt:lpstr>Azure Functions</vt:lpstr>
      <vt:lpstr>Azure Container Apps</vt:lpstr>
      <vt:lpstr>Azure Cosmos DB </vt:lpstr>
      <vt:lpstr>Azure Database for PostgreSQL </vt:lpstr>
      <vt:lpstr>Azure SQL Database Fast, flexible, secure modern app development for workloads big or small</vt:lpstr>
      <vt:lpstr>SQL Server on Azure Virtual Machines</vt:lpstr>
      <vt:lpstr>Azure SQL Managed Instance</vt:lpstr>
      <vt:lpstr>Azure Migrate A unified solution for migrating to and modernizing in Azure</vt:lpstr>
      <vt:lpstr>Azure Migrate Application and Code Assessment Cloud readiness assessment for Java and .NET Apps</vt:lpstr>
      <vt:lpstr>Customer story</vt:lpstr>
      <vt:lpstr>Customer story</vt:lpstr>
      <vt:lpstr>Customer story</vt:lpstr>
      <vt:lpstr>Customer story</vt:lpstr>
      <vt:lpstr>Coca-Cola, Retail and Consumer goods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2024-09-30T17:11:42Z</dcterms:created>
  <dcterms:modified xsi:type="dcterms:W3CDTF">2024-09-30T17:15:12Z</dcterms:modified>
</cp:coreProperties>
</file>